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charts/chart3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xml" ContentType="application/vnd.openxmlformats-officedocument.presentationml.notesSlide+xml"/>
  <Override PartName="/ppt/charts/chart3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6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6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7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7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7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7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77.xml" ContentType="application/vnd.openxmlformats-officedocument.drawingml.chart+xml"/>
  <Override PartName="/ppt/charts/style35.xml" ContentType="application/vnd.ms-office.chartstyle+xml"/>
  <Override PartName="/ppt/charts/colors3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400" r:id="rId4"/>
    <p:sldId id="392" r:id="rId5"/>
    <p:sldId id="395" r:id="rId6"/>
    <p:sldId id="324" r:id="rId7"/>
    <p:sldId id="401" r:id="rId8"/>
    <p:sldId id="427" r:id="rId9"/>
    <p:sldId id="428" r:id="rId10"/>
    <p:sldId id="391" r:id="rId11"/>
    <p:sldId id="292" r:id="rId12"/>
    <p:sldId id="328" r:id="rId13"/>
    <p:sldId id="327" r:id="rId14"/>
    <p:sldId id="329" r:id="rId15"/>
    <p:sldId id="333" r:id="rId16"/>
    <p:sldId id="337" r:id="rId17"/>
    <p:sldId id="349" r:id="rId18"/>
    <p:sldId id="402" r:id="rId19"/>
    <p:sldId id="403" r:id="rId20"/>
    <p:sldId id="404" r:id="rId21"/>
    <p:sldId id="405" r:id="rId22"/>
    <p:sldId id="406" r:id="rId23"/>
    <p:sldId id="408" r:id="rId24"/>
    <p:sldId id="407" r:id="rId25"/>
    <p:sldId id="409" r:id="rId26"/>
    <p:sldId id="423" r:id="rId27"/>
    <p:sldId id="422" r:id="rId28"/>
    <p:sldId id="425" r:id="rId29"/>
    <p:sldId id="350" r:id="rId30"/>
    <p:sldId id="388" r:id="rId31"/>
    <p:sldId id="351" r:id="rId32"/>
    <p:sldId id="352" r:id="rId33"/>
    <p:sldId id="374" r:id="rId34"/>
    <p:sldId id="356" r:id="rId35"/>
    <p:sldId id="354" r:id="rId36"/>
    <p:sldId id="358" r:id="rId37"/>
    <p:sldId id="360" r:id="rId38"/>
    <p:sldId id="398" r:id="rId39"/>
    <p:sldId id="410" r:id="rId40"/>
    <p:sldId id="373" r:id="rId41"/>
    <p:sldId id="411" r:id="rId42"/>
    <p:sldId id="412" r:id="rId43"/>
    <p:sldId id="413" r:id="rId44"/>
    <p:sldId id="414" r:id="rId45"/>
    <p:sldId id="415" r:id="rId46"/>
    <p:sldId id="416" r:id="rId47"/>
    <p:sldId id="417" r:id="rId48"/>
    <p:sldId id="418" r:id="rId49"/>
    <p:sldId id="421" r:id="rId50"/>
    <p:sldId id="424" r:id="rId51"/>
    <p:sldId id="426" r:id="rId52"/>
    <p:sldId id="375" r:id="rId53"/>
    <p:sldId id="389" r:id="rId54"/>
    <p:sldId id="420" r:id="rId55"/>
    <p:sldId id="376" r:id="rId56"/>
    <p:sldId id="382" r:id="rId57"/>
    <p:sldId id="383" r:id="rId58"/>
    <p:sldId id="419" r:id="rId59"/>
    <p:sldId id="379" r:id="rId60"/>
    <p:sldId id="390" r:id="rId61"/>
    <p:sldId id="380" r:id="rId62"/>
    <p:sldId id="381" r:id="rId63"/>
    <p:sldId id="385" r:id="rId6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E66"/>
    <a:srgbClr val="00522C"/>
    <a:srgbClr val="FED90B"/>
    <a:srgbClr val="00C46B"/>
    <a:srgbClr val="009250"/>
    <a:srgbClr val="00E67E"/>
    <a:srgbClr val="838FE5"/>
    <a:srgbClr val="202F9C"/>
    <a:srgbClr val="3A4DD6"/>
    <a:srgbClr val="FFF0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66" autoAdjust="0"/>
  </p:normalViewPr>
  <p:slideViewPr>
    <p:cSldViewPr snapToGrid="0">
      <p:cViewPr varScale="1">
        <p:scale>
          <a:sx n="62" d="100"/>
          <a:sy n="62" d="100"/>
        </p:scale>
        <p:origin x="828" y="44"/>
      </p:cViewPr>
      <p:guideLst/>
    </p:cSldViewPr>
  </p:slideViewPr>
  <p:outlineViewPr>
    <p:cViewPr>
      <p:scale>
        <a:sx n="33" d="100"/>
        <a:sy n="33" d="100"/>
      </p:scale>
      <p:origin x="0" y="-389"/>
    </p:cViewPr>
  </p:outlineViewPr>
  <p:notesTextViewPr>
    <p:cViewPr>
      <p:scale>
        <a:sx n="1" d="1"/>
        <a:sy n="1" d="1"/>
      </p:scale>
      <p:origin x="0" y="0"/>
    </p:cViewPr>
  </p:notesTextViewPr>
  <p:sorterViewPr>
    <p:cViewPr>
      <p:scale>
        <a:sx n="100" d="100"/>
        <a:sy n="100" d="100"/>
      </p:scale>
      <p:origin x="0" y="-32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2.xml"/><Relationship Id="rId1" Type="http://schemas.microsoft.com/office/2011/relationships/chartStyle" Target="style1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3.xml"/><Relationship Id="rId1" Type="http://schemas.microsoft.com/office/2011/relationships/chartStyle" Target="style1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4.xml"/><Relationship Id="rId1" Type="http://schemas.microsoft.com/office/2011/relationships/chartStyle" Target="style1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5.xml"/><Relationship Id="rId1" Type="http://schemas.microsoft.com/office/2011/relationships/chartStyle" Target="style1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6.xml"/><Relationship Id="rId1" Type="http://schemas.microsoft.com/office/2011/relationships/chartStyle" Target="style1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7.xml"/><Relationship Id="rId1" Type="http://schemas.microsoft.com/office/2011/relationships/chartStyle" Target="style1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8.xml"/><Relationship Id="rId1" Type="http://schemas.microsoft.com/office/2011/relationships/chartStyle" Target="style1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9.xml"/><Relationship Id="rId1" Type="http://schemas.microsoft.com/office/2011/relationships/chartStyle" Target="style1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0.xml"/><Relationship Id="rId1" Type="http://schemas.microsoft.com/office/2011/relationships/chartStyle" Target="style20.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1.xml"/><Relationship Id="rId1" Type="http://schemas.microsoft.com/office/2011/relationships/chartStyle" Target="style21.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2.xml"/><Relationship Id="rId1" Type="http://schemas.microsoft.com/office/2011/relationships/chartStyle" Target="style22.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3.xml"/><Relationship Id="rId1" Type="http://schemas.microsoft.com/office/2011/relationships/chartStyle" Target="style23.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24.xml"/><Relationship Id="rId1" Type="http://schemas.microsoft.com/office/2011/relationships/chartStyle" Target="style24.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25.xml"/><Relationship Id="rId1" Type="http://schemas.microsoft.com/office/2011/relationships/chartStyle" Target="style25.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6.xml"/><Relationship Id="rId1" Type="http://schemas.microsoft.com/office/2011/relationships/chartStyle" Target="style26.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7.xml"/><Relationship Id="rId1" Type="http://schemas.microsoft.com/office/2011/relationships/chartStyle" Target="style2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8.xml"/><Relationship Id="rId1" Type="http://schemas.microsoft.com/office/2011/relationships/chartStyle" Target="style28.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29.xml"/><Relationship Id="rId1" Type="http://schemas.microsoft.com/office/2011/relationships/chartStyle" Target="style29.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30.xml"/><Relationship Id="rId1" Type="http://schemas.microsoft.com/office/2011/relationships/chartStyle" Target="style30.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31.xml"/><Relationship Id="rId1" Type="http://schemas.microsoft.com/office/2011/relationships/chartStyle" Target="style31.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32.xml"/><Relationship Id="rId1" Type="http://schemas.microsoft.com/office/2011/relationships/chartStyle" Target="style32.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33.xml"/><Relationship Id="rId1" Type="http://schemas.microsoft.com/office/2011/relationships/chartStyle" Target="style33.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34.xml"/><Relationship Id="rId1" Type="http://schemas.microsoft.com/office/2011/relationships/chartStyle" Target="style34.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5.xml"/><Relationship Id="rId1" Type="http://schemas.microsoft.com/office/2011/relationships/chartStyle" Target="style3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Rating</c:v>
                </c:pt>
              </c:strCache>
            </c:strRef>
          </c:tx>
          <c:spPr>
            <a:ln w="28575" cap="rnd">
              <a:solidFill>
                <a:srgbClr val="FEE238"/>
              </a:solidFill>
              <a:round/>
            </a:ln>
            <a:effectLst/>
          </c:spPr>
          <c:marker>
            <c:symbol val="circle"/>
            <c:size val="5"/>
            <c:spPr>
              <a:solidFill>
                <a:srgbClr val="FEDC12"/>
              </a:solidFill>
              <a:ln w="57150">
                <a:solidFill>
                  <a:srgbClr val="FEDC12"/>
                </a:solidFill>
              </a:ln>
              <a:effectLst/>
            </c:spPr>
          </c:marker>
          <c:dPt>
            <c:idx val="0"/>
            <c:marker>
              <c:symbol val="circle"/>
              <c:size val="5"/>
              <c:spPr>
                <a:solidFill>
                  <a:srgbClr val="E1E0E0"/>
                </a:solidFill>
                <a:ln w="57150">
                  <a:solidFill>
                    <a:srgbClr val="E1E0E0"/>
                  </a:solidFill>
                </a:ln>
                <a:effectLst/>
              </c:spPr>
            </c:marker>
            <c:bubble3D val="0"/>
            <c:extLst>
              <c:ext xmlns:c16="http://schemas.microsoft.com/office/drawing/2014/chart" uri="{C3380CC4-5D6E-409C-BE32-E72D297353CC}">
                <c16:uniqueId val="{00000000-A44F-4EFF-A111-21E5F03212EB}"/>
              </c:ext>
            </c:extLst>
          </c:dPt>
          <c:dPt>
            <c:idx val="1"/>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2-A44F-4EFF-A111-21E5F03212EB}"/>
              </c:ext>
            </c:extLst>
          </c:dPt>
          <c:dPt>
            <c:idx val="2"/>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4-A44F-4EFF-A111-21E5F03212EB}"/>
              </c:ext>
            </c:extLst>
          </c:dPt>
          <c:dPt>
            <c:idx val="3"/>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6-A44F-4EFF-A111-21E5F03212EB}"/>
              </c:ext>
            </c:extLst>
          </c:dPt>
          <c:dPt>
            <c:idx val="4"/>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8-A44F-4EFF-A111-21E5F03212EB}"/>
              </c:ext>
            </c:extLst>
          </c:dPt>
          <c:dPt>
            <c:idx val="5"/>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A-A44F-4EFF-A111-21E5F03212EB}"/>
              </c:ext>
            </c:extLst>
          </c:dPt>
          <c:dPt>
            <c:idx val="6"/>
            <c:marker>
              <c:symbol val="circle"/>
              <c:size val="5"/>
              <c:spPr>
                <a:solidFill>
                  <a:srgbClr val="E1E0E0"/>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C-A44F-4EFF-A111-21E5F03212EB}"/>
              </c:ext>
            </c:extLst>
          </c:dPt>
          <c:dPt>
            <c:idx val="7"/>
            <c:marker>
              <c:symbol val="circle"/>
              <c:size val="5"/>
              <c:spPr>
                <a:solidFill>
                  <a:srgbClr val="AC2900"/>
                </a:solidFill>
                <a:ln w="57150">
                  <a:solidFill>
                    <a:srgbClr val="AC2900"/>
                  </a:solidFill>
                </a:ln>
                <a:effectLst/>
              </c:spPr>
            </c:marker>
            <c:bubble3D val="0"/>
            <c:spPr>
              <a:ln w="28575" cap="rnd">
                <a:solidFill>
                  <a:srgbClr val="AC2900"/>
                </a:solidFill>
                <a:round/>
              </a:ln>
              <a:effectLst/>
            </c:spPr>
            <c:extLst>
              <c:ext xmlns:c16="http://schemas.microsoft.com/office/drawing/2014/chart" uri="{C3380CC4-5D6E-409C-BE32-E72D297353CC}">
                <c16:uniqueId val="{0000000D-6FD2-4203-A52E-6047BD124F93}"/>
              </c:ext>
            </c:extLst>
          </c:dPt>
          <c:dPt>
            <c:idx val="8"/>
            <c:marker>
              <c:symbol val="circle"/>
              <c:size val="5"/>
              <c:spPr>
                <a:solidFill>
                  <a:srgbClr val="FEDC12"/>
                </a:solidFill>
                <a:ln w="57150">
                  <a:solidFill>
                    <a:srgbClr val="00E078"/>
                  </a:solidFill>
                </a:ln>
                <a:effectLst/>
              </c:spPr>
            </c:marker>
            <c:bubble3D val="0"/>
            <c:spPr>
              <a:ln w="28575" cap="rnd">
                <a:solidFill>
                  <a:srgbClr val="00E078"/>
                </a:solidFill>
                <a:round/>
              </a:ln>
              <a:effectLst/>
            </c:spPr>
            <c:extLst>
              <c:ext xmlns:c16="http://schemas.microsoft.com/office/drawing/2014/chart" uri="{C3380CC4-5D6E-409C-BE32-E72D297353CC}">
                <c16:uniqueId val="{0000000F-C943-49F8-83EB-4A0543FF732D}"/>
              </c:ext>
            </c:extLst>
          </c:dPt>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4F-4EFF-A111-21E5F03212EB}"/>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4F-4EFF-A111-21E5F03212EB}"/>
                </c:ext>
              </c:extLst>
            </c:dLbl>
            <c:dLbl>
              <c:idx val="7"/>
              <c:layout>
                <c:manualLayout>
                  <c:x val="-2.6934458341627592E-2"/>
                  <c:y val="3.91887873198198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AC29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FD2-4203-A52E-6047BD124F93}"/>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E078"/>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F-C943-49F8-83EB-4A0543FF732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Sheet1!$B$2:$B$10</c:f>
              <c:numCache>
                <c:formatCode>0</c:formatCode>
                <c:ptCount val="9"/>
                <c:pt idx="0">
                  <c:v>695</c:v>
                </c:pt>
                <c:pt idx="1">
                  <c:v>1409</c:v>
                </c:pt>
                <c:pt idx="2">
                  <c:v>1386</c:v>
                </c:pt>
                <c:pt idx="3">
                  <c:v>670</c:v>
                </c:pt>
                <c:pt idx="4">
                  <c:v>1178</c:v>
                </c:pt>
                <c:pt idx="5">
                  <c:v>1076</c:v>
                </c:pt>
                <c:pt idx="6">
                  <c:v>1243</c:v>
                </c:pt>
                <c:pt idx="7">
                  <c:v>425</c:v>
                </c:pt>
                <c:pt idx="8">
                  <c:v>1058</c:v>
                </c:pt>
              </c:numCache>
            </c:numRef>
          </c:val>
          <c:smooth val="0"/>
          <c:extLst>
            <c:ext xmlns:c16="http://schemas.microsoft.com/office/drawing/2014/chart" uri="{C3380CC4-5D6E-409C-BE32-E72D297353CC}">
              <c16:uniqueId val="{0000000D-A44F-4EFF-A111-21E5F03212EB}"/>
            </c:ext>
          </c:extLst>
        </c:ser>
        <c:dLbls>
          <c:dLblPos val="b"/>
          <c:showLegendKey val="0"/>
          <c:showVal val="1"/>
          <c:showCatName val="0"/>
          <c:showSerName val="0"/>
          <c:showPercent val="0"/>
          <c:showBubbleSize val="0"/>
        </c:dLbls>
        <c:marker val="1"/>
        <c:smooth val="0"/>
        <c:axId val="1268844480"/>
        <c:axId val="1316992784"/>
      </c:lineChart>
      <c:catAx>
        <c:axId val="126884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316992784"/>
        <c:crosses val="autoZero"/>
        <c:auto val="1"/>
        <c:lblAlgn val="ctr"/>
        <c:lblOffset val="100"/>
        <c:noMultiLvlLbl val="0"/>
      </c:catAx>
      <c:valAx>
        <c:axId val="1316992784"/>
        <c:scaling>
          <c:orientation val="minMax"/>
          <c:max val="2000"/>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126884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00522C"/>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My symptoms are not bothering me as much.</c:v>
                </c:pt>
                <c:pt idx="1">
                  <c:v>I do better in school and/or work.</c:v>
                </c:pt>
                <c:pt idx="2">
                  <c:v>I am better able to handle things when they go wrong.</c:v>
                </c:pt>
                <c:pt idx="3">
                  <c:v>I am better able to do things that I want to do.</c:v>
                </c:pt>
                <c:pt idx="4">
                  <c:v>I do better in social situations</c:v>
                </c:pt>
                <c:pt idx="5">
                  <c:v>I am better able to take care of my needs.</c:v>
                </c:pt>
                <c:pt idx="6">
                  <c:v>I deal more effectively with daily problems</c:v>
                </c:pt>
              </c:strCache>
            </c:strRef>
          </c:cat>
          <c:val>
            <c:numRef>
              <c:f>Sheet1!$B$2:$B$8</c:f>
              <c:numCache>
                <c:formatCode>0.0%</c:formatCode>
                <c:ptCount val="7"/>
                <c:pt idx="0">
                  <c:v>0.39410000000000001</c:v>
                </c:pt>
                <c:pt idx="1">
                  <c:v>0.46760000000000002</c:v>
                </c:pt>
                <c:pt idx="2">
                  <c:v>0.44579999999999997</c:v>
                </c:pt>
                <c:pt idx="3">
                  <c:v>0.45689999999999997</c:v>
                </c:pt>
                <c:pt idx="4">
                  <c:v>0.47239999999999999</c:v>
                </c:pt>
                <c:pt idx="5">
                  <c:v>0.4899</c:v>
                </c:pt>
                <c:pt idx="6">
                  <c:v>0.5605</c:v>
                </c:pt>
              </c:numCache>
            </c:numRef>
          </c:val>
          <c:extLst>
            <c:ext xmlns:c16="http://schemas.microsoft.com/office/drawing/2014/chart" uri="{C3380CC4-5D6E-409C-BE32-E72D297353CC}">
              <c16:uniqueId val="{00000000-C9EF-4423-8000-75D3DCD51CD9}"/>
            </c:ext>
          </c:extLst>
        </c:ser>
        <c:ser>
          <c:idx val="3"/>
          <c:order val="1"/>
          <c:tx>
            <c:strRef>
              <c:f>Sheet1!$C$1</c:f>
              <c:strCache>
                <c:ptCount val="1"/>
                <c:pt idx="0">
                  <c:v>STA Buffer</c:v>
                </c:pt>
              </c:strCache>
            </c:strRef>
          </c:tx>
          <c:spPr>
            <a:noFill/>
            <a:ln>
              <a:noFill/>
            </a:ln>
            <a:effectLst/>
          </c:spPr>
          <c:invertIfNegative val="0"/>
          <c:dLbls>
            <c:delete val="1"/>
          </c:dLbls>
          <c:cat>
            <c:strRef>
              <c:f>Sheet1!$A$2:$A$8</c:f>
              <c:strCache>
                <c:ptCount val="7"/>
                <c:pt idx="0">
                  <c:v>My symptoms are not bothering me as much.</c:v>
                </c:pt>
                <c:pt idx="1">
                  <c:v>I do better in school and/or work.</c:v>
                </c:pt>
                <c:pt idx="2">
                  <c:v>I am better able to handle things when they go wrong.</c:v>
                </c:pt>
                <c:pt idx="3">
                  <c:v>I am better able to do things that I want to do.</c:v>
                </c:pt>
                <c:pt idx="4">
                  <c:v>I do better in social situations</c:v>
                </c:pt>
                <c:pt idx="5">
                  <c:v>I am better able to take care of my needs.</c:v>
                </c:pt>
                <c:pt idx="6">
                  <c:v>I deal more effectively with daily problems</c:v>
                </c:pt>
              </c:strCache>
            </c:strRef>
          </c:cat>
          <c:val>
            <c:numRef>
              <c:f>Sheet1!$C$2:$C$8</c:f>
              <c:numCache>
                <c:formatCode>0.0%</c:formatCode>
                <c:ptCount val="7"/>
                <c:pt idx="0">
                  <c:v>0.60589999999999999</c:v>
                </c:pt>
                <c:pt idx="1">
                  <c:v>0.53239999999999998</c:v>
                </c:pt>
                <c:pt idx="2">
                  <c:v>0.55420000000000003</c:v>
                </c:pt>
                <c:pt idx="3">
                  <c:v>0.54310000000000003</c:v>
                </c:pt>
                <c:pt idx="4">
                  <c:v>0.52760000000000007</c:v>
                </c:pt>
                <c:pt idx="5">
                  <c:v>0.5101</c:v>
                </c:pt>
                <c:pt idx="6">
                  <c:v>0.4395</c:v>
                </c:pt>
              </c:numCache>
            </c:numRef>
          </c:val>
          <c:extLst>
            <c:ext xmlns:c16="http://schemas.microsoft.com/office/drawing/2014/chart" uri="{C3380CC4-5D6E-409C-BE32-E72D297353CC}">
              <c16:uniqueId val="{00000001-C9EF-4423-8000-75D3DCD51CD9}"/>
            </c:ext>
          </c:extLst>
        </c:ser>
        <c:ser>
          <c:idx val="1"/>
          <c:order val="2"/>
          <c:tx>
            <c:strRef>
              <c:f>Sheet1!$D$1</c:f>
              <c:strCache>
                <c:ptCount val="1"/>
                <c:pt idx="0">
                  <c:v>Somewhat agree</c:v>
                </c:pt>
              </c:strCache>
            </c:strRef>
          </c:tx>
          <c:spPr>
            <a:solidFill>
              <a:srgbClr val="00E078"/>
            </a:solidFill>
            <a:ln>
              <a:noFill/>
            </a:ln>
            <a:effectLst/>
          </c:spPr>
          <c:invertIfNegative val="0"/>
          <c:dLbls>
            <c:dLbl>
              <c:idx val="0"/>
              <c:layout>
                <c:manualLayout>
                  <c:x val="5.149045627882831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EF-4423-8000-75D3DCD51CD9}"/>
                </c:ext>
              </c:extLst>
            </c:dLbl>
            <c:dLbl>
              <c:idx val="1"/>
              <c:layout>
                <c:manualLayout>
                  <c:x val="4.87393151755935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EF-4423-8000-75D3DCD51CD9}"/>
                </c:ext>
              </c:extLst>
            </c:dLbl>
            <c:dLbl>
              <c:idx val="2"/>
              <c:layout>
                <c:manualLayout>
                  <c:x val="5.296906647386255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EF-4423-8000-75D3DCD51CD9}"/>
                </c:ext>
              </c:extLst>
            </c:dLbl>
            <c:dLbl>
              <c:idx val="3"/>
              <c:layout>
                <c:manualLayout>
                  <c:x val="5.20936639046655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EF-4423-8000-75D3DCD51CD9}"/>
                </c:ext>
              </c:extLst>
            </c:dLbl>
            <c:dLbl>
              <c:idx val="4"/>
              <c:layout>
                <c:manualLayout>
                  <c:x val="5.2441705061096952E-2"/>
                  <c:y val="-9.14349684295831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EF-4423-8000-75D3DCD51CD9}"/>
                </c:ext>
              </c:extLst>
            </c:dLbl>
            <c:dLbl>
              <c:idx val="5"/>
              <c:layout>
                <c:manualLayout>
                  <c:x val="5.193171964216225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EF-4423-8000-75D3DCD51CD9}"/>
                </c:ext>
              </c:extLst>
            </c:dLbl>
            <c:dLbl>
              <c:idx val="6"/>
              <c:layout>
                <c:manualLayout>
                  <c:x val="4.9915496198002146E-2"/>
                  <c:y val="-4.98741952877133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EF-4423-8000-75D3DCD51CD9}"/>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My symptoms are not bothering me as much.</c:v>
                </c:pt>
                <c:pt idx="1">
                  <c:v>I do better in school and/or work.</c:v>
                </c:pt>
                <c:pt idx="2">
                  <c:v>I am better able to handle things when they go wrong.</c:v>
                </c:pt>
                <c:pt idx="3">
                  <c:v>I am better able to do things that I want to do.</c:v>
                </c:pt>
                <c:pt idx="4">
                  <c:v>I do better in social situations</c:v>
                </c:pt>
                <c:pt idx="5">
                  <c:v>I am better able to take care of my needs.</c:v>
                </c:pt>
                <c:pt idx="6">
                  <c:v>I deal more effectively with daily problems</c:v>
                </c:pt>
              </c:strCache>
            </c:strRef>
          </c:cat>
          <c:val>
            <c:numRef>
              <c:f>Sheet1!$D$2:$D$8</c:f>
              <c:numCache>
                <c:formatCode>0.0%</c:formatCode>
                <c:ptCount val="7"/>
                <c:pt idx="0">
                  <c:v>0.3347</c:v>
                </c:pt>
                <c:pt idx="1">
                  <c:v>0.26819999999999999</c:v>
                </c:pt>
                <c:pt idx="2">
                  <c:v>0.34749999999999998</c:v>
                </c:pt>
                <c:pt idx="3">
                  <c:v>0.33639999999999998</c:v>
                </c:pt>
                <c:pt idx="4">
                  <c:v>0.3231</c:v>
                </c:pt>
                <c:pt idx="5">
                  <c:v>0.3236</c:v>
                </c:pt>
                <c:pt idx="6">
                  <c:v>0.26919999999999999</c:v>
                </c:pt>
              </c:numCache>
            </c:numRef>
          </c:val>
          <c:extLst>
            <c:ext xmlns:c16="http://schemas.microsoft.com/office/drawing/2014/chart" uri="{C3380CC4-5D6E-409C-BE32-E72D297353CC}">
              <c16:uniqueId val="{00000009-C9EF-4423-8000-75D3DCD51CD9}"/>
            </c:ext>
          </c:extLst>
        </c:ser>
        <c:ser>
          <c:idx val="4"/>
          <c:order val="3"/>
          <c:tx>
            <c:strRef>
              <c:f>Sheet1!$E$1</c:f>
              <c:strCache>
                <c:ptCount val="1"/>
                <c:pt idx="0">
                  <c:v>SWA Buffer</c:v>
                </c:pt>
              </c:strCache>
            </c:strRef>
          </c:tx>
          <c:spPr>
            <a:noFill/>
            <a:ln>
              <a:noFill/>
            </a:ln>
            <a:effectLst/>
          </c:spPr>
          <c:invertIfNegative val="0"/>
          <c:dLbls>
            <c:delete val="1"/>
          </c:dLbls>
          <c:cat>
            <c:strRef>
              <c:f>Sheet1!$A$2:$A$8</c:f>
              <c:strCache>
                <c:ptCount val="7"/>
                <c:pt idx="0">
                  <c:v>My symptoms are not bothering me as much.</c:v>
                </c:pt>
                <c:pt idx="1">
                  <c:v>I do better in school and/or work.</c:v>
                </c:pt>
                <c:pt idx="2">
                  <c:v>I am better able to handle things when they go wrong.</c:v>
                </c:pt>
                <c:pt idx="3">
                  <c:v>I am better able to do things that I want to do.</c:v>
                </c:pt>
                <c:pt idx="4">
                  <c:v>I do better in social situations</c:v>
                </c:pt>
                <c:pt idx="5">
                  <c:v>I am better able to take care of my needs.</c:v>
                </c:pt>
                <c:pt idx="6">
                  <c:v>I deal more effectively with daily problems</c:v>
                </c:pt>
              </c:strCache>
            </c:strRef>
          </c:cat>
          <c:val>
            <c:numRef>
              <c:f>Sheet1!$E$2:$E$8</c:f>
              <c:numCache>
                <c:formatCode>0.0%</c:formatCode>
                <c:ptCount val="7"/>
                <c:pt idx="0">
                  <c:v>0.6653</c:v>
                </c:pt>
                <c:pt idx="1">
                  <c:v>0.73180000000000001</c:v>
                </c:pt>
                <c:pt idx="2">
                  <c:v>0.65250000000000008</c:v>
                </c:pt>
                <c:pt idx="3">
                  <c:v>0.66359999999999997</c:v>
                </c:pt>
                <c:pt idx="4">
                  <c:v>0.67690000000000006</c:v>
                </c:pt>
                <c:pt idx="5">
                  <c:v>0.6764</c:v>
                </c:pt>
                <c:pt idx="6">
                  <c:v>0.73080000000000001</c:v>
                </c:pt>
              </c:numCache>
            </c:numRef>
          </c:val>
          <c:extLst>
            <c:ext xmlns:c16="http://schemas.microsoft.com/office/drawing/2014/chart" uri="{C3380CC4-5D6E-409C-BE32-E72D297353CC}">
              <c16:uniqueId val="{0000000A-C9EF-4423-8000-75D3DCD51CD9}"/>
            </c:ext>
          </c:extLst>
        </c:ser>
        <c:ser>
          <c:idx val="6"/>
          <c:order val="4"/>
          <c:tx>
            <c:strRef>
              <c:f>Sheet1!$F$1</c:f>
              <c:strCache>
                <c:ptCount val="1"/>
                <c:pt idx="0">
                  <c:v>Somewhat disagree</c:v>
                </c:pt>
              </c:strCache>
            </c:strRef>
          </c:tx>
          <c:spPr>
            <a:solidFill>
              <a:srgbClr val="AC2900"/>
            </a:solidFill>
            <a:ln>
              <a:noFill/>
            </a:ln>
            <a:effectLst/>
          </c:spPr>
          <c:invertIfNegative val="0"/>
          <c:dLbls>
            <c:dLbl>
              <c:idx val="0"/>
              <c:layout>
                <c:manualLayout>
                  <c:x val="3.34947476280248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EF-4423-8000-75D3DCD51CD9}"/>
                </c:ext>
              </c:extLst>
            </c:dLbl>
            <c:dLbl>
              <c:idx val="1"/>
              <c:layout>
                <c:manualLayout>
                  <c:x val="3.470411679865029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EF-4423-8000-75D3DCD51CD9}"/>
                </c:ext>
              </c:extLst>
            </c:dLbl>
            <c:dLbl>
              <c:idx val="2"/>
              <c:layout>
                <c:manualLayout>
                  <c:x val="3.02692418932081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9EF-4423-8000-75D3DCD51CD9}"/>
                </c:ext>
              </c:extLst>
            </c:dLbl>
            <c:dLbl>
              <c:idx val="3"/>
              <c:layout>
                <c:manualLayout>
                  <c:x val="3.1990001364587961E-2"/>
                  <c:y val="-1.828699368591663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9EF-4423-8000-75D3DCD51CD9}"/>
                </c:ext>
              </c:extLst>
            </c:dLbl>
            <c:dLbl>
              <c:idx val="4"/>
              <c:layout>
                <c:manualLayout>
                  <c:x val="2.9434064749729569E-2"/>
                  <c:y val="-9.14349684295831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9EF-4423-8000-75D3DCD51CD9}"/>
                </c:ext>
              </c:extLst>
            </c:dLbl>
            <c:dLbl>
              <c:idx val="5"/>
              <c:layout>
                <c:manualLayout>
                  <c:x val="2.941738379565205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9EF-4423-8000-75D3DCD51CD9}"/>
                </c:ext>
              </c:extLst>
            </c:dLbl>
            <c:dLbl>
              <c:idx val="6"/>
              <c:layout>
                <c:manualLayout>
                  <c:x val="3.008221977242013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9EF-4423-8000-75D3DCD51CD9}"/>
                </c:ext>
              </c:extLst>
            </c:dLbl>
            <c:spPr>
              <a:noFill/>
              <a:ln>
                <a:noFill/>
              </a:ln>
              <a:effectLst/>
            </c:spPr>
            <c:txPr>
              <a:bodyPr rot="0" spcFirstLastPara="1" vertOverflow="ellipsis" vert="horz" wrap="square" lIns="38100" tIns="19050" rIns="38100" bIns="19050" anchor="ctr" anchorCtr="0">
                <a:spAutoFit/>
              </a:bodyPr>
              <a:lstStyle/>
              <a:p>
                <a:pPr algn="ct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My symptoms are not bothering me as much.</c:v>
                </c:pt>
                <c:pt idx="1">
                  <c:v>I do better in school and/or work.</c:v>
                </c:pt>
                <c:pt idx="2">
                  <c:v>I am better able to handle things when they go wrong.</c:v>
                </c:pt>
                <c:pt idx="3">
                  <c:v>I am better able to do things that I want to do.</c:v>
                </c:pt>
                <c:pt idx="4">
                  <c:v>I do better in social situations</c:v>
                </c:pt>
                <c:pt idx="5">
                  <c:v>I am better able to take care of my needs.</c:v>
                </c:pt>
                <c:pt idx="6">
                  <c:v>I deal more effectively with daily problems</c:v>
                </c:pt>
              </c:strCache>
            </c:strRef>
          </c:cat>
          <c:val>
            <c:numRef>
              <c:f>Sheet1!$F$2:$F$8</c:f>
              <c:numCache>
                <c:formatCode>0.0%</c:formatCode>
                <c:ptCount val="7"/>
                <c:pt idx="0">
                  <c:v>0.13819999999999999</c:v>
                </c:pt>
                <c:pt idx="1">
                  <c:v>0.1176</c:v>
                </c:pt>
                <c:pt idx="2">
                  <c:v>9.8299999999999998E-2</c:v>
                </c:pt>
                <c:pt idx="3">
                  <c:v>0.1023</c:v>
                </c:pt>
                <c:pt idx="4">
                  <c:v>8.6900000000000005E-2</c:v>
                </c:pt>
                <c:pt idx="5">
                  <c:v>8.2699999999999996E-2</c:v>
                </c:pt>
                <c:pt idx="6">
                  <c:v>6.8500000000000005E-2</c:v>
                </c:pt>
              </c:numCache>
            </c:numRef>
          </c:val>
          <c:extLst>
            <c:ext xmlns:c16="http://schemas.microsoft.com/office/drawing/2014/chart" uri="{C3380CC4-5D6E-409C-BE32-E72D297353CC}">
              <c16:uniqueId val="{00000012-C9EF-4423-8000-75D3DCD51CD9}"/>
            </c:ext>
          </c:extLst>
        </c:ser>
        <c:ser>
          <c:idx val="7"/>
          <c:order val="5"/>
          <c:tx>
            <c:strRef>
              <c:f>Sheet1!$G$1</c:f>
              <c:strCache>
                <c:ptCount val="1"/>
                <c:pt idx="0">
                  <c:v>SWD buffer</c:v>
                </c:pt>
              </c:strCache>
            </c:strRef>
          </c:tx>
          <c:spPr>
            <a:noFill/>
            <a:ln>
              <a:noFill/>
            </a:ln>
            <a:effectLst/>
          </c:spPr>
          <c:invertIfNegative val="0"/>
          <c:dLbls>
            <c:delete val="1"/>
          </c:dLbls>
          <c:cat>
            <c:strRef>
              <c:f>Sheet1!$A$2:$A$8</c:f>
              <c:strCache>
                <c:ptCount val="7"/>
                <c:pt idx="0">
                  <c:v>My symptoms are not bothering me as much.</c:v>
                </c:pt>
                <c:pt idx="1">
                  <c:v>I do better in school and/or work.</c:v>
                </c:pt>
                <c:pt idx="2">
                  <c:v>I am better able to handle things when they go wrong.</c:v>
                </c:pt>
                <c:pt idx="3">
                  <c:v>I am better able to do things that I want to do.</c:v>
                </c:pt>
                <c:pt idx="4">
                  <c:v>I do better in social situations</c:v>
                </c:pt>
                <c:pt idx="5">
                  <c:v>I am better able to take care of my needs.</c:v>
                </c:pt>
                <c:pt idx="6">
                  <c:v>I deal more effectively with daily problems</c:v>
                </c:pt>
              </c:strCache>
            </c:strRef>
          </c:cat>
          <c:val>
            <c:numRef>
              <c:f>Sheet1!$G$2:$G$8</c:f>
              <c:numCache>
                <c:formatCode>0.0%</c:formatCode>
                <c:ptCount val="7"/>
                <c:pt idx="0">
                  <c:v>0.86180000000000001</c:v>
                </c:pt>
                <c:pt idx="1">
                  <c:v>0.88239999999999996</c:v>
                </c:pt>
                <c:pt idx="2">
                  <c:v>0.90169999999999995</c:v>
                </c:pt>
                <c:pt idx="3">
                  <c:v>0.89769999999999994</c:v>
                </c:pt>
                <c:pt idx="4">
                  <c:v>0.91310000000000002</c:v>
                </c:pt>
                <c:pt idx="5">
                  <c:v>0.9173</c:v>
                </c:pt>
                <c:pt idx="6">
                  <c:v>0.93149999999999999</c:v>
                </c:pt>
              </c:numCache>
            </c:numRef>
          </c:val>
          <c:extLst>
            <c:ext xmlns:c16="http://schemas.microsoft.com/office/drawing/2014/chart" uri="{C3380CC4-5D6E-409C-BE32-E72D297353CC}">
              <c16:uniqueId val="{00000013-C9EF-4423-8000-75D3DCD51CD9}"/>
            </c:ext>
          </c:extLst>
        </c:ser>
        <c:ser>
          <c:idx val="2"/>
          <c:order val="6"/>
          <c:tx>
            <c:strRef>
              <c:f>Sheet1!$H$1</c:f>
              <c:strCache>
                <c:ptCount val="1"/>
                <c:pt idx="0">
                  <c:v>Strongly disagree</c:v>
                </c:pt>
              </c:strCache>
            </c:strRef>
          </c:tx>
          <c:spPr>
            <a:solidFill>
              <a:srgbClr val="760000"/>
            </a:solidFill>
            <a:ln>
              <a:noFill/>
            </a:ln>
            <a:effectLst/>
          </c:spPr>
          <c:invertIfNegative val="0"/>
          <c:dLbls>
            <c:dLbl>
              <c:idx val="0"/>
              <c:layout>
                <c:manualLayout>
                  <c:x val="3.05671533074377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9EF-4423-8000-75D3DCD51CD9}"/>
                </c:ext>
              </c:extLst>
            </c:dLbl>
            <c:dLbl>
              <c:idx val="1"/>
              <c:layout>
                <c:manualLayout>
                  <c:x val="3.286851681036179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9EF-4423-8000-75D3DCD51CD9}"/>
                </c:ext>
              </c:extLst>
            </c:dLbl>
            <c:dLbl>
              <c:idx val="2"/>
              <c:layout>
                <c:manualLayout>
                  <c:x val="2.61209840060058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9EF-4423-8000-75D3DCD51CD9}"/>
                </c:ext>
              </c:extLst>
            </c:dLbl>
            <c:dLbl>
              <c:idx val="3"/>
              <c:layout>
                <c:manualLayout>
                  <c:x val="2.6710095287003549E-2"/>
                  <c:y val="-1.828699368591663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9EF-4423-8000-75D3DCD51CD9}"/>
                </c:ext>
              </c:extLst>
            </c:dLbl>
            <c:dLbl>
              <c:idx val="4"/>
              <c:layout>
                <c:manualLayout>
                  <c:x val="2.774225111039116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9EF-4423-8000-75D3DCD51CD9}"/>
                </c:ext>
              </c:extLst>
            </c:dLbl>
            <c:dLbl>
              <c:idx val="5"/>
              <c:layout>
                <c:manualLayout>
                  <c:x val="2.500388136262196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9EF-4423-8000-75D3DCD51CD9}"/>
                </c:ext>
              </c:extLst>
            </c:dLbl>
            <c:dLbl>
              <c:idx val="6"/>
              <c:layout>
                <c:manualLayout>
                  <c:x val="2.46000807540866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9EF-4423-8000-75D3DCD51CD9}"/>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My symptoms are not bothering me as much.</c:v>
                </c:pt>
                <c:pt idx="1">
                  <c:v>I do better in school and/or work.</c:v>
                </c:pt>
                <c:pt idx="2">
                  <c:v>I am better able to handle things when they go wrong.</c:v>
                </c:pt>
                <c:pt idx="3">
                  <c:v>I am better able to do things that I want to do.</c:v>
                </c:pt>
                <c:pt idx="4">
                  <c:v>I do better in social situations</c:v>
                </c:pt>
                <c:pt idx="5">
                  <c:v>I am better able to take care of my needs.</c:v>
                </c:pt>
                <c:pt idx="6">
                  <c:v>I deal more effectively with daily problems</c:v>
                </c:pt>
              </c:strCache>
            </c:strRef>
          </c:cat>
          <c:val>
            <c:numRef>
              <c:f>Sheet1!$H$2:$H$8</c:f>
              <c:numCache>
                <c:formatCode>0.0%</c:formatCode>
                <c:ptCount val="7"/>
                <c:pt idx="0">
                  <c:v>0.1331</c:v>
                </c:pt>
                <c:pt idx="1">
                  <c:v>0.14660000000000001</c:v>
                </c:pt>
                <c:pt idx="2">
                  <c:v>0.1084</c:v>
                </c:pt>
                <c:pt idx="3">
                  <c:v>0.10440000000000001</c:v>
                </c:pt>
                <c:pt idx="4">
                  <c:v>0.1176</c:v>
                </c:pt>
                <c:pt idx="5">
                  <c:v>0.1038</c:v>
                </c:pt>
                <c:pt idx="6">
                  <c:v>0.1018</c:v>
                </c:pt>
              </c:numCache>
            </c:numRef>
          </c:val>
          <c:extLst>
            <c:ext xmlns:c16="http://schemas.microsoft.com/office/drawing/2014/chart" uri="{C3380CC4-5D6E-409C-BE32-E72D297353CC}">
              <c16:uniqueId val="{0000001B-C9EF-4423-8000-75D3DCD51CD9}"/>
            </c:ext>
          </c:extLst>
        </c:ser>
        <c:ser>
          <c:idx val="5"/>
          <c:order val="7"/>
          <c:tx>
            <c:strRef>
              <c:f>Sheet1!$I$1</c:f>
              <c:strCache>
                <c:ptCount val="1"/>
                <c:pt idx="0">
                  <c:v>STD buffer</c:v>
                </c:pt>
              </c:strCache>
            </c:strRef>
          </c:tx>
          <c:spPr>
            <a:noFill/>
            <a:ln>
              <a:noFill/>
            </a:ln>
            <a:effectLst/>
          </c:spPr>
          <c:invertIfNegative val="0"/>
          <c:dLbls>
            <c:delete val="1"/>
          </c:dLbls>
          <c:cat>
            <c:strRef>
              <c:f>Sheet1!$A$2:$A$8</c:f>
              <c:strCache>
                <c:ptCount val="7"/>
                <c:pt idx="0">
                  <c:v>My symptoms are not bothering me as much.</c:v>
                </c:pt>
                <c:pt idx="1">
                  <c:v>I do better in school and/or work.</c:v>
                </c:pt>
                <c:pt idx="2">
                  <c:v>I am better able to handle things when they go wrong.</c:v>
                </c:pt>
                <c:pt idx="3">
                  <c:v>I am better able to do things that I want to do.</c:v>
                </c:pt>
                <c:pt idx="4">
                  <c:v>I do better in social situations</c:v>
                </c:pt>
                <c:pt idx="5">
                  <c:v>I am better able to take care of my needs.</c:v>
                </c:pt>
                <c:pt idx="6">
                  <c:v>I deal more effectively with daily problems</c:v>
                </c:pt>
              </c:strCache>
            </c:strRef>
          </c:cat>
          <c:val>
            <c:numRef>
              <c:f>Sheet1!$I$2:$I$8</c:f>
              <c:numCache>
                <c:formatCode>0.0%</c:formatCode>
                <c:ptCount val="7"/>
                <c:pt idx="0">
                  <c:v>0.8669</c:v>
                </c:pt>
                <c:pt idx="1">
                  <c:v>0.85339999999999994</c:v>
                </c:pt>
                <c:pt idx="2">
                  <c:v>0.89159999999999995</c:v>
                </c:pt>
                <c:pt idx="3">
                  <c:v>0.89559999999999995</c:v>
                </c:pt>
                <c:pt idx="4">
                  <c:v>0.88239999999999996</c:v>
                </c:pt>
                <c:pt idx="5">
                  <c:v>0.8962</c:v>
                </c:pt>
                <c:pt idx="6">
                  <c:v>0.8982</c:v>
                </c:pt>
              </c:numCache>
            </c:numRef>
          </c:val>
          <c:extLst>
            <c:ext xmlns:c16="http://schemas.microsoft.com/office/drawing/2014/chart" uri="{C3380CC4-5D6E-409C-BE32-E72D297353CC}">
              <c16:uniqueId val="{0000001C-C9EF-4423-8000-75D3DCD51CD9}"/>
            </c:ext>
          </c:extLst>
        </c:ser>
        <c:dLbls>
          <c:dLblPos val="ctr"/>
          <c:showLegendKey val="0"/>
          <c:showVal val="1"/>
          <c:showCatName val="0"/>
          <c:showSerName val="0"/>
          <c:showPercent val="0"/>
          <c:showBubbleSize val="0"/>
        </c:dLbls>
        <c:gapWidth val="150"/>
        <c:overlap val="100"/>
        <c:axId val="1178857680"/>
        <c:axId val="1367734432"/>
      </c:barChart>
      <c:catAx>
        <c:axId val="11788576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crossAx val="1367734432"/>
        <c:crosses val="autoZero"/>
        <c:auto val="1"/>
        <c:lblAlgn val="ctr"/>
        <c:lblOffset val="100"/>
        <c:noMultiLvlLbl val="0"/>
      </c:catAx>
      <c:valAx>
        <c:axId val="1367734432"/>
        <c:scaling>
          <c:orientation val="minMax"/>
        </c:scaling>
        <c:delete val="1"/>
        <c:axPos val="b"/>
        <c:numFmt formatCode="0%" sourceLinked="1"/>
        <c:majorTickMark val="none"/>
        <c:minorTickMark val="none"/>
        <c:tickLblPos val="nextTo"/>
        <c:crossAx val="117885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00522C"/>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have the support I need from family or friends.</c:v>
                </c:pt>
                <c:pt idx="1">
                  <c:v>I have people with whom I can do enjoyable things.</c:v>
                </c:pt>
              </c:strCache>
            </c:strRef>
          </c:cat>
          <c:val>
            <c:numRef>
              <c:f>Sheet1!$B$2:$B$3</c:f>
              <c:numCache>
                <c:formatCode>0.0%</c:formatCode>
                <c:ptCount val="2"/>
                <c:pt idx="0">
                  <c:v>0.6018</c:v>
                </c:pt>
                <c:pt idx="1">
                  <c:v>0.56310000000000004</c:v>
                </c:pt>
              </c:numCache>
            </c:numRef>
          </c:val>
          <c:extLst>
            <c:ext xmlns:c16="http://schemas.microsoft.com/office/drawing/2014/chart" uri="{C3380CC4-5D6E-409C-BE32-E72D297353CC}">
              <c16:uniqueId val="{00000000-19CE-468C-91C0-766FDCC1EA04}"/>
            </c:ext>
          </c:extLst>
        </c:ser>
        <c:ser>
          <c:idx val="3"/>
          <c:order val="1"/>
          <c:tx>
            <c:strRef>
              <c:f>Sheet1!$C$1</c:f>
              <c:strCache>
                <c:ptCount val="1"/>
                <c:pt idx="0">
                  <c:v>STA Buffer</c:v>
                </c:pt>
              </c:strCache>
            </c:strRef>
          </c:tx>
          <c:spPr>
            <a:noFill/>
            <a:ln>
              <a:noFill/>
            </a:ln>
            <a:effectLst/>
          </c:spPr>
          <c:invertIfNegative val="0"/>
          <c:dLbls>
            <c:delete val="1"/>
          </c:dLbls>
          <c:cat>
            <c:strRef>
              <c:f>Sheet1!$A$2:$A$3</c:f>
              <c:strCache>
                <c:ptCount val="2"/>
                <c:pt idx="0">
                  <c:v>I have the support I need from family or friends.</c:v>
                </c:pt>
                <c:pt idx="1">
                  <c:v>I have people with whom I can do enjoyable things.</c:v>
                </c:pt>
              </c:strCache>
            </c:strRef>
          </c:cat>
          <c:val>
            <c:numRef>
              <c:f>Sheet1!$C$2:$C$3</c:f>
              <c:numCache>
                <c:formatCode>0.0%</c:formatCode>
                <c:ptCount val="2"/>
                <c:pt idx="0">
                  <c:v>0.3982</c:v>
                </c:pt>
                <c:pt idx="1">
                  <c:v>0.43689999999999996</c:v>
                </c:pt>
              </c:numCache>
            </c:numRef>
          </c:val>
          <c:extLst>
            <c:ext xmlns:c16="http://schemas.microsoft.com/office/drawing/2014/chart" uri="{C3380CC4-5D6E-409C-BE32-E72D297353CC}">
              <c16:uniqueId val="{00000001-19CE-468C-91C0-766FDCC1EA04}"/>
            </c:ext>
          </c:extLst>
        </c:ser>
        <c:ser>
          <c:idx val="1"/>
          <c:order val="2"/>
          <c:tx>
            <c:strRef>
              <c:f>Sheet1!$D$1</c:f>
              <c:strCache>
                <c:ptCount val="1"/>
                <c:pt idx="0">
                  <c:v>Somewhat agree</c:v>
                </c:pt>
              </c:strCache>
            </c:strRef>
          </c:tx>
          <c:spPr>
            <a:solidFill>
              <a:srgbClr val="00E078"/>
            </a:solidFill>
            <a:ln>
              <a:noFill/>
            </a:ln>
            <a:effectLst/>
          </c:spPr>
          <c:invertIfNegative val="0"/>
          <c:dLbls>
            <c:dLbl>
              <c:idx val="0"/>
              <c:layout>
                <c:manualLayout>
                  <c:x val="4.87393151755935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CE-468C-91C0-766FDCC1EA04}"/>
                </c:ext>
              </c:extLst>
            </c:dLbl>
            <c:dLbl>
              <c:idx val="1"/>
              <c:layout>
                <c:manualLayout>
                  <c:x val="5.149045627882831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CE-468C-91C0-766FDCC1EA04}"/>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 have the support I need from family or friends.</c:v>
                </c:pt>
                <c:pt idx="1">
                  <c:v>I have people with whom I can do enjoyable things.</c:v>
                </c:pt>
              </c:strCache>
            </c:strRef>
          </c:cat>
          <c:val>
            <c:numRef>
              <c:f>Sheet1!$D$2:$D$3</c:f>
              <c:numCache>
                <c:formatCode>0.0%</c:formatCode>
                <c:ptCount val="2"/>
                <c:pt idx="0">
                  <c:v>0.2271</c:v>
                </c:pt>
                <c:pt idx="1">
                  <c:v>0.2712</c:v>
                </c:pt>
              </c:numCache>
            </c:numRef>
          </c:val>
          <c:extLst>
            <c:ext xmlns:c16="http://schemas.microsoft.com/office/drawing/2014/chart" uri="{C3380CC4-5D6E-409C-BE32-E72D297353CC}">
              <c16:uniqueId val="{00000009-19CE-468C-91C0-766FDCC1EA04}"/>
            </c:ext>
          </c:extLst>
        </c:ser>
        <c:ser>
          <c:idx val="4"/>
          <c:order val="3"/>
          <c:tx>
            <c:strRef>
              <c:f>Sheet1!$E$1</c:f>
              <c:strCache>
                <c:ptCount val="1"/>
                <c:pt idx="0">
                  <c:v>SWA Buffer</c:v>
                </c:pt>
              </c:strCache>
            </c:strRef>
          </c:tx>
          <c:spPr>
            <a:noFill/>
            <a:ln>
              <a:noFill/>
            </a:ln>
            <a:effectLst/>
          </c:spPr>
          <c:invertIfNegative val="0"/>
          <c:dLbls>
            <c:delete val="1"/>
          </c:dLbls>
          <c:cat>
            <c:strRef>
              <c:f>Sheet1!$A$2:$A$3</c:f>
              <c:strCache>
                <c:ptCount val="2"/>
                <c:pt idx="0">
                  <c:v>I have the support I need from family or friends.</c:v>
                </c:pt>
                <c:pt idx="1">
                  <c:v>I have people with whom I can do enjoyable things.</c:v>
                </c:pt>
              </c:strCache>
            </c:strRef>
          </c:cat>
          <c:val>
            <c:numRef>
              <c:f>Sheet1!$E$2:$E$3</c:f>
              <c:numCache>
                <c:formatCode>0.0%</c:formatCode>
                <c:ptCount val="2"/>
                <c:pt idx="0">
                  <c:v>0.77290000000000003</c:v>
                </c:pt>
                <c:pt idx="1">
                  <c:v>0.7288</c:v>
                </c:pt>
              </c:numCache>
            </c:numRef>
          </c:val>
          <c:extLst>
            <c:ext xmlns:c16="http://schemas.microsoft.com/office/drawing/2014/chart" uri="{C3380CC4-5D6E-409C-BE32-E72D297353CC}">
              <c16:uniqueId val="{0000000A-19CE-468C-91C0-766FDCC1EA04}"/>
            </c:ext>
          </c:extLst>
        </c:ser>
        <c:ser>
          <c:idx val="6"/>
          <c:order val="4"/>
          <c:tx>
            <c:strRef>
              <c:f>Sheet1!$F$1</c:f>
              <c:strCache>
                <c:ptCount val="1"/>
                <c:pt idx="0">
                  <c:v>Somewhat disagree</c:v>
                </c:pt>
              </c:strCache>
            </c:strRef>
          </c:tx>
          <c:spPr>
            <a:solidFill>
              <a:srgbClr val="AC2900"/>
            </a:solidFill>
            <a:ln>
              <a:noFill/>
            </a:ln>
            <a:effectLst/>
          </c:spPr>
          <c:invertIfNegative val="0"/>
          <c:dLbls>
            <c:dLbl>
              <c:idx val="0"/>
              <c:layout>
                <c:manualLayout>
                  <c:x val="3.4557580442094407E-2"/>
                  <c:y val="3.12730315411916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9CE-468C-91C0-766FDCC1EA04}"/>
                </c:ext>
              </c:extLst>
            </c:dLbl>
            <c:dLbl>
              <c:idx val="1"/>
              <c:layout>
                <c:manualLayout>
                  <c:x val="3.77617503643565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9CE-468C-91C0-766FDCC1EA04}"/>
                </c:ext>
              </c:extLst>
            </c:dLbl>
            <c:spPr>
              <a:noFill/>
              <a:ln>
                <a:noFill/>
              </a:ln>
              <a:effectLst/>
            </c:spPr>
            <c:txPr>
              <a:bodyPr rot="0" spcFirstLastPara="1" vertOverflow="ellipsis" vert="horz" wrap="square" lIns="38100" tIns="19050" rIns="38100" bIns="19050" anchor="ctr" anchorCtr="0">
                <a:spAutoFit/>
              </a:bodyPr>
              <a:lstStyle/>
              <a:p>
                <a:pPr algn="ct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 have the support I need from family or friends.</c:v>
                </c:pt>
                <c:pt idx="1">
                  <c:v>I have people with whom I can do enjoyable things.</c:v>
                </c:pt>
              </c:strCache>
            </c:strRef>
          </c:cat>
          <c:val>
            <c:numRef>
              <c:f>Sheet1!$F$2:$F$3</c:f>
              <c:numCache>
                <c:formatCode>0.0%</c:formatCode>
                <c:ptCount val="2"/>
                <c:pt idx="0">
                  <c:v>9.8299999999999998E-2</c:v>
                </c:pt>
                <c:pt idx="1">
                  <c:v>8.2799999999999999E-2</c:v>
                </c:pt>
              </c:numCache>
            </c:numRef>
          </c:val>
          <c:extLst>
            <c:ext xmlns:c16="http://schemas.microsoft.com/office/drawing/2014/chart" uri="{C3380CC4-5D6E-409C-BE32-E72D297353CC}">
              <c16:uniqueId val="{00000012-19CE-468C-91C0-766FDCC1EA04}"/>
            </c:ext>
          </c:extLst>
        </c:ser>
        <c:ser>
          <c:idx val="7"/>
          <c:order val="5"/>
          <c:tx>
            <c:strRef>
              <c:f>Sheet1!$G$1</c:f>
              <c:strCache>
                <c:ptCount val="1"/>
                <c:pt idx="0">
                  <c:v>SWD buffer</c:v>
                </c:pt>
              </c:strCache>
            </c:strRef>
          </c:tx>
          <c:spPr>
            <a:noFill/>
            <a:ln>
              <a:noFill/>
            </a:ln>
            <a:effectLst/>
          </c:spPr>
          <c:invertIfNegative val="0"/>
          <c:dLbls>
            <c:delete val="1"/>
          </c:dLbls>
          <c:cat>
            <c:strRef>
              <c:f>Sheet1!$A$2:$A$3</c:f>
              <c:strCache>
                <c:ptCount val="2"/>
                <c:pt idx="0">
                  <c:v>I have the support I need from family or friends.</c:v>
                </c:pt>
                <c:pt idx="1">
                  <c:v>I have people with whom I can do enjoyable things.</c:v>
                </c:pt>
              </c:strCache>
            </c:strRef>
          </c:cat>
          <c:val>
            <c:numRef>
              <c:f>Sheet1!$G$2:$G$3</c:f>
              <c:numCache>
                <c:formatCode>0.0%</c:formatCode>
                <c:ptCount val="2"/>
                <c:pt idx="0">
                  <c:v>0.90169999999999995</c:v>
                </c:pt>
                <c:pt idx="1">
                  <c:v>0.91720000000000002</c:v>
                </c:pt>
              </c:numCache>
            </c:numRef>
          </c:val>
          <c:extLst>
            <c:ext xmlns:c16="http://schemas.microsoft.com/office/drawing/2014/chart" uri="{C3380CC4-5D6E-409C-BE32-E72D297353CC}">
              <c16:uniqueId val="{00000013-19CE-468C-91C0-766FDCC1EA04}"/>
            </c:ext>
          </c:extLst>
        </c:ser>
        <c:ser>
          <c:idx val="2"/>
          <c:order val="6"/>
          <c:tx>
            <c:strRef>
              <c:f>Sheet1!$H$1</c:f>
              <c:strCache>
                <c:ptCount val="1"/>
                <c:pt idx="0">
                  <c:v>Strongly disagree</c:v>
                </c:pt>
              </c:strCache>
            </c:strRef>
          </c:tx>
          <c:spPr>
            <a:solidFill>
              <a:srgbClr val="760000"/>
            </a:solidFill>
            <a:ln>
              <a:noFill/>
            </a:ln>
            <a:effectLst/>
          </c:spPr>
          <c:invertIfNegative val="0"/>
          <c:dLbls>
            <c:dLbl>
              <c:idx val="0"/>
              <c:layout>
                <c:manualLayout>
                  <c:x val="2.5144856270120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9CE-468C-91C0-766FDCC1EA04}"/>
                </c:ext>
              </c:extLst>
            </c:dLbl>
            <c:dLbl>
              <c:idx val="1"/>
              <c:layout>
                <c:manualLayout>
                  <c:x val="2.394689965789274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9CE-468C-91C0-766FDCC1EA04}"/>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 have the support I need from family or friends.</c:v>
                </c:pt>
                <c:pt idx="1">
                  <c:v>I have people with whom I can do enjoyable things.</c:v>
                </c:pt>
              </c:strCache>
            </c:strRef>
          </c:cat>
          <c:val>
            <c:numRef>
              <c:f>Sheet1!$H$2:$H$3</c:f>
              <c:numCache>
                <c:formatCode>0.0%</c:formatCode>
                <c:ptCount val="2"/>
                <c:pt idx="0">
                  <c:v>7.2800000000000004E-2</c:v>
                </c:pt>
                <c:pt idx="1">
                  <c:v>8.2799999999999999E-2</c:v>
                </c:pt>
              </c:numCache>
            </c:numRef>
          </c:val>
          <c:extLst>
            <c:ext xmlns:c16="http://schemas.microsoft.com/office/drawing/2014/chart" uri="{C3380CC4-5D6E-409C-BE32-E72D297353CC}">
              <c16:uniqueId val="{0000001B-19CE-468C-91C0-766FDCC1EA04}"/>
            </c:ext>
          </c:extLst>
        </c:ser>
        <c:ser>
          <c:idx val="5"/>
          <c:order val="7"/>
          <c:tx>
            <c:strRef>
              <c:f>Sheet1!$I$1</c:f>
              <c:strCache>
                <c:ptCount val="1"/>
                <c:pt idx="0">
                  <c:v>STD buffer</c:v>
                </c:pt>
              </c:strCache>
            </c:strRef>
          </c:tx>
          <c:spPr>
            <a:noFill/>
            <a:ln>
              <a:noFill/>
            </a:ln>
            <a:effectLst/>
          </c:spPr>
          <c:invertIfNegative val="0"/>
          <c:dLbls>
            <c:delete val="1"/>
          </c:dLbls>
          <c:cat>
            <c:strRef>
              <c:f>Sheet1!$A$2:$A$3</c:f>
              <c:strCache>
                <c:ptCount val="2"/>
                <c:pt idx="0">
                  <c:v>I have the support I need from family or friends.</c:v>
                </c:pt>
                <c:pt idx="1">
                  <c:v>I have people with whom I can do enjoyable things.</c:v>
                </c:pt>
              </c:strCache>
            </c:strRef>
          </c:cat>
          <c:val>
            <c:numRef>
              <c:f>Sheet1!$I$2:$I$3</c:f>
              <c:numCache>
                <c:formatCode>0.0%</c:formatCode>
                <c:ptCount val="2"/>
                <c:pt idx="0">
                  <c:v>0.92720000000000002</c:v>
                </c:pt>
                <c:pt idx="1">
                  <c:v>0.91720000000000002</c:v>
                </c:pt>
              </c:numCache>
            </c:numRef>
          </c:val>
          <c:extLst>
            <c:ext xmlns:c16="http://schemas.microsoft.com/office/drawing/2014/chart" uri="{C3380CC4-5D6E-409C-BE32-E72D297353CC}">
              <c16:uniqueId val="{0000001C-19CE-468C-91C0-766FDCC1EA04}"/>
            </c:ext>
          </c:extLst>
        </c:ser>
        <c:dLbls>
          <c:dLblPos val="ctr"/>
          <c:showLegendKey val="0"/>
          <c:showVal val="1"/>
          <c:showCatName val="0"/>
          <c:showSerName val="0"/>
          <c:showPercent val="0"/>
          <c:showBubbleSize val="0"/>
        </c:dLbls>
        <c:gapWidth val="150"/>
        <c:overlap val="100"/>
        <c:axId val="1178857680"/>
        <c:axId val="1367734432"/>
      </c:barChart>
      <c:catAx>
        <c:axId val="11788576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crossAx val="1367734432"/>
        <c:crosses val="autoZero"/>
        <c:auto val="1"/>
        <c:lblAlgn val="ctr"/>
        <c:lblOffset val="100"/>
        <c:noMultiLvlLbl val="0"/>
      </c:catAx>
      <c:valAx>
        <c:axId val="1367734432"/>
        <c:scaling>
          <c:orientation val="minMax"/>
        </c:scaling>
        <c:delete val="1"/>
        <c:axPos val="b"/>
        <c:numFmt formatCode="0%" sourceLinked="1"/>
        <c:majorTickMark val="none"/>
        <c:minorTickMark val="none"/>
        <c:tickLblPos val="nextTo"/>
        <c:crossAx val="117885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diamond"/>
            <c:size val="10"/>
            <c:spPr>
              <a:solidFill>
                <a:schemeClr val="tx1"/>
              </a:solidFill>
              <a:ln w="60325">
                <a:solidFill>
                  <a:srgbClr val="00522C"/>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3.0129999999999999"/>
            <c:spPr>
              <a:noFill/>
              <a:ln w="165100" cap="flat" cmpd="sng" algn="ctr">
                <a:solidFill>
                  <a:srgbClr val="E1E0E0"/>
                </a:solidFill>
                <a:round/>
              </a:ln>
              <a:effectLst/>
            </c:spPr>
          </c:errBars>
          <c:xVal>
            <c:numRef>
              <c:f>Sheet1!$A$2:$A$6</c:f>
              <c:numCache>
                <c:formatCode>General</c:formatCode>
                <c:ptCount val="5"/>
                <c:pt idx="0">
                  <c:v>0.5</c:v>
                </c:pt>
                <c:pt idx="1">
                  <c:v>1</c:v>
                </c:pt>
                <c:pt idx="2">
                  <c:v>1.5</c:v>
                </c:pt>
                <c:pt idx="3">
                  <c:v>2</c:v>
                </c:pt>
                <c:pt idx="4">
                  <c:v>2.5</c:v>
                </c:pt>
              </c:numCache>
            </c:numRef>
          </c:xVal>
          <c:yVal>
            <c:numRef>
              <c:f>Sheet1!$B$2:$B$6</c:f>
              <c:numCache>
                <c:formatCode>0.0</c:formatCode>
                <c:ptCount val="5"/>
                <c:pt idx="0">
                  <c:v>85.65</c:v>
                </c:pt>
                <c:pt idx="1">
                  <c:v>85.43</c:v>
                </c:pt>
                <c:pt idx="2">
                  <c:v>90.84</c:v>
                </c:pt>
                <c:pt idx="3">
                  <c:v>78.61</c:v>
                </c:pt>
                <c:pt idx="4">
                  <c:v>83.16</c:v>
                </c:pt>
              </c:numCache>
            </c:numRef>
          </c:yVal>
          <c:smooth val="0"/>
          <c:extLst>
            <c:ext xmlns:c16="http://schemas.microsoft.com/office/drawing/2014/chart" uri="{C3380CC4-5D6E-409C-BE32-E72D297353CC}">
              <c16:uniqueId val="{00000000-97FA-4DA9-BD40-0CE71C65C3C2}"/>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00522C"/>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10.039999999999999"/>
            <c:spPr>
              <a:noFill/>
              <a:ln w="165100" cap="flat" cmpd="sng" algn="ctr">
                <a:solidFill>
                  <a:srgbClr val="E1E0E0"/>
                </a:solidFill>
                <a:round/>
              </a:ln>
              <a:effectLst/>
            </c:spPr>
          </c:errBars>
          <c:xVal>
            <c:numRef>
              <c:f>Sheet1!$A$2:$A$6</c:f>
              <c:numCache>
                <c:formatCode>General</c:formatCode>
                <c:ptCount val="5"/>
                <c:pt idx="0">
                  <c:v>0.5</c:v>
                </c:pt>
                <c:pt idx="1">
                  <c:v>1</c:v>
                </c:pt>
                <c:pt idx="2">
                  <c:v>1.5</c:v>
                </c:pt>
                <c:pt idx="3">
                  <c:v>2</c:v>
                </c:pt>
                <c:pt idx="4">
                  <c:v>2.5</c:v>
                </c:pt>
              </c:numCache>
            </c:numRef>
          </c:xVal>
          <c:yVal>
            <c:numRef>
              <c:f>Sheet1!$B$2:$B$6</c:f>
              <c:numCache>
                <c:formatCode>0.0</c:formatCode>
                <c:ptCount val="5"/>
                <c:pt idx="0">
                  <c:v>86.35</c:v>
                </c:pt>
                <c:pt idx="1">
                  <c:v>85.32</c:v>
                </c:pt>
                <c:pt idx="2">
                  <c:v>89.64</c:v>
                </c:pt>
                <c:pt idx="3">
                  <c:v>75.38</c:v>
                </c:pt>
                <c:pt idx="4">
                  <c:v>85.63</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Column1</c:v>
                </c:pt>
              </c:strCache>
            </c:strRef>
          </c:tx>
          <c:spPr>
            <a:ln w="19050">
              <a:noFill/>
            </a:ln>
          </c:spPr>
          <c:marker>
            <c:symbol val="diamond"/>
            <c:size val="12"/>
            <c:spPr>
              <a:solidFill>
                <a:srgbClr val="FFF097">
                  <a:alpha val="95000"/>
                </a:srgbClr>
              </a:solidFill>
              <a:ln w="3175">
                <a:solidFill>
                  <a:schemeClr val="tx1"/>
                </a:solidFill>
              </a:ln>
            </c:spPr>
          </c:marker>
          <c:xVal>
            <c:numRef>
              <c:f>Sheet1!$A$2:$A$6</c:f>
              <c:numCache>
                <c:formatCode>General</c:formatCode>
                <c:ptCount val="5"/>
                <c:pt idx="0">
                  <c:v>0.5</c:v>
                </c:pt>
                <c:pt idx="1">
                  <c:v>1</c:v>
                </c:pt>
                <c:pt idx="2">
                  <c:v>1.5</c:v>
                </c:pt>
                <c:pt idx="3">
                  <c:v>2</c:v>
                </c:pt>
                <c:pt idx="4">
                  <c:v>2.5</c:v>
                </c:pt>
              </c:numCache>
            </c:numRef>
          </c:xVal>
          <c:yVal>
            <c:numRef>
              <c:f>Sheet1!$C$2:$C$6</c:f>
              <c:numCache>
                <c:formatCode>General</c:formatCode>
                <c:ptCount val="5"/>
                <c:pt idx="0">
                  <c:v>85.59</c:v>
                </c:pt>
                <c:pt idx="1">
                  <c:v>85.45</c:v>
                </c:pt>
                <c:pt idx="2">
                  <c:v>90.94</c:v>
                </c:pt>
                <c:pt idx="3">
                  <c:v>78.88</c:v>
                </c:pt>
                <c:pt idx="4">
                  <c:v>82.94</c:v>
                </c:pt>
              </c:numCache>
            </c:numRef>
          </c:yVal>
          <c:smooth val="0"/>
          <c:extLst>
            <c:ext xmlns:c16="http://schemas.microsoft.com/office/drawing/2014/chart" uri="{C3380CC4-5D6E-409C-BE32-E72D297353CC}">
              <c16:uniqueId val="{00000000-6AC4-450A-A53F-BF788CAB11C6}"/>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00522C"/>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7.08"/>
            <c:spPr>
              <a:noFill/>
              <a:ln w="165100" cap="flat" cmpd="sng" algn="ctr">
                <a:solidFill>
                  <a:srgbClr val="E1E0E0"/>
                </a:solidFill>
                <a:round/>
              </a:ln>
              <a:effectLst/>
            </c:spPr>
          </c:errBars>
          <c:xVal>
            <c:numRef>
              <c:f>Sheet1!$A$2:$A$6</c:f>
              <c:numCache>
                <c:formatCode>General</c:formatCode>
                <c:ptCount val="5"/>
                <c:pt idx="0">
                  <c:v>0.5</c:v>
                </c:pt>
                <c:pt idx="1">
                  <c:v>1</c:v>
                </c:pt>
                <c:pt idx="2">
                  <c:v>1.5</c:v>
                </c:pt>
                <c:pt idx="3">
                  <c:v>2</c:v>
                </c:pt>
                <c:pt idx="4">
                  <c:v>2.5</c:v>
                </c:pt>
              </c:numCache>
            </c:numRef>
          </c:xVal>
          <c:yVal>
            <c:numRef>
              <c:f>Sheet1!$B$2:$B$6</c:f>
              <c:numCache>
                <c:formatCode>0.0</c:formatCode>
                <c:ptCount val="5"/>
                <c:pt idx="0">
                  <c:v>85.09</c:v>
                </c:pt>
                <c:pt idx="1">
                  <c:v>80.459999999999994</c:v>
                </c:pt>
                <c:pt idx="2">
                  <c:v>86.04</c:v>
                </c:pt>
                <c:pt idx="3">
                  <c:v>75.710000000000008</c:v>
                </c:pt>
                <c:pt idx="4">
                  <c:v>79.040000000000006</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Column1</c:v>
                </c:pt>
              </c:strCache>
            </c:strRef>
          </c:tx>
          <c:spPr>
            <a:ln w="19050">
              <a:noFill/>
            </a:ln>
          </c:spPr>
          <c:marker>
            <c:symbol val="diamond"/>
            <c:size val="12"/>
            <c:spPr>
              <a:solidFill>
                <a:srgbClr val="FFF097">
                  <a:alpha val="95000"/>
                </a:srgbClr>
              </a:solidFill>
              <a:ln w="3175">
                <a:solidFill>
                  <a:schemeClr val="tx1"/>
                </a:solidFill>
              </a:ln>
            </c:spPr>
          </c:marker>
          <c:errBars>
            <c:errDir val="y"/>
            <c:errBarType val="both"/>
            <c:errValType val="fixedVal"/>
            <c:noEndCap val="0"/>
            <c:val val="3.137"/>
          </c:errBars>
          <c:xVal>
            <c:numRef>
              <c:f>Sheet1!$A$2:$A$6</c:f>
              <c:numCache>
                <c:formatCode>General</c:formatCode>
                <c:ptCount val="5"/>
                <c:pt idx="0">
                  <c:v>0.5</c:v>
                </c:pt>
                <c:pt idx="1">
                  <c:v>1</c:v>
                </c:pt>
                <c:pt idx="2">
                  <c:v>1.5</c:v>
                </c:pt>
                <c:pt idx="3">
                  <c:v>2</c:v>
                </c:pt>
                <c:pt idx="4">
                  <c:v>2.5</c:v>
                </c:pt>
              </c:numCache>
            </c:numRef>
          </c:xVal>
          <c:yVal>
            <c:numRef>
              <c:f>Sheet1!$C$2:$C$6</c:f>
              <c:numCache>
                <c:formatCode>General</c:formatCode>
                <c:ptCount val="5"/>
                <c:pt idx="0">
                  <c:v>85.76</c:v>
                </c:pt>
                <c:pt idx="1">
                  <c:v>86.39</c:v>
                </c:pt>
                <c:pt idx="2">
                  <c:v>91.77000000000001</c:v>
                </c:pt>
                <c:pt idx="3">
                  <c:v>79.17</c:v>
                </c:pt>
                <c:pt idx="4">
                  <c:v>83.97</c:v>
                </c:pt>
              </c:numCache>
            </c:numRef>
          </c:yVal>
          <c:smooth val="0"/>
          <c:extLst>
            <c:ext xmlns:c16="http://schemas.microsoft.com/office/drawing/2014/chart" uri="{C3380CC4-5D6E-409C-BE32-E72D297353CC}">
              <c16:uniqueId val="{00000000-E53E-460D-9D90-11DFA4EA94DA}"/>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00522C"/>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9.5060000000000002"/>
            <c:spPr>
              <a:noFill/>
              <a:ln w="165100" cap="flat" cmpd="sng" algn="ctr">
                <a:solidFill>
                  <a:srgbClr val="E1E0E0"/>
                </a:solidFill>
                <a:round/>
              </a:ln>
              <a:effectLst/>
            </c:spPr>
          </c:errBars>
          <c:xVal>
            <c:numRef>
              <c:f>Sheet1!$A$2:$A$6</c:f>
              <c:numCache>
                <c:formatCode>General</c:formatCode>
                <c:ptCount val="5"/>
                <c:pt idx="0">
                  <c:v>0.5</c:v>
                </c:pt>
                <c:pt idx="1">
                  <c:v>1</c:v>
                </c:pt>
                <c:pt idx="2">
                  <c:v>1.5</c:v>
                </c:pt>
                <c:pt idx="3">
                  <c:v>2</c:v>
                </c:pt>
                <c:pt idx="4">
                  <c:v>2.5</c:v>
                </c:pt>
              </c:numCache>
            </c:numRef>
          </c:xVal>
          <c:yVal>
            <c:numRef>
              <c:f>Sheet1!$B$2:$B$6</c:f>
              <c:numCache>
                <c:formatCode>0.0</c:formatCode>
                <c:ptCount val="5"/>
                <c:pt idx="0">
                  <c:v>87.05</c:v>
                </c:pt>
                <c:pt idx="1">
                  <c:v>82.22</c:v>
                </c:pt>
                <c:pt idx="2">
                  <c:v>91.17</c:v>
                </c:pt>
                <c:pt idx="3">
                  <c:v>77.37</c:v>
                </c:pt>
                <c:pt idx="4">
                  <c:v>84.039999999999992</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Column1</c:v>
                </c:pt>
              </c:strCache>
            </c:strRef>
          </c:tx>
          <c:spPr>
            <a:ln w="19050">
              <a:noFill/>
            </a:ln>
          </c:spPr>
          <c:marker>
            <c:symbol val="diamond"/>
            <c:size val="12"/>
            <c:spPr>
              <a:solidFill>
                <a:srgbClr val="FFF097">
                  <a:alpha val="95000"/>
                </a:srgbClr>
              </a:solidFill>
              <a:ln w="3175">
                <a:solidFill>
                  <a:schemeClr val="tx1"/>
                </a:solidFill>
              </a:ln>
            </c:spPr>
          </c:marker>
          <c:xVal>
            <c:numRef>
              <c:f>Sheet1!$A$2:$A$6</c:f>
              <c:numCache>
                <c:formatCode>General</c:formatCode>
                <c:ptCount val="5"/>
                <c:pt idx="0">
                  <c:v>0.5</c:v>
                </c:pt>
                <c:pt idx="1">
                  <c:v>1</c:v>
                </c:pt>
                <c:pt idx="2">
                  <c:v>1.5</c:v>
                </c:pt>
                <c:pt idx="3">
                  <c:v>2</c:v>
                </c:pt>
                <c:pt idx="4">
                  <c:v>2.5</c:v>
                </c:pt>
              </c:numCache>
            </c:numRef>
          </c:xVal>
          <c:yVal>
            <c:numRef>
              <c:f>Sheet1!$C$2:$C$6</c:f>
              <c:numCache>
                <c:formatCode>General</c:formatCode>
                <c:ptCount val="5"/>
                <c:pt idx="0">
                  <c:v>85.509999999999991</c:v>
                </c:pt>
                <c:pt idx="1">
                  <c:v>85.76</c:v>
                </c:pt>
                <c:pt idx="2">
                  <c:v>90.81</c:v>
                </c:pt>
                <c:pt idx="3">
                  <c:v>78.739999999999995</c:v>
                </c:pt>
                <c:pt idx="4">
                  <c:v>83.08</c:v>
                </c:pt>
              </c:numCache>
            </c:numRef>
          </c:yVal>
          <c:smooth val="0"/>
          <c:extLst>
            <c:ext xmlns:c16="http://schemas.microsoft.com/office/drawing/2014/chart" uri="{C3380CC4-5D6E-409C-BE32-E72D297353CC}">
              <c16:uniqueId val="{00000000-9A96-4A3F-A462-B7EDDBE06AA7}"/>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00522C"/>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10.573"/>
            <c:spPr>
              <a:noFill/>
              <a:ln w="165100" cap="flat" cmpd="sng" algn="ctr">
                <a:solidFill>
                  <a:srgbClr val="E1E0E0"/>
                </a:solidFill>
                <a:round/>
              </a:ln>
              <a:effectLst/>
            </c:spPr>
          </c:errBars>
          <c:xVal>
            <c:numRef>
              <c:f>Sheet1!$A$2:$A$6</c:f>
              <c:numCache>
                <c:formatCode>General</c:formatCode>
                <c:ptCount val="5"/>
                <c:pt idx="0">
                  <c:v>0.5</c:v>
                </c:pt>
                <c:pt idx="1">
                  <c:v>1</c:v>
                </c:pt>
                <c:pt idx="2">
                  <c:v>1.5</c:v>
                </c:pt>
                <c:pt idx="3">
                  <c:v>2</c:v>
                </c:pt>
                <c:pt idx="4">
                  <c:v>2.5</c:v>
                </c:pt>
              </c:numCache>
            </c:numRef>
          </c:xVal>
          <c:yVal>
            <c:numRef>
              <c:f>Sheet1!$B$2:$B$6</c:f>
              <c:numCache>
                <c:formatCode>0.0</c:formatCode>
                <c:ptCount val="5"/>
                <c:pt idx="0">
                  <c:v>84.61</c:v>
                </c:pt>
                <c:pt idx="1">
                  <c:v>82.62</c:v>
                </c:pt>
                <c:pt idx="2">
                  <c:v>89.28</c:v>
                </c:pt>
                <c:pt idx="3">
                  <c:v>76.69</c:v>
                </c:pt>
                <c:pt idx="4">
                  <c:v>91.09</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Column1</c:v>
                </c:pt>
              </c:strCache>
            </c:strRef>
          </c:tx>
          <c:spPr>
            <a:ln w="19050">
              <a:noFill/>
            </a:ln>
          </c:spPr>
          <c:marker>
            <c:symbol val="diamond"/>
            <c:size val="12"/>
            <c:spPr>
              <a:solidFill>
                <a:srgbClr val="FFF097">
                  <a:alpha val="95000"/>
                </a:srgbClr>
              </a:solidFill>
              <a:ln w="3175">
                <a:solidFill>
                  <a:schemeClr val="tx1"/>
                </a:solidFill>
              </a:ln>
            </c:spPr>
          </c:marker>
          <c:errBars>
            <c:errDir val="y"/>
            <c:errBarType val="both"/>
            <c:errValType val="fixedVal"/>
            <c:noEndCap val="0"/>
            <c:val val="2.9759999999999995"/>
          </c:errBars>
          <c:xVal>
            <c:numRef>
              <c:f>Sheet1!$A$2:$A$6</c:f>
              <c:numCache>
                <c:formatCode>General</c:formatCode>
                <c:ptCount val="5"/>
                <c:pt idx="0">
                  <c:v>0.5</c:v>
                </c:pt>
                <c:pt idx="1">
                  <c:v>1</c:v>
                </c:pt>
                <c:pt idx="2">
                  <c:v>1.5</c:v>
                </c:pt>
                <c:pt idx="3">
                  <c:v>2</c:v>
                </c:pt>
                <c:pt idx="4">
                  <c:v>2.5</c:v>
                </c:pt>
              </c:numCache>
            </c:numRef>
          </c:xVal>
          <c:yVal>
            <c:numRef>
              <c:f>Sheet1!$C$2:$C$6</c:f>
              <c:numCache>
                <c:formatCode>General</c:formatCode>
                <c:ptCount val="5"/>
                <c:pt idx="0">
                  <c:v>85.740000000000009</c:v>
                </c:pt>
                <c:pt idx="1">
                  <c:v>85.67</c:v>
                </c:pt>
                <c:pt idx="2">
                  <c:v>90.97</c:v>
                </c:pt>
                <c:pt idx="3">
                  <c:v>78.77</c:v>
                </c:pt>
                <c:pt idx="4">
                  <c:v>82.5</c:v>
                </c:pt>
              </c:numCache>
            </c:numRef>
          </c:yVal>
          <c:smooth val="0"/>
          <c:extLst>
            <c:ext xmlns:c16="http://schemas.microsoft.com/office/drawing/2014/chart" uri="{C3380CC4-5D6E-409C-BE32-E72D297353CC}">
              <c16:uniqueId val="{00000000-4ACC-485F-ADB7-57C8E7519F43}"/>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00522C"/>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13.256"/>
            <c:spPr>
              <a:noFill/>
              <a:ln w="165100" cap="flat" cmpd="sng" algn="ctr">
                <a:solidFill>
                  <a:srgbClr val="E1E0E0"/>
                </a:solidFill>
                <a:round/>
              </a:ln>
              <a:effectLst/>
            </c:spPr>
          </c:errBars>
          <c:xVal>
            <c:numRef>
              <c:f>Sheet1!$A$2:$A$6</c:f>
              <c:numCache>
                <c:formatCode>General</c:formatCode>
                <c:ptCount val="5"/>
                <c:pt idx="0">
                  <c:v>0.5</c:v>
                </c:pt>
                <c:pt idx="1">
                  <c:v>1</c:v>
                </c:pt>
                <c:pt idx="2">
                  <c:v>1.5</c:v>
                </c:pt>
                <c:pt idx="3">
                  <c:v>2</c:v>
                </c:pt>
                <c:pt idx="4">
                  <c:v>2.5</c:v>
                </c:pt>
              </c:numCache>
            </c:numRef>
          </c:xVal>
          <c:yVal>
            <c:numRef>
              <c:f>Sheet1!$B$2:$B$6</c:f>
              <c:numCache>
                <c:formatCode>0.0</c:formatCode>
                <c:ptCount val="5"/>
                <c:pt idx="0">
                  <c:v>86.009999999999991</c:v>
                </c:pt>
                <c:pt idx="1">
                  <c:v>87.82</c:v>
                </c:pt>
                <c:pt idx="2">
                  <c:v>91.47</c:v>
                </c:pt>
                <c:pt idx="3">
                  <c:v>90</c:v>
                </c:pt>
                <c:pt idx="4">
                  <c:v>88.429999999999993</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Column1</c:v>
                </c:pt>
              </c:strCache>
            </c:strRef>
          </c:tx>
          <c:spPr>
            <a:ln w="19050">
              <a:noFill/>
            </a:ln>
          </c:spPr>
          <c:marker>
            <c:symbol val="diamond"/>
            <c:size val="12"/>
            <c:spPr>
              <a:solidFill>
                <a:srgbClr val="FFF097">
                  <a:alpha val="95000"/>
                </a:srgbClr>
              </a:solidFill>
              <a:ln w="3175">
                <a:solidFill>
                  <a:schemeClr val="tx1"/>
                </a:solidFill>
              </a:ln>
            </c:spPr>
          </c:marker>
          <c:errBars>
            <c:errDir val="y"/>
            <c:errBarType val="both"/>
            <c:errValType val="fixedVal"/>
            <c:noEndCap val="0"/>
            <c:val val="2.9299999999999997"/>
          </c:errBars>
          <c:xVal>
            <c:numRef>
              <c:f>Sheet1!$A$2:$A$6</c:f>
              <c:numCache>
                <c:formatCode>General</c:formatCode>
                <c:ptCount val="5"/>
                <c:pt idx="0">
                  <c:v>0.5</c:v>
                </c:pt>
                <c:pt idx="1">
                  <c:v>1</c:v>
                </c:pt>
                <c:pt idx="2">
                  <c:v>1.5</c:v>
                </c:pt>
                <c:pt idx="3">
                  <c:v>2</c:v>
                </c:pt>
                <c:pt idx="4">
                  <c:v>2.5</c:v>
                </c:pt>
              </c:numCache>
            </c:numRef>
          </c:xVal>
          <c:yVal>
            <c:numRef>
              <c:f>Sheet1!$C$2:$C$6</c:f>
              <c:numCache>
                <c:formatCode>General</c:formatCode>
                <c:ptCount val="5"/>
                <c:pt idx="0">
                  <c:v>85.63</c:v>
                </c:pt>
                <c:pt idx="1">
                  <c:v>85.320000000000007</c:v>
                </c:pt>
                <c:pt idx="2">
                  <c:v>90.8</c:v>
                </c:pt>
                <c:pt idx="3">
                  <c:v>78.03</c:v>
                </c:pt>
                <c:pt idx="4">
                  <c:v>82.9</c:v>
                </c:pt>
              </c:numCache>
            </c:numRef>
          </c:yVal>
          <c:smooth val="0"/>
          <c:extLst>
            <c:ext xmlns:c16="http://schemas.microsoft.com/office/drawing/2014/chart" uri="{C3380CC4-5D6E-409C-BE32-E72D297353CC}">
              <c16:uniqueId val="{00000000-9992-4950-8D01-27A2D425745B}"/>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00522C"/>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5.891"/>
            <c:spPr>
              <a:noFill/>
              <a:ln w="165100" cap="flat" cmpd="sng" algn="ctr">
                <a:solidFill>
                  <a:srgbClr val="E1E0E0"/>
                </a:solidFill>
                <a:round/>
              </a:ln>
              <a:effectLst/>
            </c:spPr>
          </c:errBars>
          <c:xVal>
            <c:numRef>
              <c:f>Sheet1!$A$2:$A$6</c:f>
              <c:numCache>
                <c:formatCode>General</c:formatCode>
                <c:ptCount val="5"/>
                <c:pt idx="0">
                  <c:v>0.5</c:v>
                </c:pt>
                <c:pt idx="1">
                  <c:v>1</c:v>
                </c:pt>
                <c:pt idx="2">
                  <c:v>1.5</c:v>
                </c:pt>
                <c:pt idx="3">
                  <c:v>2</c:v>
                </c:pt>
                <c:pt idx="4">
                  <c:v>2.5</c:v>
                </c:pt>
              </c:numCache>
            </c:numRef>
          </c:xVal>
          <c:yVal>
            <c:numRef>
              <c:f>Sheet1!$B$2:$B$6</c:f>
              <c:numCache>
                <c:formatCode>0.0</c:formatCode>
                <c:ptCount val="5"/>
                <c:pt idx="0">
                  <c:v>85.5</c:v>
                </c:pt>
                <c:pt idx="1">
                  <c:v>83.01</c:v>
                </c:pt>
                <c:pt idx="2">
                  <c:v>90.17</c:v>
                </c:pt>
                <c:pt idx="3">
                  <c:v>77.259999999999991</c:v>
                </c:pt>
                <c:pt idx="4">
                  <c:v>79.63</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Column1</c:v>
                </c:pt>
              </c:strCache>
            </c:strRef>
          </c:tx>
          <c:spPr>
            <a:ln w="19050">
              <a:noFill/>
            </a:ln>
          </c:spPr>
          <c:marker>
            <c:symbol val="diamond"/>
            <c:size val="12"/>
            <c:spPr>
              <a:solidFill>
                <a:srgbClr val="FFF097">
                  <a:alpha val="95000"/>
                </a:srgbClr>
              </a:solidFill>
              <a:ln w="3175">
                <a:solidFill>
                  <a:schemeClr val="tx1"/>
                </a:solidFill>
              </a:ln>
            </c:spPr>
          </c:marker>
          <c:xVal>
            <c:numRef>
              <c:f>Sheet1!$A$2:$A$6</c:f>
              <c:numCache>
                <c:formatCode>General</c:formatCode>
                <c:ptCount val="5"/>
                <c:pt idx="0">
                  <c:v>0.5</c:v>
                </c:pt>
                <c:pt idx="1">
                  <c:v>1</c:v>
                </c:pt>
                <c:pt idx="2">
                  <c:v>1.5</c:v>
                </c:pt>
                <c:pt idx="3">
                  <c:v>2</c:v>
                </c:pt>
                <c:pt idx="4">
                  <c:v>2.5</c:v>
                </c:pt>
              </c:numCache>
            </c:numRef>
          </c:xVal>
          <c:yVal>
            <c:numRef>
              <c:f>Sheet1!$C$2:$C$6</c:f>
              <c:numCache>
                <c:formatCode>General</c:formatCode>
                <c:ptCount val="5"/>
                <c:pt idx="0">
                  <c:v>86.699999999999989</c:v>
                </c:pt>
                <c:pt idx="1">
                  <c:v>86.21</c:v>
                </c:pt>
                <c:pt idx="2">
                  <c:v>91.05</c:v>
                </c:pt>
                <c:pt idx="3">
                  <c:v>79.03</c:v>
                </c:pt>
                <c:pt idx="4">
                  <c:v>84.3</c:v>
                </c:pt>
              </c:numCache>
            </c:numRef>
          </c:yVal>
          <c:smooth val="0"/>
          <c:extLst>
            <c:ext xmlns:c16="http://schemas.microsoft.com/office/drawing/2014/chart" uri="{C3380CC4-5D6E-409C-BE32-E72D297353CC}">
              <c16:uniqueId val="{00000000-A500-4D5A-A5FE-1F555601FD44}"/>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00522C"/>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6.6119999999999992"/>
            <c:spPr>
              <a:noFill/>
              <a:ln w="165100" cap="flat" cmpd="sng" algn="ctr">
                <a:solidFill>
                  <a:srgbClr val="E1E0E0"/>
                </a:solidFill>
                <a:round/>
              </a:ln>
              <a:effectLst/>
            </c:spPr>
          </c:errBars>
          <c:xVal>
            <c:numRef>
              <c:f>Sheet1!$A$2:$A$6</c:f>
              <c:numCache>
                <c:formatCode>General</c:formatCode>
                <c:ptCount val="5"/>
                <c:pt idx="0">
                  <c:v>0.5</c:v>
                </c:pt>
                <c:pt idx="1">
                  <c:v>1</c:v>
                </c:pt>
                <c:pt idx="2">
                  <c:v>1.5</c:v>
                </c:pt>
                <c:pt idx="3">
                  <c:v>2</c:v>
                </c:pt>
                <c:pt idx="4">
                  <c:v>2.5</c:v>
                </c:pt>
              </c:numCache>
            </c:numRef>
          </c:xVal>
          <c:yVal>
            <c:numRef>
              <c:f>Sheet1!$B$2:$B$6</c:f>
              <c:numCache>
                <c:formatCode>0.0</c:formatCode>
                <c:ptCount val="5"/>
                <c:pt idx="0">
                  <c:v>85.83</c:v>
                </c:pt>
                <c:pt idx="1">
                  <c:v>91.68</c:v>
                </c:pt>
                <c:pt idx="2">
                  <c:v>94.45</c:v>
                </c:pt>
                <c:pt idx="3">
                  <c:v>80.41</c:v>
                </c:pt>
                <c:pt idx="4">
                  <c:v>87.61</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Column1</c:v>
                </c:pt>
              </c:strCache>
            </c:strRef>
          </c:tx>
          <c:spPr>
            <a:ln w="19050">
              <a:noFill/>
            </a:ln>
          </c:spPr>
          <c:marker>
            <c:symbol val="diamond"/>
            <c:size val="12"/>
            <c:spPr>
              <a:solidFill>
                <a:srgbClr val="FFF097">
                  <a:alpha val="95000"/>
                </a:srgbClr>
              </a:solidFill>
              <a:ln w="3175">
                <a:solidFill>
                  <a:schemeClr val="tx1"/>
                </a:solidFill>
              </a:ln>
            </c:spPr>
          </c:marker>
          <c:errBars>
            <c:errDir val="y"/>
            <c:errBarType val="both"/>
            <c:errValType val="fixedVal"/>
            <c:noEndCap val="0"/>
            <c:val val="3.1579999999999999"/>
          </c:errBars>
          <c:xVal>
            <c:numRef>
              <c:f>Sheet1!$A$2:$A$6</c:f>
              <c:numCache>
                <c:formatCode>General</c:formatCode>
                <c:ptCount val="5"/>
                <c:pt idx="0">
                  <c:v>0.5</c:v>
                </c:pt>
                <c:pt idx="1">
                  <c:v>1</c:v>
                </c:pt>
                <c:pt idx="2">
                  <c:v>1.5</c:v>
                </c:pt>
                <c:pt idx="3">
                  <c:v>2</c:v>
                </c:pt>
                <c:pt idx="4">
                  <c:v>2.5</c:v>
                </c:pt>
              </c:numCache>
            </c:numRef>
          </c:xVal>
          <c:yVal>
            <c:numRef>
              <c:f>Sheet1!$C$2:$C$6</c:f>
              <c:numCache>
                <c:formatCode>General</c:formatCode>
                <c:ptCount val="5"/>
                <c:pt idx="0">
                  <c:v>85.610000000000014</c:v>
                </c:pt>
                <c:pt idx="1">
                  <c:v>84.169999999999987</c:v>
                </c:pt>
                <c:pt idx="2">
                  <c:v>90.110000000000014</c:v>
                </c:pt>
                <c:pt idx="3">
                  <c:v>78.25</c:v>
                </c:pt>
                <c:pt idx="4">
                  <c:v>82.320000000000007</c:v>
                </c:pt>
              </c:numCache>
            </c:numRef>
          </c:yVal>
          <c:smooth val="0"/>
          <c:extLst>
            <c:ext xmlns:c16="http://schemas.microsoft.com/office/drawing/2014/chart" uri="{C3380CC4-5D6E-409C-BE32-E72D297353CC}">
              <c16:uniqueId val="{00000000-F623-45A6-A36A-0A2DBA7C2DA5}"/>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Sheet1!$C$1</c:f>
              <c:strCache>
                <c:ptCount val="1"/>
                <c:pt idx="0">
                  <c:v>2021 rr%</c:v>
                </c:pt>
              </c:strCache>
            </c:strRef>
          </c:tx>
          <c:spPr>
            <a:solidFill>
              <a:srgbClr val="E1E0E0"/>
            </a:solidFill>
            <a:ln>
              <a:noFill/>
            </a:ln>
            <a:effectLst/>
          </c:spPr>
          <c:invertIfNegative val="0"/>
          <c:dLbls>
            <c:dLbl>
              <c:idx val="0"/>
              <c:layout>
                <c:manualLayout>
                  <c:x val="0.18099356501399619"/>
                  <c:y val="-0.208978032548108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79-4979-B0EF-3502F70B4985}"/>
                </c:ext>
              </c:extLst>
            </c:dLbl>
            <c:dLbl>
              <c:idx val="1"/>
              <c:layout>
                <c:manualLayout>
                  <c:x val="0.10080654253944092"/>
                  <c:y val="-2.7195776692499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79-4979-B0EF-3502F70B498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6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Email</c:v>
                </c:pt>
                <c:pt idx="1">
                  <c:v>Phone*</c:v>
                </c:pt>
              </c:strCache>
            </c:strRef>
          </c:cat>
          <c:val>
            <c:numRef>
              <c:f>Sheet1!$C$2:$C$3</c:f>
              <c:numCache>
                <c:formatCode>0.00%</c:formatCode>
                <c:ptCount val="2"/>
                <c:pt idx="0">
                  <c:v>0.1057</c:v>
                </c:pt>
                <c:pt idx="1">
                  <c:v>1E-4</c:v>
                </c:pt>
              </c:numCache>
            </c:numRef>
          </c:val>
          <c:extLst>
            <c:ext xmlns:c16="http://schemas.microsoft.com/office/drawing/2014/chart" uri="{C3380CC4-5D6E-409C-BE32-E72D297353CC}">
              <c16:uniqueId val="{00000001-3918-42E8-B6CD-F297AD86FF8C}"/>
            </c:ext>
          </c:extLst>
        </c:ser>
        <c:dLbls>
          <c:showLegendKey val="0"/>
          <c:showVal val="1"/>
          <c:showCatName val="0"/>
          <c:showSerName val="0"/>
          <c:showPercent val="0"/>
          <c:showBubbleSize val="0"/>
        </c:dLbls>
        <c:gapWidth val="100"/>
        <c:overlap val="100"/>
        <c:axId val="1329985872"/>
        <c:axId val="1329989616"/>
      </c:barChart>
      <c:barChart>
        <c:barDir val="col"/>
        <c:grouping val="stacked"/>
        <c:varyColors val="0"/>
        <c:ser>
          <c:idx val="2"/>
          <c:order val="1"/>
          <c:tx>
            <c:strRef>
              <c:f>Sheet1!$D$1</c:f>
              <c:strCache>
                <c:ptCount val="1"/>
                <c:pt idx="0">
                  <c:v>2022 rr%</c:v>
                </c:pt>
              </c:strCache>
            </c:strRef>
          </c:tx>
          <c:spPr>
            <a:solidFill>
              <a:srgbClr val="00E078"/>
            </a:solidFill>
            <a:ln>
              <a:solidFill>
                <a:srgbClr val="E1E0E0"/>
              </a:solidFill>
            </a:ln>
            <a:effectLst/>
          </c:spPr>
          <c:invertIfNegative val="0"/>
          <c:dLbls>
            <c:dLbl>
              <c:idx val="0"/>
              <c:layout>
                <c:manualLayout>
                  <c:x val="2.2910577849872935E-3"/>
                  <c:y val="-0.441914434727897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18-42E8-B6CD-F297AD86FF8C}"/>
                </c:ext>
              </c:extLst>
            </c:dLbl>
            <c:dLbl>
              <c:idx val="1"/>
              <c:layout>
                <c:manualLayout>
                  <c:x val="2.2910577849872518E-3"/>
                  <c:y val="-0.320131279484397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18-42E8-B6CD-F297AD86FF8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E078"/>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Email</c:v>
                </c:pt>
                <c:pt idx="1">
                  <c:v>Phone*</c:v>
                </c:pt>
              </c:strCache>
            </c:strRef>
          </c:cat>
          <c:val>
            <c:numRef>
              <c:f>Sheet1!$D$2:$D$3</c:f>
              <c:numCache>
                <c:formatCode>0.00%</c:formatCode>
                <c:ptCount val="2"/>
                <c:pt idx="0">
                  <c:v>0.11210000000000001</c:v>
                </c:pt>
                <c:pt idx="1">
                  <c:v>7.4999999999999997E-2</c:v>
                </c:pt>
              </c:numCache>
            </c:numRef>
          </c:val>
          <c:extLst>
            <c:ext xmlns:c16="http://schemas.microsoft.com/office/drawing/2014/chart" uri="{C3380CC4-5D6E-409C-BE32-E72D297353CC}">
              <c16:uniqueId val="{00000002-3918-42E8-B6CD-F297AD86FF8C}"/>
            </c:ext>
          </c:extLst>
        </c:ser>
        <c:dLbls>
          <c:showLegendKey val="0"/>
          <c:showVal val="1"/>
          <c:showCatName val="0"/>
          <c:showSerName val="0"/>
          <c:showPercent val="0"/>
          <c:showBubbleSize val="0"/>
        </c:dLbls>
        <c:gapWidth val="376"/>
        <c:overlap val="100"/>
        <c:axId val="1731033008"/>
        <c:axId val="1731038000"/>
      </c:barChart>
      <c:catAx>
        <c:axId val="132998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1197"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329989616"/>
        <c:crosses val="autoZero"/>
        <c:auto val="1"/>
        <c:lblAlgn val="ctr"/>
        <c:lblOffset val="100"/>
        <c:noMultiLvlLbl val="0"/>
      </c:catAx>
      <c:valAx>
        <c:axId val="1329989616"/>
        <c:scaling>
          <c:orientation val="minMax"/>
        </c:scaling>
        <c:delete val="0"/>
        <c:axPos val="l"/>
        <c:majorGridlines>
          <c:spPr>
            <a:ln w="9525" cap="flat" cmpd="sng" algn="ctr">
              <a:solidFill>
                <a:schemeClr val="bg1">
                  <a:lumMod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9985872"/>
        <c:crosses val="autoZero"/>
        <c:crossBetween val="between"/>
      </c:valAx>
      <c:valAx>
        <c:axId val="1731038000"/>
        <c:scaling>
          <c:orientation val="minMax"/>
        </c:scaling>
        <c:delete val="1"/>
        <c:axPos val="r"/>
        <c:numFmt formatCode="0.00%" sourceLinked="1"/>
        <c:majorTickMark val="out"/>
        <c:minorTickMark val="none"/>
        <c:tickLblPos val="nextTo"/>
        <c:crossAx val="1731033008"/>
        <c:crosses val="max"/>
        <c:crossBetween val="between"/>
      </c:valAx>
      <c:catAx>
        <c:axId val="1731033008"/>
        <c:scaling>
          <c:orientation val="minMax"/>
        </c:scaling>
        <c:delete val="1"/>
        <c:axPos val="b"/>
        <c:numFmt formatCode="General" sourceLinked="1"/>
        <c:majorTickMark val="out"/>
        <c:minorTickMark val="none"/>
        <c:tickLblPos val="nextTo"/>
        <c:crossAx val="173103800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00522C"/>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7.87"/>
            <c:spPr>
              <a:noFill/>
              <a:ln w="165100" cap="flat" cmpd="sng" algn="ctr">
                <a:solidFill>
                  <a:srgbClr val="E1E0E0"/>
                </a:solidFill>
                <a:round/>
              </a:ln>
              <a:effectLst/>
            </c:spPr>
          </c:errBars>
          <c:xVal>
            <c:numRef>
              <c:f>Sheet1!$A$2:$A$6</c:f>
              <c:numCache>
                <c:formatCode>General</c:formatCode>
                <c:ptCount val="5"/>
                <c:pt idx="0">
                  <c:v>0.5</c:v>
                </c:pt>
                <c:pt idx="1">
                  <c:v>1</c:v>
                </c:pt>
                <c:pt idx="2">
                  <c:v>1.5</c:v>
                </c:pt>
                <c:pt idx="3">
                  <c:v>2</c:v>
                </c:pt>
                <c:pt idx="4">
                  <c:v>2.5</c:v>
                </c:pt>
              </c:numCache>
            </c:numRef>
          </c:xVal>
          <c:yVal>
            <c:numRef>
              <c:f>Sheet1!$B$2:$B$6</c:f>
              <c:numCache>
                <c:formatCode>0.0</c:formatCode>
                <c:ptCount val="5"/>
                <c:pt idx="0">
                  <c:v>85.47</c:v>
                </c:pt>
                <c:pt idx="1">
                  <c:v>91.02</c:v>
                </c:pt>
                <c:pt idx="2">
                  <c:v>94.6</c:v>
                </c:pt>
                <c:pt idx="3">
                  <c:v>82.15</c:v>
                </c:pt>
                <c:pt idx="4">
                  <c:v>80.819999999999993</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Column1</c:v>
                </c:pt>
              </c:strCache>
            </c:strRef>
          </c:tx>
          <c:spPr>
            <a:ln w="19050">
              <a:noFill/>
            </a:ln>
          </c:spPr>
          <c:marker>
            <c:symbol val="diamond"/>
            <c:size val="12"/>
            <c:spPr>
              <a:solidFill>
                <a:srgbClr val="FFF097">
                  <a:alpha val="95000"/>
                </a:srgbClr>
              </a:solidFill>
              <a:ln w="3175">
                <a:solidFill>
                  <a:schemeClr val="tx1"/>
                </a:solidFill>
              </a:ln>
            </c:spPr>
          </c:marker>
          <c:errBars>
            <c:errDir val="y"/>
            <c:errBarType val="both"/>
            <c:errValType val="fixedVal"/>
            <c:noEndCap val="0"/>
            <c:val val="3.08"/>
          </c:errBars>
          <c:xVal>
            <c:numRef>
              <c:f>Sheet1!$A$2:$A$6</c:f>
              <c:numCache>
                <c:formatCode>General</c:formatCode>
                <c:ptCount val="5"/>
                <c:pt idx="0">
                  <c:v>0.5</c:v>
                </c:pt>
                <c:pt idx="1">
                  <c:v>1</c:v>
                </c:pt>
                <c:pt idx="2">
                  <c:v>1.5</c:v>
                </c:pt>
                <c:pt idx="3">
                  <c:v>2</c:v>
                </c:pt>
                <c:pt idx="4">
                  <c:v>2.5</c:v>
                </c:pt>
              </c:numCache>
            </c:numRef>
          </c:xVal>
          <c:yVal>
            <c:numRef>
              <c:f>Sheet1!$C$2:$C$6</c:f>
              <c:numCache>
                <c:formatCode>General</c:formatCode>
                <c:ptCount val="5"/>
                <c:pt idx="0">
                  <c:v>85.610000000000014</c:v>
                </c:pt>
                <c:pt idx="1">
                  <c:v>84.169999999999987</c:v>
                </c:pt>
                <c:pt idx="2">
                  <c:v>90.110000000000014</c:v>
                </c:pt>
                <c:pt idx="3">
                  <c:v>78.25</c:v>
                </c:pt>
                <c:pt idx="4">
                  <c:v>82.320000000000007</c:v>
                </c:pt>
              </c:numCache>
            </c:numRef>
          </c:yVal>
          <c:smooth val="0"/>
          <c:extLst>
            <c:ext xmlns:c16="http://schemas.microsoft.com/office/drawing/2014/chart" uri="{C3380CC4-5D6E-409C-BE32-E72D297353CC}">
              <c16:uniqueId val="{00000000-D93C-4225-9123-F030D2B1CE15}"/>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rgbClr val="00E67E"/>
                  </a:solidFill>
                </a:ln>
              </c:spPr>
            </c:marker>
            <c:bubble3D val="0"/>
            <c:extLst>
              <c:ext xmlns:c16="http://schemas.microsoft.com/office/drawing/2014/chart" uri="{C3380CC4-5D6E-409C-BE32-E72D297353CC}">
                <c16:uniqueId val="{00000001-77A2-4BB9-84D1-B108A050188F}"/>
              </c:ext>
            </c:extLst>
          </c:dPt>
          <c:dPt>
            <c:idx val="1"/>
            <c:marker>
              <c:spPr>
                <a:solidFill>
                  <a:srgbClr val="151E66"/>
                </a:solidFill>
                <a:ln w="79375">
                  <a:solidFill>
                    <a:srgbClr val="00C46B"/>
                  </a:solidFill>
                </a:ln>
              </c:spPr>
            </c:marker>
            <c:bubble3D val="0"/>
            <c:extLst>
              <c:ext xmlns:c16="http://schemas.microsoft.com/office/drawing/2014/chart" uri="{C3380CC4-5D6E-409C-BE32-E72D297353CC}">
                <c16:uniqueId val="{00000002-77A2-4BB9-84D1-B108A050188F}"/>
              </c:ext>
            </c:extLst>
          </c:dPt>
          <c:dPt>
            <c:idx val="2"/>
            <c:marker>
              <c:spPr>
                <a:solidFill>
                  <a:srgbClr val="151E66"/>
                </a:solidFill>
                <a:ln w="79375">
                  <a:solidFill>
                    <a:srgbClr val="009250"/>
                  </a:solidFill>
                </a:ln>
              </c:spPr>
            </c:marker>
            <c:bubble3D val="0"/>
            <c:extLst>
              <c:ext xmlns:c16="http://schemas.microsoft.com/office/drawing/2014/chart" uri="{C3380CC4-5D6E-409C-BE32-E72D297353CC}">
                <c16:uniqueId val="{00000003-77A2-4BB9-84D1-B108A050188F}"/>
              </c:ext>
            </c:extLst>
          </c:dPt>
          <c:dPt>
            <c:idx val="3"/>
            <c:marker>
              <c:spPr>
                <a:solidFill>
                  <a:srgbClr val="151E66"/>
                </a:solidFill>
                <a:ln w="79375">
                  <a:solidFill>
                    <a:srgbClr val="00522C"/>
                  </a:solidFill>
                </a:ln>
              </c:spPr>
            </c:marker>
            <c:bubble3D val="0"/>
            <c:extLst>
              <c:ext xmlns:c16="http://schemas.microsoft.com/office/drawing/2014/chart" uri="{C3380CC4-5D6E-409C-BE32-E72D297353CC}">
                <c16:uniqueId val="{00000003-8A82-4865-9022-AD44701DF522}"/>
              </c:ext>
            </c:extLst>
          </c:dPt>
          <c:errBars>
            <c:errDir val="x"/>
            <c:errBarType val="minus"/>
            <c:errValType val="percentage"/>
            <c:noEndCap val="1"/>
            <c:val val="100"/>
            <c:spPr>
              <a:ln w="19050"/>
            </c:spPr>
          </c:errBars>
          <c:xVal>
            <c:numRef>
              <c:f>Sheet1!$B$2:$B$7</c:f>
              <c:numCache>
                <c:formatCode>General</c:formatCode>
                <c:ptCount val="6"/>
                <c:pt idx="0" formatCode="0.00">
                  <c:v>0.86470000000000002</c:v>
                </c:pt>
                <c:pt idx="1">
                  <c:v>0.82340000000000002</c:v>
                </c:pt>
                <c:pt idx="2">
                  <c:v>0.89690000000000003</c:v>
                </c:pt>
                <c:pt idx="3">
                  <c:v>0.90510000000000002</c:v>
                </c:pt>
              </c:numCache>
            </c:numRef>
          </c:xVal>
          <c:yVal>
            <c:numRef>
              <c:f>Sheet1!$A$2:$A$7</c:f>
              <c:numCache>
                <c:formatCode>General</c:formatCode>
                <c:ptCount val="6"/>
                <c:pt idx="0">
                  <c:v>4</c:v>
                </c:pt>
                <c:pt idx="1">
                  <c:v>3</c:v>
                </c:pt>
                <c:pt idx="2">
                  <c:v>2</c:v>
                </c:pt>
                <c:pt idx="3">
                  <c:v>1</c:v>
                </c:pt>
              </c:numCache>
            </c:numRef>
          </c:yVal>
          <c:smooth val="0"/>
          <c:extLst>
            <c:ext xmlns:c16="http://schemas.microsoft.com/office/drawing/2014/chart" uri="{C3380CC4-5D6E-409C-BE32-E72D297353CC}">
              <c16:uniqueId val="{00000000-77A2-4BB9-84D1-B108A050188F}"/>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5"/>
          <c:min val="0"/>
        </c:scaling>
        <c:delete val="1"/>
        <c:axPos val="l"/>
        <c:numFmt formatCode="General" sourceLinked="1"/>
        <c:majorTickMark val="none"/>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rgbClr val="00E67E"/>
                  </a:solidFill>
                </a:ln>
              </c:spPr>
            </c:marker>
            <c:bubble3D val="0"/>
            <c:extLst>
              <c:ext xmlns:c16="http://schemas.microsoft.com/office/drawing/2014/chart" uri="{C3380CC4-5D6E-409C-BE32-E72D297353CC}">
                <c16:uniqueId val="{00000000-BC2B-41A4-98C4-BC3617306878}"/>
              </c:ext>
            </c:extLst>
          </c:dPt>
          <c:dPt>
            <c:idx val="1"/>
            <c:marker>
              <c:spPr>
                <a:solidFill>
                  <a:srgbClr val="151E66"/>
                </a:solidFill>
                <a:ln w="79375">
                  <a:solidFill>
                    <a:srgbClr val="00C46B"/>
                  </a:solidFill>
                </a:ln>
              </c:spPr>
            </c:marker>
            <c:bubble3D val="0"/>
            <c:extLst>
              <c:ext xmlns:c16="http://schemas.microsoft.com/office/drawing/2014/chart" uri="{C3380CC4-5D6E-409C-BE32-E72D297353CC}">
                <c16:uniqueId val="{00000001-BC2B-41A4-98C4-BC3617306878}"/>
              </c:ext>
            </c:extLst>
          </c:dPt>
          <c:dPt>
            <c:idx val="2"/>
            <c:marker>
              <c:spPr>
                <a:solidFill>
                  <a:srgbClr val="151E66"/>
                </a:solidFill>
                <a:ln w="79375">
                  <a:solidFill>
                    <a:srgbClr val="009250"/>
                  </a:solidFill>
                </a:ln>
              </c:spPr>
            </c:marker>
            <c:bubble3D val="0"/>
            <c:extLst>
              <c:ext xmlns:c16="http://schemas.microsoft.com/office/drawing/2014/chart" uri="{C3380CC4-5D6E-409C-BE32-E72D297353CC}">
                <c16:uniqueId val="{00000002-BC2B-41A4-98C4-BC3617306878}"/>
              </c:ext>
            </c:extLst>
          </c:dPt>
          <c:dPt>
            <c:idx val="3"/>
            <c:marker>
              <c:spPr>
                <a:solidFill>
                  <a:srgbClr val="151E66"/>
                </a:solidFill>
                <a:ln w="79375">
                  <a:solidFill>
                    <a:srgbClr val="00522C"/>
                  </a:solidFill>
                </a:ln>
              </c:spPr>
            </c:marker>
            <c:bubble3D val="0"/>
            <c:extLst>
              <c:ext xmlns:c16="http://schemas.microsoft.com/office/drawing/2014/chart" uri="{C3380CC4-5D6E-409C-BE32-E72D297353CC}">
                <c16:uniqueId val="{00000003-BC2B-41A4-98C4-BC3617306878}"/>
              </c:ext>
            </c:extLst>
          </c:dPt>
          <c:errBars>
            <c:errDir val="x"/>
            <c:errBarType val="minus"/>
            <c:errValType val="percentage"/>
            <c:noEndCap val="1"/>
            <c:val val="100"/>
            <c:spPr>
              <a:ln w="19050"/>
            </c:spPr>
          </c:errBars>
          <c:xVal>
            <c:numRef>
              <c:f>Sheet1!$B$2:$B$7</c:f>
              <c:numCache>
                <c:formatCode>General</c:formatCode>
                <c:ptCount val="6"/>
                <c:pt idx="0" formatCode="0.00">
                  <c:v>0.86419999999999997</c:v>
                </c:pt>
                <c:pt idx="1">
                  <c:v>0.83209999999999995</c:v>
                </c:pt>
                <c:pt idx="2">
                  <c:v>0.8921</c:v>
                </c:pt>
                <c:pt idx="3">
                  <c:v>0.87729999999999997</c:v>
                </c:pt>
              </c:numCache>
            </c:numRef>
          </c:xVal>
          <c:yVal>
            <c:numRef>
              <c:f>Sheet1!$A$2:$A$7</c:f>
              <c:numCache>
                <c:formatCode>General</c:formatCode>
                <c:ptCount val="6"/>
                <c:pt idx="0">
                  <c:v>4</c:v>
                </c:pt>
                <c:pt idx="1">
                  <c:v>3</c:v>
                </c:pt>
                <c:pt idx="2">
                  <c:v>2</c:v>
                </c:pt>
                <c:pt idx="3">
                  <c:v>1</c:v>
                </c:pt>
              </c:numCache>
            </c:numRef>
          </c:yVal>
          <c:smooth val="0"/>
          <c:extLst>
            <c:ext xmlns:c16="http://schemas.microsoft.com/office/drawing/2014/chart" uri="{C3380CC4-5D6E-409C-BE32-E72D297353CC}">
              <c16:uniqueId val="{00000004-BC2B-41A4-98C4-BC3617306878}"/>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5"/>
          <c:min val="0"/>
        </c:scaling>
        <c:delete val="1"/>
        <c:axPos val="l"/>
        <c:numFmt formatCode="General" sourceLinked="1"/>
        <c:majorTickMark val="none"/>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rgbClr val="00E67E"/>
                  </a:solidFill>
                </a:ln>
              </c:spPr>
            </c:marker>
            <c:bubble3D val="0"/>
            <c:extLst>
              <c:ext xmlns:c16="http://schemas.microsoft.com/office/drawing/2014/chart" uri="{C3380CC4-5D6E-409C-BE32-E72D297353CC}">
                <c16:uniqueId val="{00000000-1154-49E9-8F2D-74EE1BD65116}"/>
              </c:ext>
            </c:extLst>
          </c:dPt>
          <c:dPt>
            <c:idx val="1"/>
            <c:marker>
              <c:spPr>
                <a:solidFill>
                  <a:srgbClr val="151E66"/>
                </a:solidFill>
                <a:ln w="79375">
                  <a:solidFill>
                    <a:srgbClr val="00C46B"/>
                  </a:solidFill>
                </a:ln>
              </c:spPr>
            </c:marker>
            <c:bubble3D val="0"/>
            <c:extLst>
              <c:ext xmlns:c16="http://schemas.microsoft.com/office/drawing/2014/chart" uri="{C3380CC4-5D6E-409C-BE32-E72D297353CC}">
                <c16:uniqueId val="{00000001-1154-49E9-8F2D-74EE1BD65116}"/>
              </c:ext>
            </c:extLst>
          </c:dPt>
          <c:dPt>
            <c:idx val="2"/>
            <c:marker>
              <c:spPr>
                <a:solidFill>
                  <a:srgbClr val="151E66"/>
                </a:solidFill>
                <a:ln w="79375">
                  <a:solidFill>
                    <a:srgbClr val="009250"/>
                  </a:solidFill>
                </a:ln>
              </c:spPr>
            </c:marker>
            <c:bubble3D val="0"/>
            <c:extLst>
              <c:ext xmlns:c16="http://schemas.microsoft.com/office/drawing/2014/chart" uri="{C3380CC4-5D6E-409C-BE32-E72D297353CC}">
                <c16:uniqueId val="{00000002-1154-49E9-8F2D-74EE1BD65116}"/>
              </c:ext>
            </c:extLst>
          </c:dPt>
          <c:dPt>
            <c:idx val="3"/>
            <c:marker>
              <c:spPr>
                <a:solidFill>
                  <a:srgbClr val="151E66"/>
                </a:solidFill>
                <a:ln w="79375">
                  <a:solidFill>
                    <a:srgbClr val="00522C"/>
                  </a:solidFill>
                </a:ln>
              </c:spPr>
            </c:marker>
            <c:bubble3D val="0"/>
            <c:extLst>
              <c:ext xmlns:c16="http://schemas.microsoft.com/office/drawing/2014/chart" uri="{C3380CC4-5D6E-409C-BE32-E72D297353CC}">
                <c16:uniqueId val="{00000003-1154-49E9-8F2D-74EE1BD65116}"/>
              </c:ext>
            </c:extLst>
          </c:dPt>
          <c:errBars>
            <c:errDir val="x"/>
            <c:errBarType val="minus"/>
            <c:errValType val="percentage"/>
            <c:noEndCap val="1"/>
            <c:val val="100"/>
            <c:spPr>
              <a:ln w="19050"/>
            </c:spPr>
          </c:errBars>
          <c:xVal>
            <c:numRef>
              <c:f>Sheet1!$B$2:$B$7</c:f>
              <c:numCache>
                <c:formatCode>General</c:formatCode>
                <c:ptCount val="6"/>
                <c:pt idx="0" formatCode="0.00">
                  <c:v>0.91920000000000002</c:v>
                </c:pt>
                <c:pt idx="1">
                  <c:v>0.9</c:v>
                </c:pt>
                <c:pt idx="2">
                  <c:v>0.92910000000000004</c:v>
                </c:pt>
                <c:pt idx="3">
                  <c:v>0.92569999999999997</c:v>
                </c:pt>
              </c:numCache>
            </c:numRef>
          </c:xVal>
          <c:yVal>
            <c:numRef>
              <c:f>Sheet1!$A$2:$A$7</c:f>
              <c:numCache>
                <c:formatCode>General</c:formatCode>
                <c:ptCount val="6"/>
                <c:pt idx="0">
                  <c:v>4</c:v>
                </c:pt>
                <c:pt idx="1">
                  <c:v>3</c:v>
                </c:pt>
                <c:pt idx="2">
                  <c:v>2</c:v>
                </c:pt>
                <c:pt idx="3">
                  <c:v>1</c:v>
                </c:pt>
              </c:numCache>
            </c:numRef>
          </c:yVal>
          <c:smooth val="0"/>
          <c:extLst>
            <c:ext xmlns:c16="http://schemas.microsoft.com/office/drawing/2014/chart" uri="{C3380CC4-5D6E-409C-BE32-E72D297353CC}">
              <c16:uniqueId val="{00000004-1154-49E9-8F2D-74EE1BD65116}"/>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5"/>
          <c:min val="0"/>
        </c:scaling>
        <c:delete val="1"/>
        <c:axPos val="l"/>
        <c:numFmt formatCode="General" sourceLinked="1"/>
        <c:majorTickMark val="none"/>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rgbClr val="00E67E"/>
                  </a:solidFill>
                </a:ln>
              </c:spPr>
            </c:marker>
            <c:bubble3D val="0"/>
            <c:extLst>
              <c:ext xmlns:c16="http://schemas.microsoft.com/office/drawing/2014/chart" uri="{C3380CC4-5D6E-409C-BE32-E72D297353CC}">
                <c16:uniqueId val="{00000000-58D7-4CF3-AFB3-432885AA0270}"/>
              </c:ext>
            </c:extLst>
          </c:dPt>
          <c:dPt>
            <c:idx val="1"/>
            <c:marker>
              <c:spPr>
                <a:solidFill>
                  <a:srgbClr val="151E66"/>
                </a:solidFill>
                <a:ln w="79375">
                  <a:solidFill>
                    <a:srgbClr val="00C46B"/>
                  </a:solidFill>
                </a:ln>
              </c:spPr>
            </c:marker>
            <c:bubble3D val="0"/>
            <c:extLst>
              <c:ext xmlns:c16="http://schemas.microsoft.com/office/drawing/2014/chart" uri="{C3380CC4-5D6E-409C-BE32-E72D297353CC}">
                <c16:uniqueId val="{00000001-58D7-4CF3-AFB3-432885AA0270}"/>
              </c:ext>
            </c:extLst>
          </c:dPt>
          <c:dPt>
            <c:idx val="2"/>
            <c:marker>
              <c:spPr>
                <a:solidFill>
                  <a:srgbClr val="151E66"/>
                </a:solidFill>
                <a:ln w="79375">
                  <a:solidFill>
                    <a:srgbClr val="009250"/>
                  </a:solidFill>
                </a:ln>
              </c:spPr>
            </c:marker>
            <c:bubble3D val="0"/>
            <c:extLst>
              <c:ext xmlns:c16="http://schemas.microsoft.com/office/drawing/2014/chart" uri="{C3380CC4-5D6E-409C-BE32-E72D297353CC}">
                <c16:uniqueId val="{00000002-58D7-4CF3-AFB3-432885AA0270}"/>
              </c:ext>
            </c:extLst>
          </c:dPt>
          <c:dPt>
            <c:idx val="3"/>
            <c:marker>
              <c:spPr>
                <a:solidFill>
                  <a:srgbClr val="151E66"/>
                </a:solidFill>
                <a:ln w="79375">
                  <a:solidFill>
                    <a:srgbClr val="00522C"/>
                  </a:solidFill>
                </a:ln>
              </c:spPr>
            </c:marker>
            <c:bubble3D val="0"/>
            <c:extLst>
              <c:ext xmlns:c16="http://schemas.microsoft.com/office/drawing/2014/chart" uri="{C3380CC4-5D6E-409C-BE32-E72D297353CC}">
                <c16:uniqueId val="{00000003-58D7-4CF3-AFB3-432885AA0270}"/>
              </c:ext>
            </c:extLst>
          </c:dPt>
          <c:errBars>
            <c:errDir val="x"/>
            <c:errBarType val="minus"/>
            <c:errValType val="percentage"/>
            <c:noEndCap val="1"/>
            <c:val val="100"/>
            <c:spPr>
              <a:ln w="19050"/>
            </c:spPr>
          </c:errBars>
          <c:xVal>
            <c:numRef>
              <c:f>Sheet1!$B$2:$B$7</c:f>
              <c:numCache>
                <c:formatCode>General</c:formatCode>
                <c:ptCount val="6"/>
                <c:pt idx="0" formatCode="0.00">
                  <c:v>0.79420000000000002</c:v>
                </c:pt>
                <c:pt idx="1">
                  <c:v>0.7823</c:v>
                </c:pt>
                <c:pt idx="2">
                  <c:v>0.81210000000000004</c:v>
                </c:pt>
                <c:pt idx="3">
                  <c:v>0.84509999999999996</c:v>
                </c:pt>
              </c:numCache>
            </c:numRef>
          </c:xVal>
          <c:yVal>
            <c:numRef>
              <c:f>Sheet1!$A$2:$A$7</c:f>
              <c:numCache>
                <c:formatCode>General</c:formatCode>
                <c:ptCount val="6"/>
                <c:pt idx="0">
                  <c:v>4</c:v>
                </c:pt>
                <c:pt idx="1">
                  <c:v>3</c:v>
                </c:pt>
                <c:pt idx="2">
                  <c:v>2</c:v>
                </c:pt>
                <c:pt idx="3">
                  <c:v>1</c:v>
                </c:pt>
              </c:numCache>
            </c:numRef>
          </c:yVal>
          <c:smooth val="0"/>
          <c:extLst>
            <c:ext xmlns:c16="http://schemas.microsoft.com/office/drawing/2014/chart" uri="{C3380CC4-5D6E-409C-BE32-E72D297353CC}">
              <c16:uniqueId val="{00000004-58D7-4CF3-AFB3-432885AA0270}"/>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5"/>
          <c:min val="0"/>
        </c:scaling>
        <c:delete val="1"/>
        <c:axPos val="l"/>
        <c:numFmt formatCode="General" sourceLinked="1"/>
        <c:majorTickMark val="none"/>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rgbClr val="00E67E"/>
                  </a:solidFill>
                </a:ln>
              </c:spPr>
            </c:marker>
            <c:bubble3D val="0"/>
            <c:extLst>
              <c:ext xmlns:c16="http://schemas.microsoft.com/office/drawing/2014/chart" uri="{C3380CC4-5D6E-409C-BE32-E72D297353CC}">
                <c16:uniqueId val="{00000000-AC60-4050-93FB-6F44817D07AF}"/>
              </c:ext>
            </c:extLst>
          </c:dPt>
          <c:dPt>
            <c:idx val="1"/>
            <c:marker>
              <c:spPr>
                <a:solidFill>
                  <a:srgbClr val="151E66"/>
                </a:solidFill>
                <a:ln w="79375">
                  <a:solidFill>
                    <a:srgbClr val="00C46B"/>
                  </a:solidFill>
                </a:ln>
              </c:spPr>
            </c:marker>
            <c:bubble3D val="0"/>
            <c:extLst>
              <c:ext xmlns:c16="http://schemas.microsoft.com/office/drawing/2014/chart" uri="{C3380CC4-5D6E-409C-BE32-E72D297353CC}">
                <c16:uniqueId val="{00000001-AC60-4050-93FB-6F44817D07AF}"/>
              </c:ext>
            </c:extLst>
          </c:dPt>
          <c:dPt>
            <c:idx val="2"/>
            <c:marker>
              <c:spPr>
                <a:solidFill>
                  <a:srgbClr val="151E66"/>
                </a:solidFill>
                <a:ln w="79375">
                  <a:solidFill>
                    <a:srgbClr val="009250"/>
                  </a:solidFill>
                </a:ln>
              </c:spPr>
            </c:marker>
            <c:bubble3D val="0"/>
            <c:extLst>
              <c:ext xmlns:c16="http://schemas.microsoft.com/office/drawing/2014/chart" uri="{C3380CC4-5D6E-409C-BE32-E72D297353CC}">
                <c16:uniqueId val="{00000002-AC60-4050-93FB-6F44817D07AF}"/>
              </c:ext>
            </c:extLst>
          </c:dPt>
          <c:dPt>
            <c:idx val="3"/>
            <c:marker>
              <c:spPr>
                <a:solidFill>
                  <a:srgbClr val="151E66"/>
                </a:solidFill>
                <a:ln w="79375">
                  <a:solidFill>
                    <a:srgbClr val="00522C"/>
                  </a:solidFill>
                </a:ln>
              </c:spPr>
            </c:marker>
            <c:bubble3D val="0"/>
            <c:extLst>
              <c:ext xmlns:c16="http://schemas.microsoft.com/office/drawing/2014/chart" uri="{C3380CC4-5D6E-409C-BE32-E72D297353CC}">
                <c16:uniqueId val="{00000003-AC60-4050-93FB-6F44817D07AF}"/>
              </c:ext>
            </c:extLst>
          </c:dPt>
          <c:errBars>
            <c:errDir val="x"/>
            <c:errBarType val="minus"/>
            <c:errValType val="percentage"/>
            <c:noEndCap val="1"/>
            <c:val val="100"/>
            <c:spPr>
              <a:ln w="19050"/>
            </c:spPr>
          </c:errBars>
          <c:xVal>
            <c:numRef>
              <c:f>Sheet1!$B$2:$B$7</c:f>
              <c:numCache>
                <c:formatCode>General</c:formatCode>
                <c:ptCount val="6"/>
                <c:pt idx="0" formatCode="0.00">
                  <c:v>0.86719999999999997</c:v>
                </c:pt>
                <c:pt idx="1">
                  <c:v>0.8296</c:v>
                </c:pt>
                <c:pt idx="2">
                  <c:v>0.81599999999999995</c:v>
                </c:pt>
                <c:pt idx="3">
                  <c:v>0.89700000000000002</c:v>
                </c:pt>
              </c:numCache>
            </c:numRef>
          </c:xVal>
          <c:yVal>
            <c:numRef>
              <c:f>Sheet1!$A$2:$A$7</c:f>
              <c:numCache>
                <c:formatCode>General</c:formatCode>
                <c:ptCount val="6"/>
                <c:pt idx="0">
                  <c:v>4</c:v>
                </c:pt>
                <c:pt idx="1">
                  <c:v>3</c:v>
                </c:pt>
                <c:pt idx="2">
                  <c:v>2</c:v>
                </c:pt>
                <c:pt idx="3">
                  <c:v>1</c:v>
                </c:pt>
              </c:numCache>
            </c:numRef>
          </c:yVal>
          <c:smooth val="0"/>
          <c:extLst>
            <c:ext xmlns:c16="http://schemas.microsoft.com/office/drawing/2014/chart" uri="{C3380CC4-5D6E-409C-BE32-E72D297353CC}">
              <c16:uniqueId val="{00000004-AC60-4050-93FB-6F44817D07AF}"/>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5"/>
          <c:min val="0"/>
        </c:scaling>
        <c:delete val="1"/>
        <c:axPos val="l"/>
        <c:numFmt formatCode="General" sourceLinked="1"/>
        <c:majorTickMark val="none"/>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chemeClr val="bg1">
                      <a:lumMod val="65000"/>
                    </a:schemeClr>
                  </a:solidFill>
                </a:ln>
              </c:spPr>
            </c:marker>
            <c:bubble3D val="0"/>
            <c:spPr>
              <a:ln w="19050">
                <a:solidFill>
                  <a:schemeClr val="bg1">
                    <a:lumMod val="65000"/>
                  </a:schemeClr>
                </a:solidFill>
              </a:ln>
            </c:spPr>
            <c:extLst>
              <c:ext xmlns:c16="http://schemas.microsoft.com/office/drawing/2014/chart" uri="{C3380CC4-5D6E-409C-BE32-E72D297353CC}">
                <c16:uniqueId val="{00000001-77A2-4BB9-84D1-B108A050188F}"/>
              </c:ext>
            </c:extLst>
          </c:dPt>
          <c:dPt>
            <c:idx val="1"/>
            <c:marker>
              <c:spPr>
                <a:solidFill>
                  <a:srgbClr val="151E66"/>
                </a:solidFill>
                <a:ln w="79375">
                  <a:solidFill>
                    <a:srgbClr val="00522C"/>
                  </a:solidFill>
                </a:ln>
              </c:spPr>
            </c:marker>
            <c:bubble3D val="0"/>
            <c:extLst>
              <c:ext xmlns:c16="http://schemas.microsoft.com/office/drawing/2014/chart" uri="{C3380CC4-5D6E-409C-BE32-E72D297353CC}">
                <c16:uniqueId val="{00000002-77A2-4BB9-84D1-B108A050188F}"/>
              </c:ext>
            </c:extLst>
          </c:dPt>
          <c:errBars>
            <c:errDir val="x"/>
            <c:errBarType val="minus"/>
            <c:errValType val="percentage"/>
            <c:noEndCap val="1"/>
            <c:val val="100"/>
            <c:spPr>
              <a:ln w="19050"/>
            </c:spPr>
          </c:errBars>
          <c:xVal>
            <c:numRef>
              <c:f>Sheet1!$B$2:$B$5</c:f>
              <c:numCache>
                <c:formatCode>General</c:formatCode>
                <c:ptCount val="4"/>
                <c:pt idx="0">
                  <c:v>0.87870000000000004</c:v>
                </c:pt>
                <c:pt idx="1">
                  <c:v>0.88629999999999998</c:v>
                </c:pt>
              </c:numCache>
            </c:numRef>
          </c:xVal>
          <c:yVal>
            <c:numRef>
              <c:f>Sheet1!$A$2:$A$5</c:f>
              <c:numCache>
                <c:formatCode>General</c:formatCode>
                <c:ptCount val="4"/>
                <c:pt idx="0">
                  <c:v>2</c:v>
                </c:pt>
                <c:pt idx="1">
                  <c:v>1</c:v>
                </c:pt>
              </c:numCache>
            </c:numRef>
          </c:yVal>
          <c:smooth val="0"/>
          <c:extLst>
            <c:ext xmlns:c16="http://schemas.microsoft.com/office/drawing/2014/chart" uri="{C3380CC4-5D6E-409C-BE32-E72D297353CC}">
              <c16:uniqueId val="{00000000-77A2-4BB9-84D1-B108A050188F}"/>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3"/>
          <c:min val="0"/>
        </c:scaling>
        <c:delete val="1"/>
        <c:axPos val="l"/>
        <c:numFmt formatCode="General" sourceLinked="1"/>
        <c:majorTickMark val="out"/>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chemeClr val="bg1">
                      <a:lumMod val="65000"/>
                    </a:schemeClr>
                  </a:solidFill>
                </a:ln>
              </c:spPr>
            </c:marker>
            <c:bubble3D val="0"/>
            <c:spPr>
              <a:ln w="19050">
                <a:solidFill>
                  <a:schemeClr val="bg1">
                    <a:lumMod val="65000"/>
                  </a:schemeClr>
                </a:solidFill>
              </a:ln>
            </c:spPr>
            <c:extLst>
              <c:ext xmlns:c16="http://schemas.microsoft.com/office/drawing/2014/chart" uri="{C3380CC4-5D6E-409C-BE32-E72D297353CC}">
                <c16:uniqueId val="{00000001-1DED-493E-93EB-70CC0282A952}"/>
              </c:ext>
            </c:extLst>
          </c:dPt>
          <c:dPt>
            <c:idx val="1"/>
            <c:marker>
              <c:spPr>
                <a:solidFill>
                  <a:srgbClr val="151E66"/>
                </a:solidFill>
                <a:ln w="79375">
                  <a:solidFill>
                    <a:srgbClr val="00522C"/>
                  </a:solidFill>
                </a:ln>
              </c:spPr>
            </c:marker>
            <c:bubble3D val="0"/>
            <c:extLst>
              <c:ext xmlns:c16="http://schemas.microsoft.com/office/drawing/2014/chart" uri="{C3380CC4-5D6E-409C-BE32-E72D297353CC}">
                <c16:uniqueId val="{00000003-1DED-493E-93EB-70CC0282A952}"/>
              </c:ext>
            </c:extLst>
          </c:dPt>
          <c:errBars>
            <c:errDir val="x"/>
            <c:errBarType val="minus"/>
            <c:errValType val="percentage"/>
            <c:noEndCap val="1"/>
            <c:val val="100"/>
            <c:spPr>
              <a:ln w="19050"/>
            </c:spPr>
          </c:errBars>
          <c:xVal>
            <c:numRef>
              <c:f>Sheet1!$B$2:$B$5</c:f>
              <c:numCache>
                <c:formatCode>General</c:formatCode>
                <c:ptCount val="4"/>
                <c:pt idx="0">
                  <c:v>0.89959999999999996</c:v>
                </c:pt>
                <c:pt idx="1">
                  <c:v>0.88870000000000005</c:v>
                </c:pt>
              </c:numCache>
            </c:numRef>
          </c:xVal>
          <c:yVal>
            <c:numRef>
              <c:f>Sheet1!$A$2:$A$5</c:f>
              <c:numCache>
                <c:formatCode>General</c:formatCode>
                <c:ptCount val="4"/>
                <c:pt idx="0">
                  <c:v>2</c:v>
                </c:pt>
                <c:pt idx="1">
                  <c:v>1</c:v>
                </c:pt>
              </c:numCache>
            </c:numRef>
          </c:yVal>
          <c:smooth val="0"/>
          <c:extLst>
            <c:ext xmlns:c16="http://schemas.microsoft.com/office/drawing/2014/chart" uri="{C3380CC4-5D6E-409C-BE32-E72D297353CC}">
              <c16:uniqueId val="{00000002-1DED-493E-93EB-70CC0282A952}"/>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3"/>
          <c:min val="0"/>
        </c:scaling>
        <c:delete val="1"/>
        <c:axPos val="l"/>
        <c:numFmt formatCode="General" sourceLinked="1"/>
        <c:majorTickMark val="out"/>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chemeClr val="bg1">
                      <a:lumMod val="65000"/>
                    </a:schemeClr>
                  </a:solidFill>
                </a:ln>
              </c:spPr>
            </c:marker>
            <c:bubble3D val="0"/>
            <c:spPr>
              <a:ln w="19050">
                <a:solidFill>
                  <a:schemeClr val="bg1">
                    <a:lumMod val="65000"/>
                  </a:schemeClr>
                </a:solidFill>
              </a:ln>
            </c:spPr>
            <c:extLst>
              <c:ext xmlns:c16="http://schemas.microsoft.com/office/drawing/2014/chart" uri="{C3380CC4-5D6E-409C-BE32-E72D297353CC}">
                <c16:uniqueId val="{00000001-D90A-4566-A5E1-5697309F25BB}"/>
              </c:ext>
            </c:extLst>
          </c:dPt>
          <c:dPt>
            <c:idx val="1"/>
            <c:marker>
              <c:spPr>
                <a:solidFill>
                  <a:srgbClr val="151E66"/>
                </a:solidFill>
                <a:ln w="79375">
                  <a:solidFill>
                    <a:srgbClr val="00522C"/>
                  </a:solidFill>
                </a:ln>
              </c:spPr>
            </c:marker>
            <c:bubble3D val="0"/>
            <c:extLst>
              <c:ext xmlns:c16="http://schemas.microsoft.com/office/drawing/2014/chart" uri="{C3380CC4-5D6E-409C-BE32-E72D297353CC}">
                <c16:uniqueId val="{00000003-D90A-4566-A5E1-5697309F25BB}"/>
              </c:ext>
            </c:extLst>
          </c:dPt>
          <c:errBars>
            <c:errDir val="x"/>
            <c:errBarType val="minus"/>
            <c:errValType val="percentage"/>
            <c:noEndCap val="1"/>
            <c:val val="100"/>
            <c:spPr>
              <a:ln w="19050"/>
            </c:spPr>
          </c:errBars>
          <c:xVal>
            <c:numRef>
              <c:f>Sheet1!$B$2:$B$5</c:f>
              <c:numCache>
                <c:formatCode>General</c:formatCode>
                <c:ptCount val="4"/>
                <c:pt idx="0">
                  <c:v>0.92330000000000001</c:v>
                </c:pt>
                <c:pt idx="1">
                  <c:v>0.92159999999999997</c:v>
                </c:pt>
              </c:numCache>
            </c:numRef>
          </c:xVal>
          <c:yVal>
            <c:numRef>
              <c:f>Sheet1!$A$2:$A$5</c:f>
              <c:numCache>
                <c:formatCode>General</c:formatCode>
                <c:ptCount val="4"/>
                <c:pt idx="0">
                  <c:v>2</c:v>
                </c:pt>
                <c:pt idx="1">
                  <c:v>1</c:v>
                </c:pt>
              </c:numCache>
            </c:numRef>
          </c:yVal>
          <c:smooth val="0"/>
          <c:extLst>
            <c:ext xmlns:c16="http://schemas.microsoft.com/office/drawing/2014/chart" uri="{C3380CC4-5D6E-409C-BE32-E72D297353CC}">
              <c16:uniqueId val="{00000002-D90A-4566-A5E1-5697309F25BB}"/>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3"/>
          <c:min val="0"/>
        </c:scaling>
        <c:delete val="1"/>
        <c:axPos val="l"/>
        <c:numFmt formatCode="General" sourceLinked="1"/>
        <c:majorTickMark val="out"/>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chemeClr val="bg1">
                      <a:lumMod val="65000"/>
                    </a:schemeClr>
                  </a:solidFill>
                </a:ln>
              </c:spPr>
            </c:marker>
            <c:bubble3D val="0"/>
            <c:spPr>
              <a:ln w="19050">
                <a:solidFill>
                  <a:schemeClr val="bg1">
                    <a:lumMod val="65000"/>
                  </a:schemeClr>
                </a:solidFill>
              </a:ln>
            </c:spPr>
            <c:extLst>
              <c:ext xmlns:c16="http://schemas.microsoft.com/office/drawing/2014/chart" uri="{C3380CC4-5D6E-409C-BE32-E72D297353CC}">
                <c16:uniqueId val="{00000001-A949-466A-A584-D7E1A5FE77E1}"/>
              </c:ext>
            </c:extLst>
          </c:dPt>
          <c:dPt>
            <c:idx val="1"/>
            <c:marker>
              <c:spPr>
                <a:solidFill>
                  <a:srgbClr val="151E66"/>
                </a:solidFill>
                <a:ln w="79375">
                  <a:solidFill>
                    <a:srgbClr val="00522C"/>
                  </a:solidFill>
                </a:ln>
              </c:spPr>
            </c:marker>
            <c:bubble3D val="0"/>
            <c:extLst>
              <c:ext xmlns:c16="http://schemas.microsoft.com/office/drawing/2014/chart" uri="{C3380CC4-5D6E-409C-BE32-E72D297353CC}">
                <c16:uniqueId val="{00000003-A949-466A-A584-D7E1A5FE77E1}"/>
              </c:ext>
            </c:extLst>
          </c:dPt>
          <c:errBars>
            <c:errDir val="x"/>
            <c:errBarType val="minus"/>
            <c:errValType val="percentage"/>
            <c:noEndCap val="1"/>
            <c:val val="100"/>
            <c:spPr>
              <a:ln w="19050"/>
            </c:spPr>
          </c:errBars>
          <c:xVal>
            <c:numRef>
              <c:f>Sheet1!$B$2:$B$5</c:f>
              <c:numCache>
                <c:formatCode>General</c:formatCode>
                <c:ptCount val="4"/>
                <c:pt idx="0">
                  <c:v>0.80320000000000003</c:v>
                </c:pt>
                <c:pt idx="1">
                  <c:v>0.81010000000000004</c:v>
                </c:pt>
              </c:numCache>
            </c:numRef>
          </c:xVal>
          <c:yVal>
            <c:numRef>
              <c:f>Sheet1!$A$2:$A$5</c:f>
              <c:numCache>
                <c:formatCode>General</c:formatCode>
                <c:ptCount val="4"/>
                <c:pt idx="0">
                  <c:v>2</c:v>
                </c:pt>
                <c:pt idx="1">
                  <c:v>1</c:v>
                </c:pt>
              </c:numCache>
            </c:numRef>
          </c:yVal>
          <c:smooth val="0"/>
          <c:extLst>
            <c:ext xmlns:c16="http://schemas.microsoft.com/office/drawing/2014/chart" uri="{C3380CC4-5D6E-409C-BE32-E72D297353CC}">
              <c16:uniqueId val="{00000002-A949-466A-A584-D7E1A5FE77E1}"/>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3"/>
          <c:min val="0"/>
        </c:scaling>
        <c:delete val="1"/>
        <c:axPos val="l"/>
        <c:numFmt formatCode="General" sourceLinked="1"/>
        <c:majorTickMark val="out"/>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Rating</c:v>
                </c:pt>
              </c:strCache>
            </c:strRef>
          </c:tx>
          <c:spPr>
            <a:ln w="28575" cap="rnd">
              <a:solidFill>
                <a:srgbClr val="FEE238"/>
              </a:solidFill>
              <a:round/>
            </a:ln>
            <a:effectLst/>
          </c:spPr>
          <c:marker>
            <c:symbol val="circle"/>
            <c:size val="5"/>
            <c:spPr>
              <a:solidFill>
                <a:srgbClr val="FEDC12"/>
              </a:solidFill>
              <a:ln w="57150">
                <a:solidFill>
                  <a:srgbClr val="FEDC12"/>
                </a:solidFill>
              </a:ln>
              <a:effectLst/>
            </c:spPr>
          </c:marker>
          <c:dPt>
            <c:idx val="0"/>
            <c:marker>
              <c:symbol val="circle"/>
              <c:size val="5"/>
              <c:spPr>
                <a:solidFill>
                  <a:srgbClr val="E1E0E0"/>
                </a:solidFill>
                <a:ln w="57150">
                  <a:solidFill>
                    <a:srgbClr val="E1E0E0"/>
                  </a:solidFill>
                </a:ln>
                <a:effectLst/>
              </c:spPr>
            </c:marker>
            <c:bubble3D val="0"/>
            <c:extLst>
              <c:ext xmlns:c16="http://schemas.microsoft.com/office/drawing/2014/chart" uri="{C3380CC4-5D6E-409C-BE32-E72D297353CC}">
                <c16:uniqueId val="{00000000-A44F-4EFF-A111-21E5F03212EB}"/>
              </c:ext>
            </c:extLst>
          </c:dPt>
          <c:dPt>
            <c:idx val="1"/>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2-A44F-4EFF-A111-21E5F03212EB}"/>
              </c:ext>
            </c:extLst>
          </c:dPt>
          <c:dPt>
            <c:idx val="2"/>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4-A44F-4EFF-A111-21E5F03212EB}"/>
              </c:ext>
            </c:extLst>
          </c:dPt>
          <c:dPt>
            <c:idx val="3"/>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6-A44F-4EFF-A111-21E5F03212EB}"/>
              </c:ext>
            </c:extLst>
          </c:dPt>
          <c:dPt>
            <c:idx val="4"/>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8-A44F-4EFF-A111-21E5F03212EB}"/>
              </c:ext>
            </c:extLst>
          </c:dPt>
          <c:dPt>
            <c:idx val="5"/>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A-A44F-4EFF-A111-21E5F03212EB}"/>
              </c:ext>
            </c:extLst>
          </c:dPt>
          <c:dPt>
            <c:idx val="6"/>
            <c:marker>
              <c:symbol val="circle"/>
              <c:size val="5"/>
              <c:spPr>
                <a:solidFill>
                  <a:srgbClr val="E1E0E0"/>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C-A44F-4EFF-A111-21E5F03212EB}"/>
              </c:ext>
            </c:extLst>
          </c:dPt>
          <c:dPt>
            <c:idx val="7"/>
            <c:marker>
              <c:symbol val="circle"/>
              <c:size val="5"/>
              <c:spPr>
                <a:solidFill>
                  <a:srgbClr val="AC2900"/>
                </a:solidFill>
                <a:ln w="57150">
                  <a:solidFill>
                    <a:srgbClr val="AC2900"/>
                  </a:solidFill>
                </a:ln>
                <a:effectLst/>
              </c:spPr>
            </c:marker>
            <c:bubble3D val="0"/>
            <c:spPr>
              <a:ln w="28575" cap="rnd">
                <a:solidFill>
                  <a:srgbClr val="AC2900"/>
                </a:solidFill>
                <a:round/>
              </a:ln>
              <a:effectLst/>
            </c:spPr>
            <c:extLst>
              <c:ext xmlns:c16="http://schemas.microsoft.com/office/drawing/2014/chart" uri="{C3380CC4-5D6E-409C-BE32-E72D297353CC}">
                <c16:uniqueId val="{0000000D-6FD2-4203-A52E-6047BD124F93}"/>
              </c:ext>
            </c:extLst>
          </c:dPt>
          <c:dPt>
            <c:idx val="8"/>
            <c:marker>
              <c:symbol val="circle"/>
              <c:size val="5"/>
              <c:spPr>
                <a:solidFill>
                  <a:srgbClr val="00E078"/>
                </a:solidFill>
                <a:ln w="57150">
                  <a:solidFill>
                    <a:srgbClr val="00E078"/>
                  </a:solidFill>
                </a:ln>
                <a:effectLst/>
              </c:spPr>
            </c:marker>
            <c:bubble3D val="0"/>
            <c:spPr>
              <a:ln w="28575" cap="rnd">
                <a:solidFill>
                  <a:srgbClr val="00E078"/>
                </a:solidFill>
                <a:round/>
              </a:ln>
              <a:effectLst/>
            </c:spPr>
            <c:extLst>
              <c:ext xmlns:c16="http://schemas.microsoft.com/office/drawing/2014/chart" uri="{C3380CC4-5D6E-409C-BE32-E72D297353CC}">
                <c16:uniqueId val="{0000000F-FB5D-493C-9261-314D3B3645BA}"/>
              </c:ext>
            </c:extLst>
          </c:dPt>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4F-4EFF-A111-21E5F03212EB}"/>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4F-4EFF-A111-21E5F03212EB}"/>
                </c:ext>
              </c:extLst>
            </c:dLbl>
            <c:dLbl>
              <c:idx val="7"/>
              <c:layout>
                <c:manualLayout>
                  <c:x val="-2.1623344145144805E-2"/>
                  <c:y val="3.918878731981993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AC29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FD2-4203-A52E-6047BD124F93}"/>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E078"/>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F-FB5D-493C-9261-314D3B3645B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Sheet1!$B$2:$B$10</c:f>
              <c:numCache>
                <c:formatCode>0</c:formatCode>
                <c:ptCount val="9"/>
                <c:pt idx="0">
                  <c:v>290</c:v>
                </c:pt>
                <c:pt idx="1">
                  <c:v>308</c:v>
                </c:pt>
                <c:pt idx="2">
                  <c:v>304</c:v>
                </c:pt>
                <c:pt idx="3">
                  <c:v>397</c:v>
                </c:pt>
                <c:pt idx="4">
                  <c:v>420</c:v>
                </c:pt>
                <c:pt idx="5">
                  <c:v>382</c:v>
                </c:pt>
                <c:pt idx="6">
                  <c:v>425</c:v>
                </c:pt>
                <c:pt idx="7">
                  <c:v>322</c:v>
                </c:pt>
                <c:pt idx="8">
                  <c:v>516</c:v>
                </c:pt>
              </c:numCache>
            </c:numRef>
          </c:val>
          <c:smooth val="0"/>
          <c:extLst>
            <c:ext xmlns:c16="http://schemas.microsoft.com/office/drawing/2014/chart" uri="{C3380CC4-5D6E-409C-BE32-E72D297353CC}">
              <c16:uniqueId val="{0000000D-A44F-4EFF-A111-21E5F03212EB}"/>
            </c:ext>
          </c:extLst>
        </c:ser>
        <c:dLbls>
          <c:dLblPos val="b"/>
          <c:showLegendKey val="0"/>
          <c:showVal val="1"/>
          <c:showCatName val="0"/>
          <c:showSerName val="0"/>
          <c:showPercent val="0"/>
          <c:showBubbleSize val="0"/>
        </c:dLbls>
        <c:marker val="1"/>
        <c:smooth val="0"/>
        <c:axId val="1268844480"/>
        <c:axId val="1316992784"/>
      </c:lineChart>
      <c:catAx>
        <c:axId val="126884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316992784"/>
        <c:crosses val="autoZero"/>
        <c:auto val="1"/>
        <c:lblAlgn val="ctr"/>
        <c:lblOffset val="100"/>
        <c:noMultiLvlLbl val="0"/>
      </c:catAx>
      <c:valAx>
        <c:axId val="1316992784"/>
        <c:scaling>
          <c:orientation val="minMax"/>
          <c:max val="750"/>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126884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chemeClr val="bg1">
                      <a:lumMod val="65000"/>
                    </a:schemeClr>
                  </a:solidFill>
                </a:ln>
              </c:spPr>
            </c:marker>
            <c:bubble3D val="0"/>
            <c:spPr>
              <a:ln w="19050">
                <a:solidFill>
                  <a:schemeClr val="bg1">
                    <a:lumMod val="65000"/>
                  </a:schemeClr>
                </a:solidFill>
              </a:ln>
            </c:spPr>
            <c:extLst>
              <c:ext xmlns:c16="http://schemas.microsoft.com/office/drawing/2014/chart" uri="{C3380CC4-5D6E-409C-BE32-E72D297353CC}">
                <c16:uniqueId val="{00000001-0704-434D-82CB-779C083DC0FE}"/>
              </c:ext>
            </c:extLst>
          </c:dPt>
          <c:dPt>
            <c:idx val="1"/>
            <c:marker>
              <c:spPr>
                <a:solidFill>
                  <a:srgbClr val="151E66"/>
                </a:solidFill>
                <a:ln w="79375">
                  <a:solidFill>
                    <a:srgbClr val="00522C"/>
                  </a:solidFill>
                </a:ln>
              </c:spPr>
            </c:marker>
            <c:bubble3D val="0"/>
            <c:extLst>
              <c:ext xmlns:c16="http://schemas.microsoft.com/office/drawing/2014/chart" uri="{C3380CC4-5D6E-409C-BE32-E72D297353CC}">
                <c16:uniqueId val="{00000003-0704-434D-82CB-779C083DC0FE}"/>
              </c:ext>
            </c:extLst>
          </c:dPt>
          <c:errBars>
            <c:errDir val="x"/>
            <c:errBarType val="minus"/>
            <c:errValType val="percentage"/>
            <c:noEndCap val="1"/>
            <c:val val="100"/>
            <c:spPr>
              <a:ln w="19050"/>
            </c:spPr>
          </c:errBars>
          <c:xVal>
            <c:numRef>
              <c:f>Sheet1!$B$2:$B$5</c:f>
              <c:numCache>
                <c:formatCode>General</c:formatCode>
                <c:ptCount val="4"/>
                <c:pt idx="0">
                  <c:v>0.84960000000000002</c:v>
                </c:pt>
                <c:pt idx="1">
                  <c:v>0.79210000000000003</c:v>
                </c:pt>
              </c:numCache>
            </c:numRef>
          </c:xVal>
          <c:yVal>
            <c:numRef>
              <c:f>Sheet1!$A$2:$A$5</c:f>
              <c:numCache>
                <c:formatCode>General</c:formatCode>
                <c:ptCount val="4"/>
                <c:pt idx="0">
                  <c:v>2</c:v>
                </c:pt>
                <c:pt idx="1">
                  <c:v>1</c:v>
                </c:pt>
              </c:numCache>
            </c:numRef>
          </c:yVal>
          <c:smooth val="0"/>
          <c:extLst>
            <c:ext xmlns:c16="http://schemas.microsoft.com/office/drawing/2014/chart" uri="{C3380CC4-5D6E-409C-BE32-E72D297353CC}">
              <c16:uniqueId val="{00000002-0704-434D-82CB-779C083DC0FE}"/>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3"/>
          <c:min val="0"/>
        </c:scaling>
        <c:delete val="1"/>
        <c:axPos val="l"/>
        <c:numFmt formatCode="General" sourceLinked="1"/>
        <c:majorTickMark val="out"/>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00522C"/>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3.7640000000000002"/>
            <c:spPr>
              <a:noFill/>
              <a:ln w="165100" cap="flat" cmpd="sng" algn="ctr">
                <a:solidFill>
                  <a:srgbClr val="E1E0E0"/>
                </a:solidFill>
                <a:round/>
              </a:ln>
              <a:effectLst/>
            </c:spPr>
          </c:errBars>
          <c:xVal>
            <c:numRef>
              <c:f>Sheet1!$A$2:$A$6</c:f>
              <c:numCache>
                <c:formatCode>General</c:formatCode>
                <c:ptCount val="5"/>
                <c:pt idx="0">
                  <c:v>0.5</c:v>
                </c:pt>
                <c:pt idx="1">
                  <c:v>1</c:v>
                </c:pt>
                <c:pt idx="2">
                  <c:v>1.5</c:v>
                </c:pt>
                <c:pt idx="3">
                  <c:v>2</c:v>
                </c:pt>
                <c:pt idx="4">
                  <c:v>2.5</c:v>
                </c:pt>
              </c:numCache>
            </c:numRef>
          </c:xVal>
          <c:yVal>
            <c:numRef>
              <c:f>Sheet1!$B$2:$B$6</c:f>
              <c:numCache>
                <c:formatCode>0.0</c:formatCode>
                <c:ptCount val="5"/>
                <c:pt idx="0">
                  <c:v>88.96</c:v>
                </c:pt>
                <c:pt idx="1">
                  <c:v>89.08</c:v>
                </c:pt>
                <c:pt idx="2">
                  <c:v>93.05</c:v>
                </c:pt>
                <c:pt idx="3">
                  <c:v>81.84</c:v>
                </c:pt>
                <c:pt idx="4">
                  <c:v>85.95</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Column1</c:v>
                </c:pt>
              </c:strCache>
            </c:strRef>
          </c:tx>
          <c:spPr>
            <a:ln w="19050">
              <a:noFill/>
            </a:ln>
          </c:spPr>
          <c:marker>
            <c:symbol val="diamond"/>
            <c:size val="12"/>
            <c:spPr>
              <a:solidFill>
                <a:srgbClr val="FFF097">
                  <a:alpha val="95000"/>
                </a:srgbClr>
              </a:solidFill>
              <a:ln w="3175">
                <a:solidFill>
                  <a:schemeClr val="tx1"/>
                </a:solidFill>
              </a:ln>
            </c:spPr>
          </c:marker>
          <c:errBars>
            <c:errDir val="y"/>
            <c:errBarType val="both"/>
            <c:errValType val="fixedVal"/>
            <c:noEndCap val="0"/>
            <c:val val="5.0469999999999997"/>
          </c:errBars>
          <c:xVal>
            <c:numRef>
              <c:f>Sheet1!$A$2:$A$6</c:f>
              <c:numCache>
                <c:formatCode>General</c:formatCode>
                <c:ptCount val="5"/>
                <c:pt idx="0">
                  <c:v>0.5</c:v>
                </c:pt>
                <c:pt idx="1">
                  <c:v>1</c:v>
                </c:pt>
                <c:pt idx="2">
                  <c:v>1.5</c:v>
                </c:pt>
                <c:pt idx="3">
                  <c:v>2</c:v>
                </c:pt>
                <c:pt idx="4">
                  <c:v>2.5</c:v>
                </c:pt>
              </c:numCache>
            </c:numRef>
          </c:xVal>
          <c:yVal>
            <c:numRef>
              <c:f>Sheet1!$C$2:$C$6</c:f>
              <c:numCache>
                <c:formatCode>General</c:formatCode>
                <c:ptCount val="5"/>
                <c:pt idx="0">
                  <c:v>79.95</c:v>
                </c:pt>
                <c:pt idx="1">
                  <c:v>78.989999999999995</c:v>
                </c:pt>
                <c:pt idx="2">
                  <c:v>87.16</c:v>
                </c:pt>
                <c:pt idx="3">
                  <c:v>72.91</c:v>
                </c:pt>
                <c:pt idx="4">
                  <c:v>78.180000000000007</c:v>
                </c:pt>
              </c:numCache>
            </c:numRef>
          </c:yVal>
          <c:smooth val="0"/>
          <c:extLst>
            <c:ext xmlns:c16="http://schemas.microsoft.com/office/drawing/2014/chart" uri="{C3380CC4-5D6E-409C-BE32-E72D297353CC}">
              <c16:uniqueId val="{00000000-9992-4950-8D01-27A2D425745B}"/>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rgbClr val="C2FFE2"/>
              </a:solidFill>
              <a:ln>
                <a:noFill/>
              </a:ln>
              <a:effectLst/>
            </c:spPr>
            <c:extLst>
              <c:ext xmlns:c16="http://schemas.microsoft.com/office/drawing/2014/chart" uri="{C3380CC4-5D6E-409C-BE32-E72D297353CC}">
                <c16:uniqueId val="{00000007-13A7-4661-9F7B-9EF735B4EF52}"/>
              </c:ext>
            </c:extLst>
          </c:dPt>
          <c:dPt>
            <c:idx val="1"/>
            <c:invertIfNegative val="0"/>
            <c:bubble3D val="0"/>
            <c:spPr>
              <a:solidFill>
                <a:srgbClr val="00E078"/>
              </a:solidFill>
              <a:ln>
                <a:noFill/>
              </a:ln>
              <a:effectLst/>
            </c:spPr>
            <c:extLst>
              <c:ext xmlns:c16="http://schemas.microsoft.com/office/drawing/2014/chart" uri="{C3380CC4-5D6E-409C-BE32-E72D297353CC}">
                <c16:uniqueId val="{00000006-13A7-4661-9F7B-9EF735B4EF52}"/>
              </c:ext>
            </c:extLst>
          </c:dPt>
          <c:dPt>
            <c:idx val="2"/>
            <c:invertIfNegative val="0"/>
            <c:bubble3D val="0"/>
            <c:spPr>
              <a:solidFill>
                <a:srgbClr val="00522C"/>
              </a:solidFill>
              <a:ln>
                <a:noFill/>
              </a:ln>
              <a:effectLst/>
            </c:spPr>
            <c:extLst>
              <c:ext xmlns:c16="http://schemas.microsoft.com/office/drawing/2014/chart" uri="{C3380CC4-5D6E-409C-BE32-E72D297353CC}">
                <c16:uniqueId val="{00000005-13A7-4661-9F7B-9EF735B4EF52}"/>
              </c:ext>
            </c:extLst>
          </c:dPt>
          <c:cat>
            <c:strRef>
              <c:f>Sheet1!$A$4:$A$6</c:f>
              <c:strCache>
                <c:ptCount val="3"/>
                <c:pt idx="0">
                  <c:v>Diversify therapy/medicinal options</c:v>
                </c:pt>
                <c:pt idx="1">
                  <c:v>Long wait times/More staff needed/Better scheduling availability</c:v>
                </c:pt>
                <c:pt idx="2">
                  <c:v>Staff professionalism/qualifications/judgment/communication</c:v>
                </c:pt>
              </c:strCache>
            </c:strRef>
          </c:cat>
          <c:val>
            <c:numRef>
              <c:f>Sheet1!$B$4:$B$6</c:f>
              <c:numCache>
                <c:formatCode>General</c:formatCode>
                <c:ptCount val="3"/>
                <c:pt idx="0">
                  <c:v>10</c:v>
                </c:pt>
                <c:pt idx="1">
                  <c:v>20</c:v>
                </c:pt>
                <c:pt idx="2">
                  <c:v>34</c:v>
                </c:pt>
              </c:numCache>
            </c:numRef>
          </c:val>
          <c:extLst>
            <c:ext xmlns:c16="http://schemas.microsoft.com/office/drawing/2014/chart" uri="{C3380CC4-5D6E-409C-BE32-E72D297353CC}">
              <c16:uniqueId val="{00000000-13A7-4661-9F7B-9EF735B4EF52}"/>
            </c:ext>
          </c:extLst>
        </c:ser>
        <c:dLbls>
          <c:showLegendKey val="0"/>
          <c:showVal val="0"/>
          <c:showCatName val="0"/>
          <c:showSerName val="0"/>
          <c:showPercent val="0"/>
          <c:showBubbleSize val="0"/>
        </c:dLbls>
        <c:gapWidth val="49"/>
        <c:axId val="65180320"/>
        <c:axId val="65191968"/>
      </c:barChart>
      <c:catAx>
        <c:axId val="6518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5191968"/>
        <c:crosses val="autoZero"/>
        <c:auto val="1"/>
        <c:lblAlgn val="ctr"/>
        <c:lblOffset val="100"/>
        <c:noMultiLvlLbl val="0"/>
      </c:catAx>
      <c:valAx>
        <c:axId val="65191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8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522C"/>
              </a:solidFill>
              <a:ln>
                <a:noFill/>
              </a:ln>
              <a:effectLst/>
            </c:spPr>
            <c:extLst>
              <c:ext xmlns:c16="http://schemas.microsoft.com/office/drawing/2014/chart" uri="{C3380CC4-5D6E-409C-BE32-E72D297353CC}">
                <c16:uniqueId val="{00000007-13A7-4661-9F7B-9EF735B4EF52}"/>
              </c:ext>
            </c:extLst>
          </c:dPt>
          <c:dPt>
            <c:idx val="1"/>
            <c:invertIfNegative val="0"/>
            <c:bubble3D val="0"/>
            <c:spPr>
              <a:solidFill>
                <a:srgbClr val="C2FFE2"/>
              </a:solidFill>
              <a:ln>
                <a:noFill/>
              </a:ln>
              <a:effectLst/>
            </c:spPr>
            <c:extLst>
              <c:ext xmlns:c16="http://schemas.microsoft.com/office/drawing/2014/chart" uri="{C3380CC4-5D6E-409C-BE32-E72D297353CC}">
                <c16:uniqueId val="{00000006-13A7-4661-9F7B-9EF735B4EF52}"/>
              </c:ext>
            </c:extLst>
          </c:dPt>
          <c:cat>
            <c:strRef>
              <c:f>Sheet1!$A$2:$A$4</c:f>
              <c:strCache>
                <c:ptCount val="3"/>
                <c:pt idx="0">
                  <c:v>Diversify therapy options</c:v>
                </c:pt>
                <c:pt idx="1">
                  <c:v>Long wait times/More staff needed/Better availability</c:v>
                </c:pt>
                <c:pt idx="2">
                  <c:v>Unprofessional experience</c:v>
                </c:pt>
              </c:strCache>
            </c:strRef>
          </c:cat>
          <c:val>
            <c:numRef>
              <c:f>Sheet1!$B$2:$B$4</c:f>
              <c:numCache>
                <c:formatCode>General</c:formatCode>
                <c:ptCount val="3"/>
                <c:pt idx="0">
                  <c:v>16</c:v>
                </c:pt>
                <c:pt idx="1">
                  <c:v>4</c:v>
                </c:pt>
                <c:pt idx="2">
                  <c:v>0</c:v>
                </c:pt>
              </c:numCache>
            </c:numRef>
          </c:val>
          <c:extLst>
            <c:ext xmlns:c16="http://schemas.microsoft.com/office/drawing/2014/chart" uri="{C3380CC4-5D6E-409C-BE32-E72D297353CC}">
              <c16:uniqueId val="{00000000-13A7-4661-9F7B-9EF735B4EF52}"/>
            </c:ext>
          </c:extLst>
        </c:ser>
        <c:dLbls>
          <c:showLegendKey val="0"/>
          <c:showVal val="0"/>
          <c:showCatName val="0"/>
          <c:showSerName val="0"/>
          <c:showPercent val="0"/>
          <c:showBubbleSize val="0"/>
        </c:dLbls>
        <c:gapWidth val="49"/>
        <c:axId val="65180320"/>
        <c:axId val="65191968"/>
      </c:barChart>
      <c:catAx>
        <c:axId val="65180320"/>
        <c:scaling>
          <c:orientation val="minMax"/>
        </c:scaling>
        <c:delete val="1"/>
        <c:axPos val="r"/>
        <c:numFmt formatCode="General" sourceLinked="1"/>
        <c:majorTickMark val="none"/>
        <c:minorTickMark val="none"/>
        <c:tickLblPos val="nextTo"/>
        <c:crossAx val="65191968"/>
        <c:crosses val="autoZero"/>
        <c:auto val="1"/>
        <c:lblAlgn val="ctr"/>
        <c:lblOffset val="100"/>
        <c:noMultiLvlLbl val="0"/>
      </c:catAx>
      <c:valAx>
        <c:axId val="65191968"/>
        <c:scaling>
          <c:orientation val="maxMin"/>
          <c:max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80320"/>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rgbClr val="00E078"/>
              </a:solidFill>
              <a:ln>
                <a:noFill/>
              </a:ln>
              <a:effectLst/>
            </c:spPr>
            <c:extLst>
              <c:ext xmlns:c16="http://schemas.microsoft.com/office/drawing/2014/chart" uri="{C3380CC4-5D6E-409C-BE32-E72D297353CC}">
                <c16:uniqueId val="{00000001-E88D-4934-A777-C82698E39F6B}"/>
              </c:ext>
            </c:extLst>
          </c:dPt>
          <c:dPt>
            <c:idx val="1"/>
            <c:invertIfNegative val="0"/>
            <c:bubble3D val="0"/>
            <c:spPr>
              <a:solidFill>
                <a:srgbClr val="00522C"/>
              </a:solidFill>
              <a:ln>
                <a:noFill/>
              </a:ln>
              <a:effectLst/>
            </c:spPr>
            <c:extLst>
              <c:ext xmlns:c16="http://schemas.microsoft.com/office/drawing/2014/chart" uri="{C3380CC4-5D6E-409C-BE32-E72D297353CC}">
                <c16:uniqueId val="{00000003-F64F-4547-ADFD-6B5E9A277A67}"/>
              </c:ext>
            </c:extLst>
          </c:dPt>
          <c:cat>
            <c:strRef>
              <c:f>Sheet1!$A$4:$A$6</c:f>
              <c:strCache>
                <c:ptCount val="3"/>
                <c:pt idx="0">
                  <c:v>Diversify therapy options</c:v>
                </c:pt>
                <c:pt idx="1">
                  <c:v>Long wait times/More staff needed/Better availability</c:v>
                </c:pt>
                <c:pt idx="2">
                  <c:v>Unprofessional experience</c:v>
                </c:pt>
              </c:strCache>
            </c:strRef>
          </c:cat>
          <c:val>
            <c:numRef>
              <c:f>Sheet1!$B$4:$B$6</c:f>
              <c:numCache>
                <c:formatCode>General</c:formatCode>
                <c:ptCount val="3"/>
                <c:pt idx="0">
                  <c:v>10</c:v>
                </c:pt>
                <c:pt idx="1">
                  <c:v>20</c:v>
                </c:pt>
                <c:pt idx="2">
                  <c:v>34</c:v>
                </c:pt>
              </c:numCache>
            </c:numRef>
          </c:val>
          <c:extLst>
            <c:ext xmlns:c16="http://schemas.microsoft.com/office/drawing/2014/chart" uri="{C3380CC4-5D6E-409C-BE32-E72D297353CC}">
              <c16:uniqueId val="{0000000A-E88D-4934-A777-C82698E39F6B}"/>
            </c:ext>
          </c:extLst>
        </c:ser>
        <c:dLbls>
          <c:showLegendKey val="0"/>
          <c:showVal val="0"/>
          <c:showCatName val="0"/>
          <c:showSerName val="0"/>
          <c:showPercent val="0"/>
          <c:showBubbleSize val="0"/>
        </c:dLbls>
        <c:gapWidth val="49"/>
        <c:axId val="65180320"/>
        <c:axId val="65191968"/>
      </c:barChart>
      <c:catAx>
        <c:axId val="65180320"/>
        <c:scaling>
          <c:orientation val="minMax"/>
        </c:scaling>
        <c:delete val="1"/>
        <c:axPos val="l"/>
        <c:numFmt formatCode="General" sourceLinked="1"/>
        <c:majorTickMark val="none"/>
        <c:minorTickMark val="none"/>
        <c:tickLblPos val="nextTo"/>
        <c:crossAx val="65191968"/>
        <c:crosses val="autoZero"/>
        <c:auto val="1"/>
        <c:lblAlgn val="ctr"/>
        <c:lblOffset val="100"/>
        <c:noMultiLvlLbl val="0"/>
      </c:catAx>
      <c:valAx>
        <c:axId val="65191968"/>
        <c:scaling>
          <c:orientation val="minMax"/>
          <c:max val="4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80320"/>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151E6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family got as much help as we needed for my child.</c:v>
                </c:pt>
                <c:pt idx="1">
                  <c:v>I felt my child had someone to communicate with when they were troubled.</c:v>
                </c:pt>
                <c:pt idx="2">
                  <c:v>The services my child and/or family received were right for us.</c:v>
                </c:pt>
                <c:pt idx="3">
                  <c:v>Overall, I am satisfied with the services my child received.</c:v>
                </c:pt>
                <c:pt idx="4">
                  <c:v>The people helping my child stuck with us no matter what.</c:v>
                </c:pt>
              </c:strCache>
            </c:strRef>
          </c:cat>
          <c:val>
            <c:numRef>
              <c:f>Sheet1!$B$2:$B$6</c:f>
              <c:numCache>
                <c:formatCode>0.0%</c:formatCode>
                <c:ptCount val="5"/>
                <c:pt idx="0">
                  <c:v>0.48599999999999999</c:v>
                </c:pt>
                <c:pt idx="1">
                  <c:v>0.55700000000000005</c:v>
                </c:pt>
                <c:pt idx="2">
                  <c:v>0.57699999999999996</c:v>
                </c:pt>
                <c:pt idx="3">
                  <c:v>0.57499999999999996</c:v>
                </c:pt>
                <c:pt idx="4">
                  <c:v>0.61599999999999999</c:v>
                </c:pt>
              </c:numCache>
            </c:numRef>
          </c:val>
          <c:extLst>
            <c:ext xmlns:c16="http://schemas.microsoft.com/office/drawing/2014/chart" uri="{C3380CC4-5D6E-409C-BE32-E72D297353CC}">
              <c16:uniqueId val="{00000000-1206-4FB9-AAA9-34C8FFC92E94}"/>
            </c:ext>
          </c:extLst>
        </c:ser>
        <c:ser>
          <c:idx val="3"/>
          <c:order val="1"/>
          <c:tx>
            <c:strRef>
              <c:f>Sheet1!$C$1</c:f>
              <c:strCache>
                <c:ptCount val="1"/>
                <c:pt idx="0">
                  <c:v>STA Buffer</c:v>
                </c:pt>
              </c:strCache>
            </c:strRef>
          </c:tx>
          <c:spPr>
            <a:noFill/>
            <a:ln>
              <a:noFill/>
            </a:ln>
            <a:effectLst/>
          </c:spPr>
          <c:invertIfNegative val="0"/>
          <c:dLbls>
            <c:delete val="1"/>
          </c:dLbls>
          <c:cat>
            <c:strRef>
              <c:f>Sheet1!$A$2:$A$6</c:f>
              <c:strCache>
                <c:ptCount val="5"/>
                <c:pt idx="0">
                  <c:v>My family got as much help as we needed for my child.</c:v>
                </c:pt>
                <c:pt idx="1">
                  <c:v>I felt my child had someone to communicate with when they were troubled.</c:v>
                </c:pt>
                <c:pt idx="2">
                  <c:v>The services my child and/or family received were right for us.</c:v>
                </c:pt>
                <c:pt idx="3">
                  <c:v>Overall, I am satisfied with the services my child received.</c:v>
                </c:pt>
                <c:pt idx="4">
                  <c:v>The people helping my child stuck with us no matter what.</c:v>
                </c:pt>
              </c:strCache>
            </c:strRef>
          </c:cat>
          <c:val>
            <c:numRef>
              <c:f>Sheet1!$C$2:$C$6</c:f>
              <c:numCache>
                <c:formatCode>0.0%</c:formatCode>
                <c:ptCount val="5"/>
                <c:pt idx="0">
                  <c:v>0.51400000000000001</c:v>
                </c:pt>
                <c:pt idx="1">
                  <c:v>0.44299999999999995</c:v>
                </c:pt>
                <c:pt idx="2">
                  <c:v>0.42300000000000004</c:v>
                </c:pt>
                <c:pt idx="3">
                  <c:v>0.42500000000000004</c:v>
                </c:pt>
                <c:pt idx="4">
                  <c:v>0.38400000000000001</c:v>
                </c:pt>
              </c:numCache>
            </c:numRef>
          </c:val>
          <c:extLst>
            <c:ext xmlns:c16="http://schemas.microsoft.com/office/drawing/2014/chart" uri="{C3380CC4-5D6E-409C-BE32-E72D297353CC}">
              <c16:uniqueId val="{00000006-1206-4FB9-AAA9-34C8FFC92E94}"/>
            </c:ext>
          </c:extLst>
        </c:ser>
        <c:ser>
          <c:idx val="1"/>
          <c:order val="2"/>
          <c:tx>
            <c:strRef>
              <c:f>Sheet1!$D$1</c:f>
              <c:strCache>
                <c:ptCount val="1"/>
                <c:pt idx="0">
                  <c:v>SW Agree</c:v>
                </c:pt>
              </c:strCache>
            </c:strRef>
          </c:tx>
          <c:spPr>
            <a:solidFill>
              <a:srgbClr val="1E2C92"/>
            </a:solidFill>
            <a:ln>
              <a:noFill/>
            </a:ln>
            <a:effectLst/>
          </c:spPr>
          <c:invertIfNegative val="0"/>
          <c:dLbls>
            <c:dLbl>
              <c:idx val="0"/>
              <c:layout>
                <c:manualLayout>
                  <c:x val="4.120066792144171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B9-43D5-9A3E-0956453B2D09}"/>
                </c:ext>
              </c:extLst>
            </c:dLbl>
            <c:dLbl>
              <c:idx val="1"/>
              <c:layout>
                <c:manualLayout>
                  <c:x val="4.26634619033660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B9-43D5-9A3E-0956453B2D09}"/>
                </c:ext>
              </c:extLst>
            </c:dLbl>
            <c:dLbl>
              <c:idx val="2"/>
              <c:layout>
                <c:manualLayout>
                  <c:x val="4.1620137443892327E-2"/>
                  <c:y val="-2.49370976438570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B9-43D5-9A3E-0956453B2D09}"/>
                </c:ext>
              </c:extLst>
            </c:dLbl>
            <c:dLbl>
              <c:idx val="3"/>
              <c:layout>
                <c:manualLayout>
                  <c:x val="4.2163247525775681E-2"/>
                  <c:y val="-9.870770283135525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4E-47D0-8C33-C03026934AC5}"/>
                </c:ext>
              </c:extLst>
            </c:dLbl>
            <c:dLbl>
              <c:idx val="4"/>
              <c:layout>
                <c:manualLayout>
                  <c:x val="4.30387236176277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C7-4D5A-BB2C-B47EA37F6BF5}"/>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family got as much help as we needed for my child.</c:v>
                </c:pt>
                <c:pt idx="1">
                  <c:v>I felt my child had someone to communicate with when they were troubled.</c:v>
                </c:pt>
                <c:pt idx="2">
                  <c:v>The services my child and/or family received were right for us.</c:v>
                </c:pt>
                <c:pt idx="3">
                  <c:v>Overall, I am satisfied with the services my child received.</c:v>
                </c:pt>
                <c:pt idx="4">
                  <c:v>The people helping my child stuck with us no matter what.</c:v>
                </c:pt>
              </c:strCache>
            </c:strRef>
          </c:cat>
          <c:val>
            <c:numRef>
              <c:f>Sheet1!$D$2:$D$6</c:f>
              <c:numCache>
                <c:formatCode>0.0%</c:formatCode>
                <c:ptCount val="5"/>
                <c:pt idx="0">
                  <c:v>0.26400000000000001</c:v>
                </c:pt>
                <c:pt idx="1">
                  <c:v>0.25700000000000001</c:v>
                </c:pt>
                <c:pt idx="2">
                  <c:v>0.245</c:v>
                </c:pt>
                <c:pt idx="3">
                  <c:v>0.26400000000000001</c:v>
                </c:pt>
                <c:pt idx="4">
                  <c:v>0.223</c:v>
                </c:pt>
              </c:numCache>
            </c:numRef>
          </c:val>
          <c:extLst>
            <c:ext xmlns:c16="http://schemas.microsoft.com/office/drawing/2014/chart" uri="{C3380CC4-5D6E-409C-BE32-E72D297353CC}">
              <c16:uniqueId val="{00000001-1206-4FB9-AAA9-34C8FFC92E94}"/>
            </c:ext>
          </c:extLst>
        </c:ser>
        <c:ser>
          <c:idx val="4"/>
          <c:order val="3"/>
          <c:tx>
            <c:strRef>
              <c:f>Sheet1!$E$1</c:f>
              <c:strCache>
                <c:ptCount val="1"/>
                <c:pt idx="0">
                  <c:v>SWA Buffer</c:v>
                </c:pt>
              </c:strCache>
            </c:strRef>
          </c:tx>
          <c:spPr>
            <a:noFill/>
            <a:ln>
              <a:noFill/>
            </a:ln>
            <a:effectLst/>
          </c:spPr>
          <c:invertIfNegative val="0"/>
          <c:dLbls>
            <c:delete val="1"/>
          </c:dLbls>
          <c:cat>
            <c:strRef>
              <c:f>Sheet1!$A$2:$A$6</c:f>
              <c:strCache>
                <c:ptCount val="5"/>
                <c:pt idx="0">
                  <c:v>My family got as much help as we needed for my child.</c:v>
                </c:pt>
                <c:pt idx="1">
                  <c:v>I felt my child had someone to communicate with when they were troubled.</c:v>
                </c:pt>
                <c:pt idx="2">
                  <c:v>The services my child and/or family received were right for us.</c:v>
                </c:pt>
                <c:pt idx="3">
                  <c:v>Overall, I am satisfied with the services my child received.</c:v>
                </c:pt>
                <c:pt idx="4">
                  <c:v>The people helping my child stuck with us no matter what.</c:v>
                </c:pt>
              </c:strCache>
            </c:strRef>
          </c:cat>
          <c:val>
            <c:numRef>
              <c:f>Sheet1!$E$2:$E$6</c:f>
              <c:numCache>
                <c:formatCode>0.0%</c:formatCode>
                <c:ptCount val="5"/>
                <c:pt idx="0">
                  <c:v>0.73599999999999999</c:v>
                </c:pt>
                <c:pt idx="1">
                  <c:v>0.74299999999999999</c:v>
                </c:pt>
                <c:pt idx="2">
                  <c:v>0.755</c:v>
                </c:pt>
                <c:pt idx="3">
                  <c:v>0.73599999999999999</c:v>
                </c:pt>
                <c:pt idx="4">
                  <c:v>0.77700000000000002</c:v>
                </c:pt>
              </c:numCache>
            </c:numRef>
          </c:val>
          <c:extLst>
            <c:ext xmlns:c16="http://schemas.microsoft.com/office/drawing/2014/chart" uri="{C3380CC4-5D6E-409C-BE32-E72D297353CC}">
              <c16:uniqueId val="{00000007-1206-4FB9-AAA9-34C8FFC92E94}"/>
            </c:ext>
          </c:extLst>
        </c:ser>
        <c:ser>
          <c:idx val="6"/>
          <c:order val="4"/>
          <c:tx>
            <c:strRef>
              <c:f>Sheet1!$F$1</c:f>
              <c:strCache>
                <c:ptCount val="1"/>
                <c:pt idx="0">
                  <c:v>SW Disagree</c:v>
                </c:pt>
              </c:strCache>
            </c:strRef>
          </c:tx>
          <c:spPr>
            <a:solidFill>
              <a:srgbClr val="AC2900"/>
            </a:solidFill>
            <a:ln>
              <a:noFill/>
            </a:ln>
            <a:effectLst/>
          </c:spPr>
          <c:invertIfNegative val="0"/>
          <c:dLbls>
            <c:dLbl>
              <c:idx val="0"/>
              <c:layout>
                <c:manualLayout>
                  <c:x val="3.5700833044670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B9-43D5-9A3E-0956453B2D09}"/>
                </c:ext>
              </c:extLst>
            </c:dLbl>
            <c:dLbl>
              <c:idx val="1"/>
              <c:layout>
                <c:manualLayout>
                  <c:x val="3.4598161116669052E-2"/>
                  <c:y val="-2.28587421073957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B9-43D5-9A3E-0956453B2D09}"/>
                </c:ext>
              </c:extLst>
            </c:dLbl>
            <c:dLbl>
              <c:idx val="2"/>
              <c:layout>
                <c:manualLayout>
                  <c:x val="3.3961387002823647E-2"/>
                  <c:y val="-2.49370976438570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B9-43D5-9A3E-0956453B2D09}"/>
                </c:ext>
              </c:extLst>
            </c:dLbl>
            <c:dLbl>
              <c:idx val="3"/>
              <c:layout>
                <c:manualLayout>
                  <c:x val="3.1990001364587961E-2"/>
                  <c:y val="-1.828699368591663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4E-47D0-8C33-C03026934AC5}"/>
                </c:ext>
              </c:extLst>
            </c:dLbl>
            <c:dLbl>
              <c:idx val="4"/>
              <c:layout>
                <c:manualLayout>
                  <c:x val="3.578611979791167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C7-4D5A-BB2C-B47EA37F6BF5}"/>
                </c:ext>
              </c:extLst>
            </c:dLbl>
            <c:spPr>
              <a:noFill/>
              <a:ln>
                <a:noFill/>
              </a:ln>
              <a:effectLst/>
            </c:spPr>
            <c:txPr>
              <a:bodyPr rot="0" spcFirstLastPara="1" vertOverflow="ellipsis" vert="horz" wrap="square" lIns="38100" tIns="19050" rIns="38100" bIns="19050" anchor="ctr" anchorCtr="0">
                <a:spAutoFit/>
              </a:bodyPr>
              <a:lstStyle/>
              <a:p>
                <a:pPr algn="ct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family got as much help as we needed for my child.</c:v>
                </c:pt>
                <c:pt idx="1">
                  <c:v>I felt my child had someone to communicate with when they were troubled.</c:v>
                </c:pt>
                <c:pt idx="2">
                  <c:v>The services my child and/or family received were right for us.</c:v>
                </c:pt>
                <c:pt idx="3">
                  <c:v>Overall, I am satisfied with the services my child received.</c:v>
                </c:pt>
                <c:pt idx="4">
                  <c:v>The people helping my child stuck with us no matter what.</c:v>
                </c:pt>
              </c:strCache>
            </c:strRef>
          </c:cat>
          <c:val>
            <c:numRef>
              <c:f>Sheet1!$F$2:$F$6</c:f>
              <c:numCache>
                <c:formatCode>0.0%</c:formatCode>
                <c:ptCount val="5"/>
                <c:pt idx="0">
                  <c:v>0.122</c:v>
                </c:pt>
                <c:pt idx="1">
                  <c:v>8.4000000000000005E-2</c:v>
                </c:pt>
                <c:pt idx="2">
                  <c:v>9.9000000000000005E-2</c:v>
                </c:pt>
                <c:pt idx="3">
                  <c:v>7.4999999999999997E-2</c:v>
                </c:pt>
                <c:pt idx="4">
                  <c:v>8.7999999999999995E-2</c:v>
                </c:pt>
              </c:numCache>
            </c:numRef>
          </c:val>
          <c:extLst>
            <c:ext xmlns:c16="http://schemas.microsoft.com/office/drawing/2014/chart" uri="{C3380CC4-5D6E-409C-BE32-E72D297353CC}">
              <c16:uniqueId val="{00000000-03B9-43D5-9A3E-0956453B2D09}"/>
            </c:ext>
          </c:extLst>
        </c:ser>
        <c:ser>
          <c:idx val="7"/>
          <c:order val="5"/>
          <c:tx>
            <c:strRef>
              <c:f>Sheet1!$G$1</c:f>
              <c:strCache>
                <c:ptCount val="1"/>
                <c:pt idx="0">
                  <c:v>SWD Buffer</c:v>
                </c:pt>
              </c:strCache>
            </c:strRef>
          </c:tx>
          <c:spPr>
            <a:noFill/>
            <a:ln>
              <a:noFill/>
            </a:ln>
            <a:effectLst/>
          </c:spPr>
          <c:invertIfNegative val="0"/>
          <c:dLbls>
            <c:delete val="1"/>
          </c:dLbls>
          <c:cat>
            <c:strRef>
              <c:f>Sheet1!$A$2:$A$6</c:f>
              <c:strCache>
                <c:ptCount val="5"/>
                <c:pt idx="0">
                  <c:v>My family got as much help as we needed for my child.</c:v>
                </c:pt>
                <c:pt idx="1">
                  <c:v>I felt my child had someone to communicate with when they were troubled.</c:v>
                </c:pt>
                <c:pt idx="2">
                  <c:v>The services my child and/or family received were right for us.</c:v>
                </c:pt>
                <c:pt idx="3">
                  <c:v>Overall, I am satisfied with the services my child received.</c:v>
                </c:pt>
                <c:pt idx="4">
                  <c:v>The people helping my child stuck with us no matter what.</c:v>
                </c:pt>
              </c:strCache>
            </c:strRef>
          </c:cat>
          <c:val>
            <c:numRef>
              <c:f>Sheet1!$G$2:$G$6</c:f>
              <c:numCache>
                <c:formatCode>0.0%</c:formatCode>
                <c:ptCount val="5"/>
                <c:pt idx="0">
                  <c:v>0.878</c:v>
                </c:pt>
                <c:pt idx="1">
                  <c:v>0.91600000000000004</c:v>
                </c:pt>
                <c:pt idx="2">
                  <c:v>0.90100000000000002</c:v>
                </c:pt>
                <c:pt idx="3">
                  <c:v>0.92500000000000004</c:v>
                </c:pt>
                <c:pt idx="4">
                  <c:v>0.91200000000000003</c:v>
                </c:pt>
              </c:numCache>
            </c:numRef>
          </c:val>
          <c:extLst>
            <c:ext xmlns:c16="http://schemas.microsoft.com/office/drawing/2014/chart" uri="{C3380CC4-5D6E-409C-BE32-E72D297353CC}">
              <c16:uniqueId val="{00000001-03B9-43D5-9A3E-0956453B2D09}"/>
            </c:ext>
          </c:extLst>
        </c:ser>
        <c:ser>
          <c:idx val="2"/>
          <c:order val="6"/>
          <c:tx>
            <c:strRef>
              <c:f>Sheet1!$H$1</c:f>
              <c:strCache>
                <c:ptCount val="1"/>
                <c:pt idx="0">
                  <c:v>Strongly disagree</c:v>
                </c:pt>
              </c:strCache>
            </c:strRef>
          </c:tx>
          <c:spPr>
            <a:solidFill>
              <a:srgbClr val="872020"/>
            </a:solidFill>
            <a:ln>
              <a:noFill/>
            </a:ln>
            <a:effectLst/>
          </c:spPr>
          <c:invertIfNegative val="0"/>
          <c:dLbls>
            <c:dLbl>
              <c:idx val="0"/>
              <c:layout>
                <c:manualLayout>
                  <c:x val="3.562755708863101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06-4FB9-AAA9-34C8FFC92E94}"/>
                </c:ext>
              </c:extLst>
            </c:dLbl>
            <c:dLbl>
              <c:idx val="1"/>
              <c:layout>
                <c:manualLayout>
                  <c:x val="3.34877174963604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06-4FB9-AAA9-34C8FFC92E94}"/>
                </c:ext>
              </c:extLst>
            </c:dLbl>
            <c:dLbl>
              <c:idx val="2"/>
              <c:layout>
                <c:manualLayout>
                  <c:x val="3.2248384901034884E-2"/>
                  <c:y val="-4.5717484214791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06-4FB9-AAA9-34C8FFC92E94}"/>
                </c:ext>
              </c:extLst>
            </c:dLbl>
            <c:dLbl>
              <c:idx val="3"/>
              <c:layout>
                <c:manualLayout>
                  <c:x val="3.183739358837384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4E-47D0-8C33-C03026934AC5}"/>
                </c:ext>
              </c:extLst>
            </c:dLbl>
            <c:dLbl>
              <c:idx val="4"/>
              <c:layout>
                <c:manualLayout>
                  <c:x val="3.605136664704548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C7-4D5A-BB2C-B47EA37F6BF5}"/>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family got as much help as we needed for my child.</c:v>
                </c:pt>
                <c:pt idx="1">
                  <c:v>I felt my child had someone to communicate with when they were troubled.</c:v>
                </c:pt>
                <c:pt idx="2">
                  <c:v>The services my child and/or family received were right for us.</c:v>
                </c:pt>
                <c:pt idx="3">
                  <c:v>Overall, I am satisfied with the services my child received.</c:v>
                </c:pt>
                <c:pt idx="4">
                  <c:v>The people helping my child stuck with us no matter what.</c:v>
                </c:pt>
              </c:strCache>
            </c:strRef>
          </c:cat>
          <c:val>
            <c:numRef>
              <c:f>Sheet1!$H$2:$H$6</c:f>
              <c:numCache>
                <c:formatCode>0.0%</c:formatCode>
                <c:ptCount val="5"/>
                <c:pt idx="0">
                  <c:v>0.128</c:v>
                </c:pt>
                <c:pt idx="1">
                  <c:v>0.10100000000000001</c:v>
                </c:pt>
                <c:pt idx="2">
                  <c:v>7.9000000000000001E-2</c:v>
                </c:pt>
                <c:pt idx="3">
                  <c:v>8.6999999999999994E-2</c:v>
                </c:pt>
                <c:pt idx="4">
                  <c:v>7.1999999999999995E-2</c:v>
                </c:pt>
              </c:numCache>
            </c:numRef>
          </c:val>
          <c:extLst>
            <c:ext xmlns:c16="http://schemas.microsoft.com/office/drawing/2014/chart" uri="{C3380CC4-5D6E-409C-BE32-E72D297353CC}">
              <c16:uniqueId val="{00000002-1206-4FB9-AAA9-34C8FFC92E94}"/>
            </c:ext>
          </c:extLst>
        </c:ser>
        <c:ser>
          <c:idx val="5"/>
          <c:order val="7"/>
          <c:tx>
            <c:strRef>
              <c:f>Sheet1!$I$1</c:f>
              <c:strCache>
                <c:ptCount val="1"/>
                <c:pt idx="0">
                  <c:v>DIS Buffer</c:v>
                </c:pt>
              </c:strCache>
            </c:strRef>
          </c:tx>
          <c:spPr>
            <a:noFill/>
            <a:ln>
              <a:noFill/>
            </a:ln>
            <a:effectLst/>
          </c:spPr>
          <c:invertIfNegative val="0"/>
          <c:dLbls>
            <c:delete val="1"/>
          </c:dLbls>
          <c:cat>
            <c:strRef>
              <c:f>Sheet1!$A$2:$A$6</c:f>
              <c:strCache>
                <c:ptCount val="5"/>
                <c:pt idx="0">
                  <c:v>My family got as much help as we needed for my child.</c:v>
                </c:pt>
                <c:pt idx="1">
                  <c:v>I felt my child had someone to communicate with when they were troubled.</c:v>
                </c:pt>
                <c:pt idx="2">
                  <c:v>The services my child and/or family received were right for us.</c:v>
                </c:pt>
                <c:pt idx="3">
                  <c:v>Overall, I am satisfied with the services my child received.</c:v>
                </c:pt>
                <c:pt idx="4">
                  <c:v>The people helping my child stuck with us no matter what.</c:v>
                </c:pt>
              </c:strCache>
            </c:strRef>
          </c:cat>
          <c:val>
            <c:numRef>
              <c:f>Sheet1!$I$2:$I$6</c:f>
              <c:numCache>
                <c:formatCode>0.0%</c:formatCode>
                <c:ptCount val="5"/>
                <c:pt idx="0">
                  <c:v>0.872</c:v>
                </c:pt>
                <c:pt idx="1">
                  <c:v>0.89900000000000002</c:v>
                </c:pt>
                <c:pt idx="2">
                  <c:v>0.92100000000000004</c:v>
                </c:pt>
                <c:pt idx="3">
                  <c:v>0.91300000000000003</c:v>
                </c:pt>
                <c:pt idx="4">
                  <c:v>0.92800000000000005</c:v>
                </c:pt>
              </c:numCache>
            </c:numRef>
          </c:val>
          <c:extLst>
            <c:ext xmlns:c16="http://schemas.microsoft.com/office/drawing/2014/chart" uri="{C3380CC4-5D6E-409C-BE32-E72D297353CC}">
              <c16:uniqueId val="{00000008-1206-4FB9-AAA9-34C8FFC92E94}"/>
            </c:ext>
          </c:extLst>
        </c:ser>
        <c:dLbls>
          <c:dLblPos val="ctr"/>
          <c:showLegendKey val="0"/>
          <c:showVal val="1"/>
          <c:showCatName val="0"/>
          <c:showSerName val="0"/>
          <c:showPercent val="0"/>
          <c:showBubbleSize val="0"/>
        </c:dLbls>
        <c:gapWidth val="150"/>
        <c:overlap val="100"/>
        <c:axId val="1178857680"/>
        <c:axId val="1367734432"/>
      </c:barChart>
      <c:catAx>
        <c:axId val="11788576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crossAx val="1367734432"/>
        <c:crosses val="autoZero"/>
        <c:auto val="1"/>
        <c:lblAlgn val="ctr"/>
        <c:lblOffset val="100"/>
        <c:noMultiLvlLbl val="0"/>
      </c:catAx>
      <c:valAx>
        <c:axId val="1367734432"/>
        <c:scaling>
          <c:orientation val="minMax"/>
        </c:scaling>
        <c:delete val="1"/>
        <c:axPos val="b"/>
        <c:numFmt formatCode="0%" sourceLinked="1"/>
        <c:majorTickMark val="none"/>
        <c:minorTickMark val="none"/>
        <c:tickLblPos val="nextTo"/>
        <c:crossAx val="117885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151E6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helped to choose my child's services.</c:v>
                </c:pt>
                <c:pt idx="1">
                  <c:v>I helped to choose my child's treatment goals.</c:v>
                </c:pt>
                <c:pt idx="2">
                  <c:v>I participated in my child's treatment.</c:v>
                </c:pt>
              </c:strCache>
            </c:strRef>
          </c:cat>
          <c:val>
            <c:numRef>
              <c:f>Sheet1!$B$2:$B$4</c:f>
              <c:numCache>
                <c:formatCode>0.0%</c:formatCode>
                <c:ptCount val="3"/>
                <c:pt idx="0">
                  <c:v>0.60399999999999998</c:v>
                </c:pt>
                <c:pt idx="1">
                  <c:v>0.67300000000000004</c:v>
                </c:pt>
                <c:pt idx="2">
                  <c:v>0.76300000000000001</c:v>
                </c:pt>
              </c:numCache>
            </c:numRef>
          </c:val>
          <c:extLst>
            <c:ext xmlns:c16="http://schemas.microsoft.com/office/drawing/2014/chart" uri="{C3380CC4-5D6E-409C-BE32-E72D297353CC}">
              <c16:uniqueId val="{00000000-67A9-4CC8-BB67-69F5C1F5EAEA}"/>
            </c:ext>
          </c:extLst>
        </c:ser>
        <c:ser>
          <c:idx val="3"/>
          <c:order val="1"/>
          <c:tx>
            <c:strRef>
              <c:f>Sheet1!$C$1</c:f>
              <c:strCache>
                <c:ptCount val="1"/>
                <c:pt idx="0">
                  <c:v>STA Buffer</c:v>
                </c:pt>
              </c:strCache>
            </c:strRef>
          </c:tx>
          <c:spPr>
            <a:noFill/>
            <a:ln>
              <a:noFill/>
            </a:ln>
            <a:effectLst/>
          </c:spPr>
          <c:invertIfNegative val="0"/>
          <c:dLbls>
            <c:delete val="1"/>
          </c:dLbls>
          <c:cat>
            <c:strRef>
              <c:f>Sheet1!$A$2:$A$4</c:f>
              <c:strCache>
                <c:ptCount val="3"/>
                <c:pt idx="0">
                  <c:v>I helped to choose my child's services.</c:v>
                </c:pt>
                <c:pt idx="1">
                  <c:v>I helped to choose my child's treatment goals.</c:v>
                </c:pt>
                <c:pt idx="2">
                  <c:v>I participated in my child's treatment.</c:v>
                </c:pt>
              </c:strCache>
            </c:strRef>
          </c:cat>
          <c:val>
            <c:numRef>
              <c:f>Sheet1!$C$2:$C$4</c:f>
              <c:numCache>
                <c:formatCode>0.0%</c:formatCode>
                <c:ptCount val="3"/>
                <c:pt idx="0">
                  <c:v>0.39600000000000002</c:v>
                </c:pt>
                <c:pt idx="1">
                  <c:v>0.32699999999999996</c:v>
                </c:pt>
                <c:pt idx="2">
                  <c:v>0.23699999999999999</c:v>
                </c:pt>
              </c:numCache>
            </c:numRef>
          </c:val>
          <c:extLst>
            <c:ext xmlns:c16="http://schemas.microsoft.com/office/drawing/2014/chart" uri="{C3380CC4-5D6E-409C-BE32-E72D297353CC}">
              <c16:uniqueId val="{00000001-67A9-4CC8-BB67-69F5C1F5EAEA}"/>
            </c:ext>
          </c:extLst>
        </c:ser>
        <c:ser>
          <c:idx val="1"/>
          <c:order val="2"/>
          <c:tx>
            <c:strRef>
              <c:f>Sheet1!$D$1</c:f>
              <c:strCache>
                <c:ptCount val="1"/>
                <c:pt idx="0">
                  <c:v>SW Agree</c:v>
                </c:pt>
              </c:strCache>
            </c:strRef>
          </c:tx>
          <c:spPr>
            <a:solidFill>
              <a:srgbClr val="1E2C92"/>
            </a:solidFill>
            <a:ln>
              <a:noFill/>
            </a:ln>
            <a:effectLst/>
          </c:spPr>
          <c:invertIfNegative val="0"/>
          <c:dLbls>
            <c:dLbl>
              <c:idx val="0"/>
              <c:layout>
                <c:manualLayout>
                  <c:x val="4.7609790798154819E-2"/>
                  <c:y val="-1.828699368591663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A9-4CC8-BB67-69F5C1F5EAEA}"/>
                </c:ext>
              </c:extLst>
            </c:dLbl>
            <c:dLbl>
              <c:idx val="1"/>
              <c:layout>
                <c:manualLayout>
                  <c:x val="4.26634619033660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A9-4CC8-BB67-69F5C1F5EAEA}"/>
                </c:ext>
              </c:extLst>
            </c:dLbl>
            <c:dLbl>
              <c:idx val="2"/>
              <c:layout>
                <c:manualLayout>
                  <c:x val="4.1620137443892327E-2"/>
                  <c:y val="-2.49370976438570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A9-4CC8-BB67-69F5C1F5EAEA}"/>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helped to choose my child's services.</c:v>
                </c:pt>
                <c:pt idx="1">
                  <c:v>I helped to choose my child's treatment goals.</c:v>
                </c:pt>
                <c:pt idx="2">
                  <c:v>I participated in my child's treatment.</c:v>
                </c:pt>
              </c:strCache>
            </c:strRef>
          </c:cat>
          <c:val>
            <c:numRef>
              <c:f>Sheet1!$D$2:$D$4</c:f>
              <c:numCache>
                <c:formatCode>0.0%</c:formatCode>
                <c:ptCount val="3"/>
                <c:pt idx="0">
                  <c:v>0.28399999999999997</c:v>
                </c:pt>
                <c:pt idx="1">
                  <c:v>0.23599999999999999</c:v>
                </c:pt>
                <c:pt idx="2">
                  <c:v>0.17699999999999999</c:v>
                </c:pt>
              </c:numCache>
            </c:numRef>
          </c:val>
          <c:extLst>
            <c:ext xmlns:c16="http://schemas.microsoft.com/office/drawing/2014/chart" uri="{C3380CC4-5D6E-409C-BE32-E72D297353CC}">
              <c16:uniqueId val="{00000007-67A9-4CC8-BB67-69F5C1F5EAEA}"/>
            </c:ext>
          </c:extLst>
        </c:ser>
        <c:ser>
          <c:idx val="4"/>
          <c:order val="3"/>
          <c:tx>
            <c:strRef>
              <c:f>Sheet1!$E$1</c:f>
              <c:strCache>
                <c:ptCount val="1"/>
                <c:pt idx="0">
                  <c:v>SWA Buffer</c:v>
                </c:pt>
              </c:strCache>
            </c:strRef>
          </c:tx>
          <c:spPr>
            <a:noFill/>
            <a:ln>
              <a:noFill/>
            </a:ln>
            <a:effectLst/>
          </c:spPr>
          <c:invertIfNegative val="0"/>
          <c:dLbls>
            <c:delete val="1"/>
          </c:dLbls>
          <c:cat>
            <c:strRef>
              <c:f>Sheet1!$A$2:$A$4</c:f>
              <c:strCache>
                <c:ptCount val="3"/>
                <c:pt idx="0">
                  <c:v>I helped to choose my child's services.</c:v>
                </c:pt>
                <c:pt idx="1">
                  <c:v>I helped to choose my child's treatment goals.</c:v>
                </c:pt>
                <c:pt idx="2">
                  <c:v>I participated in my child's treatment.</c:v>
                </c:pt>
              </c:strCache>
            </c:strRef>
          </c:cat>
          <c:val>
            <c:numRef>
              <c:f>Sheet1!$E$2:$E$4</c:f>
              <c:numCache>
                <c:formatCode>0.0%</c:formatCode>
                <c:ptCount val="3"/>
                <c:pt idx="0">
                  <c:v>0.71599999999999997</c:v>
                </c:pt>
                <c:pt idx="1">
                  <c:v>0.76400000000000001</c:v>
                </c:pt>
                <c:pt idx="2">
                  <c:v>0.82299999999999995</c:v>
                </c:pt>
              </c:numCache>
            </c:numRef>
          </c:val>
          <c:extLst>
            <c:ext xmlns:c16="http://schemas.microsoft.com/office/drawing/2014/chart" uri="{C3380CC4-5D6E-409C-BE32-E72D297353CC}">
              <c16:uniqueId val="{00000008-67A9-4CC8-BB67-69F5C1F5EAEA}"/>
            </c:ext>
          </c:extLst>
        </c:ser>
        <c:ser>
          <c:idx val="6"/>
          <c:order val="4"/>
          <c:tx>
            <c:strRef>
              <c:f>Sheet1!$F$1</c:f>
              <c:strCache>
                <c:ptCount val="1"/>
                <c:pt idx="0">
                  <c:v>SW Disagree</c:v>
                </c:pt>
              </c:strCache>
            </c:strRef>
          </c:tx>
          <c:spPr>
            <a:solidFill>
              <a:srgbClr val="AC2900"/>
            </a:solidFill>
            <a:ln>
              <a:noFill/>
            </a:ln>
            <a:effectLst/>
          </c:spPr>
          <c:invertIfNegative val="0"/>
          <c:dLbls>
            <c:dLbl>
              <c:idx val="0"/>
              <c:layout>
                <c:manualLayout>
                  <c:x val="3.5700833044670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A9-4CC8-BB67-69F5C1F5EAEA}"/>
                </c:ext>
              </c:extLst>
            </c:dLbl>
            <c:dLbl>
              <c:idx val="1"/>
              <c:layout>
                <c:manualLayout>
                  <c:x val="3.4598161116669052E-2"/>
                  <c:y val="-2.28587421073957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7A9-4CC8-BB67-69F5C1F5EAEA}"/>
                </c:ext>
              </c:extLst>
            </c:dLbl>
            <c:dLbl>
              <c:idx val="2"/>
              <c:layout>
                <c:manualLayout>
                  <c:x val="3.3961387002823647E-2"/>
                  <c:y val="-2.49370976438570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A9-4CC8-BB67-69F5C1F5EAEA}"/>
                </c:ext>
              </c:extLst>
            </c:dLbl>
            <c:spPr>
              <a:noFill/>
              <a:ln>
                <a:noFill/>
              </a:ln>
              <a:effectLst/>
            </c:spPr>
            <c:txPr>
              <a:bodyPr rot="0" spcFirstLastPara="1" vertOverflow="ellipsis" vert="horz" wrap="square" lIns="38100" tIns="19050" rIns="38100" bIns="19050" anchor="ctr" anchorCtr="0">
                <a:spAutoFit/>
              </a:bodyPr>
              <a:lstStyle/>
              <a:p>
                <a:pPr algn="ct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helped to choose my child's services.</c:v>
                </c:pt>
                <c:pt idx="1">
                  <c:v>I helped to choose my child's treatment goals.</c:v>
                </c:pt>
                <c:pt idx="2">
                  <c:v>I participated in my child's treatment.</c:v>
                </c:pt>
              </c:strCache>
            </c:strRef>
          </c:cat>
          <c:val>
            <c:numRef>
              <c:f>Sheet1!$F$2:$F$4</c:f>
              <c:numCache>
                <c:formatCode>0.0%</c:formatCode>
                <c:ptCount val="3"/>
                <c:pt idx="0">
                  <c:v>4.9000000000000002E-2</c:v>
                </c:pt>
                <c:pt idx="1">
                  <c:v>3.7999999999999999E-2</c:v>
                </c:pt>
                <c:pt idx="2">
                  <c:v>3.5999999999999997E-2</c:v>
                </c:pt>
              </c:numCache>
            </c:numRef>
          </c:val>
          <c:extLst>
            <c:ext xmlns:c16="http://schemas.microsoft.com/office/drawing/2014/chart" uri="{C3380CC4-5D6E-409C-BE32-E72D297353CC}">
              <c16:uniqueId val="{0000000E-67A9-4CC8-BB67-69F5C1F5EAEA}"/>
            </c:ext>
          </c:extLst>
        </c:ser>
        <c:ser>
          <c:idx val="7"/>
          <c:order val="5"/>
          <c:tx>
            <c:strRef>
              <c:f>Sheet1!$G$1</c:f>
              <c:strCache>
                <c:ptCount val="1"/>
                <c:pt idx="0">
                  <c:v>SWD Buffer</c:v>
                </c:pt>
              </c:strCache>
            </c:strRef>
          </c:tx>
          <c:spPr>
            <a:noFill/>
            <a:ln>
              <a:noFill/>
            </a:ln>
            <a:effectLst/>
          </c:spPr>
          <c:invertIfNegative val="0"/>
          <c:dLbls>
            <c:delete val="1"/>
          </c:dLbls>
          <c:cat>
            <c:strRef>
              <c:f>Sheet1!$A$2:$A$4</c:f>
              <c:strCache>
                <c:ptCount val="3"/>
                <c:pt idx="0">
                  <c:v>I helped to choose my child's services.</c:v>
                </c:pt>
                <c:pt idx="1">
                  <c:v>I helped to choose my child's treatment goals.</c:v>
                </c:pt>
                <c:pt idx="2">
                  <c:v>I participated in my child's treatment.</c:v>
                </c:pt>
              </c:strCache>
            </c:strRef>
          </c:cat>
          <c:val>
            <c:numRef>
              <c:f>Sheet1!$G$2:$G$4</c:f>
              <c:numCache>
                <c:formatCode>0.0%</c:formatCode>
                <c:ptCount val="3"/>
                <c:pt idx="0">
                  <c:v>0.95099999999999996</c:v>
                </c:pt>
                <c:pt idx="1">
                  <c:v>0.96199999999999997</c:v>
                </c:pt>
                <c:pt idx="2">
                  <c:v>0.96399999999999997</c:v>
                </c:pt>
              </c:numCache>
            </c:numRef>
          </c:val>
          <c:extLst>
            <c:ext xmlns:c16="http://schemas.microsoft.com/office/drawing/2014/chart" uri="{C3380CC4-5D6E-409C-BE32-E72D297353CC}">
              <c16:uniqueId val="{0000000F-67A9-4CC8-BB67-69F5C1F5EAEA}"/>
            </c:ext>
          </c:extLst>
        </c:ser>
        <c:ser>
          <c:idx val="2"/>
          <c:order val="6"/>
          <c:tx>
            <c:strRef>
              <c:f>Sheet1!$H$1</c:f>
              <c:strCache>
                <c:ptCount val="1"/>
                <c:pt idx="0">
                  <c:v>Strongly disagree</c:v>
                </c:pt>
              </c:strCache>
            </c:strRef>
          </c:tx>
          <c:spPr>
            <a:solidFill>
              <a:srgbClr val="872020"/>
            </a:solidFill>
            <a:ln>
              <a:noFill/>
            </a:ln>
            <a:effectLst/>
          </c:spPr>
          <c:invertIfNegative val="0"/>
          <c:dLbls>
            <c:dLbl>
              <c:idx val="0"/>
              <c:layout>
                <c:manualLayout>
                  <c:x val="3.562755708863101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7A9-4CC8-BB67-69F5C1F5EAEA}"/>
                </c:ext>
              </c:extLst>
            </c:dLbl>
            <c:dLbl>
              <c:idx val="1"/>
              <c:layout>
                <c:manualLayout>
                  <c:x val="3.34877174963604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7A9-4CC8-BB67-69F5C1F5EAEA}"/>
                </c:ext>
              </c:extLst>
            </c:dLbl>
            <c:dLbl>
              <c:idx val="2"/>
              <c:layout>
                <c:manualLayout>
                  <c:x val="3.2248384901034884E-2"/>
                  <c:y val="-4.5717484214791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7A9-4CC8-BB67-69F5C1F5EAEA}"/>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helped to choose my child's services.</c:v>
                </c:pt>
                <c:pt idx="1">
                  <c:v>I helped to choose my child's treatment goals.</c:v>
                </c:pt>
                <c:pt idx="2">
                  <c:v>I participated in my child's treatment.</c:v>
                </c:pt>
              </c:strCache>
            </c:strRef>
          </c:cat>
          <c:val>
            <c:numRef>
              <c:f>Sheet1!$H$2:$H$4</c:f>
              <c:numCache>
                <c:formatCode>0.0%</c:formatCode>
                <c:ptCount val="3"/>
                <c:pt idx="0">
                  <c:v>6.3E-2</c:v>
                </c:pt>
                <c:pt idx="1">
                  <c:v>5.3999999999999999E-2</c:v>
                </c:pt>
                <c:pt idx="2">
                  <c:v>2.4E-2</c:v>
                </c:pt>
              </c:numCache>
            </c:numRef>
          </c:val>
          <c:extLst>
            <c:ext xmlns:c16="http://schemas.microsoft.com/office/drawing/2014/chart" uri="{C3380CC4-5D6E-409C-BE32-E72D297353CC}">
              <c16:uniqueId val="{00000015-67A9-4CC8-BB67-69F5C1F5EAEA}"/>
            </c:ext>
          </c:extLst>
        </c:ser>
        <c:ser>
          <c:idx val="5"/>
          <c:order val="7"/>
          <c:tx>
            <c:strRef>
              <c:f>Sheet1!$I$1</c:f>
              <c:strCache>
                <c:ptCount val="1"/>
                <c:pt idx="0">
                  <c:v>DIS Buffer</c:v>
                </c:pt>
              </c:strCache>
            </c:strRef>
          </c:tx>
          <c:spPr>
            <a:noFill/>
            <a:ln>
              <a:noFill/>
            </a:ln>
            <a:effectLst/>
          </c:spPr>
          <c:invertIfNegative val="0"/>
          <c:dLbls>
            <c:delete val="1"/>
          </c:dLbls>
          <c:cat>
            <c:strRef>
              <c:f>Sheet1!$A$2:$A$4</c:f>
              <c:strCache>
                <c:ptCount val="3"/>
                <c:pt idx="0">
                  <c:v>I helped to choose my child's services.</c:v>
                </c:pt>
                <c:pt idx="1">
                  <c:v>I helped to choose my child's treatment goals.</c:v>
                </c:pt>
                <c:pt idx="2">
                  <c:v>I participated in my child's treatment.</c:v>
                </c:pt>
              </c:strCache>
            </c:strRef>
          </c:cat>
          <c:val>
            <c:numRef>
              <c:f>Sheet1!$I$2:$I$4</c:f>
              <c:numCache>
                <c:formatCode>0.0%</c:formatCode>
                <c:ptCount val="3"/>
                <c:pt idx="0">
                  <c:v>0.93700000000000006</c:v>
                </c:pt>
                <c:pt idx="1">
                  <c:v>0.94599999999999995</c:v>
                </c:pt>
                <c:pt idx="2">
                  <c:v>0.97599999999999998</c:v>
                </c:pt>
              </c:numCache>
            </c:numRef>
          </c:val>
          <c:extLst>
            <c:ext xmlns:c16="http://schemas.microsoft.com/office/drawing/2014/chart" uri="{C3380CC4-5D6E-409C-BE32-E72D297353CC}">
              <c16:uniqueId val="{00000016-67A9-4CC8-BB67-69F5C1F5EAEA}"/>
            </c:ext>
          </c:extLst>
        </c:ser>
        <c:dLbls>
          <c:dLblPos val="ctr"/>
          <c:showLegendKey val="0"/>
          <c:showVal val="1"/>
          <c:showCatName val="0"/>
          <c:showSerName val="0"/>
          <c:showPercent val="0"/>
          <c:showBubbleSize val="0"/>
        </c:dLbls>
        <c:gapWidth val="150"/>
        <c:overlap val="100"/>
        <c:axId val="1178857680"/>
        <c:axId val="1367734432"/>
      </c:barChart>
      <c:catAx>
        <c:axId val="11788576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crossAx val="1367734432"/>
        <c:crosses val="autoZero"/>
        <c:auto val="1"/>
        <c:lblAlgn val="ctr"/>
        <c:lblOffset val="100"/>
        <c:noMultiLvlLbl val="0"/>
      </c:catAx>
      <c:valAx>
        <c:axId val="1367734432"/>
        <c:scaling>
          <c:orientation val="minMax"/>
        </c:scaling>
        <c:delete val="1"/>
        <c:axPos val="b"/>
        <c:numFmt formatCode="0%" sourceLinked="1"/>
        <c:majorTickMark val="none"/>
        <c:minorTickMark val="none"/>
        <c:tickLblPos val="nextTo"/>
        <c:crossAx val="117885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151E6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child was able to get urgent treatment as soon as they needed to.</c:v>
                </c:pt>
                <c:pt idx="1">
                  <c:v>My child was able to get every type of service that their provider recommended.</c:v>
                </c:pt>
                <c:pt idx="2">
                  <c:v>Staff returned our calls within 1 business day.</c:v>
                </c:pt>
                <c:pt idx="3">
                  <c:v>Services were available at times that were good for us.</c:v>
                </c:pt>
                <c:pt idx="4">
                  <c:v>Staff were willing to see my child as often as their treatment plan stated.</c:v>
                </c:pt>
              </c:strCache>
            </c:strRef>
          </c:cat>
          <c:val>
            <c:numRef>
              <c:f>Sheet1!$B$2:$B$6</c:f>
              <c:numCache>
                <c:formatCode>0.0%</c:formatCode>
                <c:ptCount val="5"/>
                <c:pt idx="0">
                  <c:v>0.498</c:v>
                </c:pt>
                <c:pt idx="1">
                  <c:v>0.55200000000000005</c:v>
                </c:pt>
                <c:pt idx="2">
                  <c:v>0.67200000000000004</c:v>
                </c:pt>
                <c:pt idx="3">
                  <c:v>0.621</c:v>
                </c:pt>
                <c:pt idx="4">
                  <c:v>0.69299999999999995</c:v>
                </c:pt>
              </c:numCache>
            </c:numRef>
          </c:val>
          <c:extLst>
            <c:ext xmlns:c16="http://schemas.microsoft.com/office/drawing/2014/chart" uri="{C3380CC4-5D6E-409C-BE32-E72D297353CC}">
              <c16:uniqueId val="{00000000-EF6C-48D5-868F-9A4C4C82AB2D}"/>
            </c:ext>
          </c:extLst>
        </c:ser>
        <c:ser>
          <c:idx val="3"/>
          <c:order val="1"/>
          <c:tx>
            <c:strRef>
              <c:f>Sheet1!$C$1</c:f>
              <c:strCache>
                <c:ptCount val="1"/>
                <c:pt idx="0">
                  <c:v>STA Buffer</c:v>
                </c:pt>
              </c:strCache>
            </c:strRef>
          </c:tx>
          <c:spPr>
            <a:noFill/>
            <a:ln>
              <a:noFill/>
            </a:ln>
            <a:effectLst/>
          </c:spPr>
          <c:invertIfNegative val="0"/>
          <c:dLbls>
            <c:delete val="1"/>
          </c:dLbls>
          <c:cat>
            <c:strRef>
              <c:f>Sheet1!$A$2:$A$6</c:f>
              <c:strCache>
                <c:ptCount val="5"/>
                <c:pt idx="0">
                  <c:v>My child was able to get urgent treatment as soon as they needed to.</c:v>
                </c:pt>
                <c:pt idx="1">
                  <c:v>My child was able to get every type of service that their provider recommended.</c:v>
                </c:pt>
                <c:pt idx="2">
                  <c:v>Staff returned our calls within 1 business day.</c:v>
                </c:pt>
                <c:pt idx="3">
                  <c:v>Services were available at times that were good for us.</c:v>
                </c:pt>
                <c:pt idx="4">
                  <c:v>Staff were willing to see my child as often as their treatment plan stated.</c:v>
                </c:pt>
              </c:strCache>
            </c:strRef>
          </c:cat>
          <c:val>
            <c:numRef>
              <c:f>Sheet1!$C$2:$C$6</c:f>
              <c:numCache>
                <c:formatCode>0.0%</c:formatCode>
                <c:ptCount val="5"/>
                <c:pt idx="0">
                  <c:v>0.502</c:v>
                </c:pt>
                <c:pt idx="1">
                  <c:v>0.44799999999999995</c:v>
                </c:pt>
                <c:pt idx="2">
                  <c:v>0.32799999999999996</c:v>
                </c:pt>
                <c:pt idx="3">
                  <c:v>0.379</c:v>
                </c:pt>
                <c:pt idx="4">
                  <c:v>0.30700000000000005</c:v>
                </c:pt>
              </c:numCache>
            </c:numRef>
          </c:val>
          <c:extLst>
            <c:ext xmlns:c16="http://schemas.microsoft.com/office/drawing/2014/chart" uri="{C3380CC4-5D6E-409C-BE32-E72D297353CC}">
              <c16:uniqueId val="{00000001-EF6C-48D5-868F-9A4C4C82AB2D}"/>
            </c:ext>
          </c:extLst>
        </c:ser>
        <c:ser>
          <c:idx val="1"/>
          <c:order val="2"/>
          <c:tx>
            <c:strRef>
              <c:f>Sheet1!$D$1</c:f>
              <c:strCache>
                <c:ptCount val="1"/>
                <c:pt idx="0">
                  <c:v>SW Agree</c:v>
                </c:pt>
              </c:strCache>
            </c:strRef>
          </c:tx>
          <c:spPr>
            <a:solidFill>
              <a:srgbClr val="1E2C92"/>
            </a:solidFill>
            <a:ln>
              <a:noFill/>
            </a:ln>
            <a:effectLst/>
          </c:spPr>
          <c:invertIfNegative val="0"/>
          <c:dLbls>
            <c:dLbl>
              <c:idx val="0"/>
              <c:layout>
                <c:manualLayout>
                  <c:x val="4.33039704667617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6C-48D5-868F-9A4C4C82AB2D}"/>
                </c:ext>
              </c:extLst>
            </c:dLbl>
            <c:dLbl>
              <c:idx val="1"/>
              <c:layout>
                <c:manualLayout>
                  <c:x val="4.3537424029184424E-2"/>
                  <c:y val="-4.5717484214791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6C-48D5-868F-9A4C4C82AB2D}"/>
                </c:ext>
              </c:extLst>
            </c:dLbl>
            <c:dLbl>
              <c:idx val="2"/>
              <c:layout>
                <c:manualLayout>
                  <c:x val="4.26634619033660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6C-48D5-868F-9A4C4C82AB2D}"/>
                </c:ext>
              </c:extLst>
            </c:dLbl>
            <c:dLbl>
              <c:idx val="3"/>
              <c:layout>
                <c:manualLayout>
                  <c:x val="4.1620137443892327E-2"/>
                  <c:y val="-2.49370976438570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F6C-48D5-868F-9A4C4C82AB2D}"/>
                </c:ext>
              </c:extLst>
            </c:dLbl>
            <c:dLbl>
              <c:idx val="4"/>
              <c:layout>
                <c:manualLayout>
                  <c:x val="4.120066792144171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F6C-48D5-868F-9A4C4C82AB2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child was able to get urgent treatment as soon as they needed to.</c:v>
                </c:pt>
                <c:pt idx="1">
                  <c:v>My child was able to get every type of service that their provider recommended.</c:v>
                </c:pt>
                <c:pt idx="2">
                  <c:v>Staff returned our calls within 1 business day.</c:v>
                </c:pt>
                <c:pt idx="3">
                  <c:v>Services were available at times that were good for us.</c:v>
                </c:pt>
                <c:pt idx="4">
                  <c:v>Staff were willing to see my child as often as their treatment plan stated.</c:v>
                </c:pt>
              </c:strCache>
            </c:strRef>
          </c:cat>
          <c:val>
            <c:numRef>
              <c:f>Sheet1!$D$2:$D$6</c:f>
              <c:numCache>
                <c:formatCode>0.0%</c:formatCode>
                <c:ptCount val="5"/>
                <c:pt idx="0">
                  <c:v>0.27100000000000002</c:v>
                </c:pt>
                <c:pt idx="1">
                  <c:v>0.246</c:v>
                </c:pt>
                <c:pt idx="2">
                  <c:v>0.17799999999999999</c:v>
                </c:pt>
                <c:pt idx="3">
                  <c:v>0.24399999999999999</c:v>
                </c:pt>
                <c:pt idx="4">
                  <c:v>0.192</c:v>
                </c:pt>
              </c:numCache>
            </c:numRef>
          </c:val>
          <c:extLst>
            <c:ext xmlns:c16="http://schemas.microsoft.com/office/drawing/2014/chart" uri="{C3380CC4-5D6E-409C-BE32-E72D297353CC}">
              <c16:uniqueId val="{00000005-EF6C-48D5-868F-9A4C4C82AB2D}"/>
            </c:ext>
          </c:extLst>
        </c:ser>
        <c:ser>
          <c:idx val="4"/>
          <c:order val="3"/>
          <c:tx>
            <c:strRef>
              <c:f>Sheet1!$E$1</c:f>
              <c:strCache>
                <c:ptCount val="1"/>
                <c:pt idx="0">
                  <c:v>SWA Buffer</c:v>
                </c:pt>
              </c:strCache>
            </c:strRef>
          </c:tx>
          <c:spPr>
            <a:noFill/>
            <a:ln>
              <a:noFill/>
            </a:ln>
            <a:effectLst/>
          </c:spPr>
          <c:invertIfNegative val="0"/>
          <c:dLbls>
            <c:delete val="1"/>
          </c:dLbls>
          <c:cat>
            <c:strRef>
              <c:f>Sheet1!$A$2:$A$6</c:f>
              <c:strCache>
                <c:ptCount val="5"/>
                <c:pt idx="0">
                  <c:v>My child was able to get urgent treatment as soon as they needed to.</c:v>
                </c:pt>
                <c:pt idx="1">
                  <c:v>My child was able to get every type of service that their provider recommended.</c:v>
                </c:pt>
                <c:pt idx="2">
                  <c:v>Staff returned our calls within 1 business day.</c:v>
                </c:pt>
                <c:pt idx="3">
                  <c:v>Services were available at times that were good for us.</c:v>
                </c:pt>
                <c:pt idx="4">
                  <c:v>Staff were willing to see my child as often as their treatment plan stated.</c:v>
                </c:pt>
              </c:strCache>
            </c:strRef>
          </c:cat>
          <c:val>
            <c:numRef>
              <c:f>Sheet1!$E$2:$E$6</c:f>
              <c:numCache>
                <c:formatCode>0.0%</c:formatCode>
                <c:ptCount val="5"/>
                <c:pt idx="0">
                  <c:v>0.72899999999999998</c:v>
                </c:pt>
                <c:pt idx="1">
                  <c:v>0.754</c:v>
                </c:pt>
                <c:pt idx="2">
                  <c:v>0.82200000000000006</c:v>
                </c:pt>
                <c:pt idx="3">
                  <c:v>0.75600000000000001</c:v>
                </c:pt>
                <c:pt idx="4">
                  <c:v>0.80800000000000005</c:v>
                </c:pt>
              </c:numCache>
            </c:numRef>
          </c:val>
          <c:extLst>
            <c:ext xmlns:c16="http://schemas.microsoft.com/office/drawing/2014/chart" uri="{C3380CC4-5D6E-409C-BE32-E72D297353CC}">
              <c16:uniqueId val="{00000006-EF6C-48D5-868F-9A4C4C82AB2D}"/>
            </c:ext>
          </c:extLst>
        </c:ser>
        <c:ser>
          <c:idx val="6"/>
          <c:order val="4"/>
          <c:tx>
            <c:strRef>
              <c:f>Sheet1!$F$1</c:f>
              <c:strCache>
                <c:ptCount val="1"/>
                <c:pt idx="0">
                  <c:v>SW Disagree</c:v>
                </c:pt>
              </c:strCache>
            </c:strRef>
          </c:tx>
          <c:spPr>
            <a:solidFill>
              <a:srgbClr val="AC2900"/>
            </a:solidFill>
            <a:ln>
              <a:noFill/>
            </a:ln>
            <a:effectLst/>
          </c:spPr>
          <c:invertIfNegative val="0"/>
          <c:dLbls>
            <c:dLbl>
              <c:idx val="0"/>
              <c:layout>
                <c:manualLayout>
                  <c:x val="3.438065466313631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6C-48D5-868F-9A4C4C82AB2D}"/>
                </c:ext>
              </c:extLst>
            </c:dLbl>
            <c:dLbl>
              <c:idx val="1"/>
              <c:layout>
                <c:manualLayout>
                  <c:x val="3.6459430958707795E-2"/>
                  <c:y val="-9.14349684295831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6C-48D5-868F-9A4C4C82AB2D}"/>
                </c:ext>
              </c:extLst>
            </c:dLbl>
            <c:dLbl>
              <c:idx val="2"/>
              <c:layout>
                <c:manualLayout>
                  <c:x val="3.4598161116669052E-2"/>
                  <c:y val="-2.28587421073957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6C-48D5-868F-9A4C4C82AB2D}"/>
                </c:ext>
              </c:extLst>
            </c:dLbl>
            <c:dLbl>
              <c:idx val="3"/>
              <c:layout>
                <c:manualLayout>
                  <c:x val="3.3961387002823647E-2"/>
                  <c:y val="-2.49370976438570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FF-4517-9064-5920622ED912}"/>
                </c:ext>
              </c:extLst>
            </c:dLbl>
            <c:dLbl>
              <c:idx val="4"/>
              <c:layout>
                <c:manualLayout>
                  <c:x val="3.5700833044670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FF-4517-9064-5920622ED912}"/>
                </c:ext>
              </c:extLst>
            </c:dLbl>
            <c:spPr>
              <a:noFill/>
              <a:ln>
                <a:noFill/>
              </a:ln>
              <a:effectLst/>
            </c:spPr>
            <c:txPr>
              <a:bodyPr rot="0" spcFirstLastPara="1" vertOverflow="ellipsis" vert="horz" wrap="square" lIns="38100" tIns="19050" rIns="38100" bIns="19050" anchor="ctr" anchorCtr="0">
                <a:spAutoFit/>
              </a:bodyPr>
              <a:lstStyle/>
              <a:p>
                <a:pPr algn="ct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child was able to get urgent treatment as soon as they needed to.</c:v>
                </c:pt>
                <c:pt idx="1">
                  <c:v>My child was able to get every type of service that their provider recommended.</c:v>
                </c:pt>
                <c:pt idx="2">
                  <c:v>Staff returned our calls within 1 business day.</c:v>
                </c:pt>
                <c:pt idx="3">
                  <c:v>Services were available at times that were good for us.</c:v>
                </c:pt>
                <c:pt idx="4">
                  <c:v>Staff were willing to see my child as often as their treatment plan stated.</c:v>
                </c:pt>
              </c:strCache>
            </c:strRef>
          </c:cat>
          <c:val>
            <c:numRef>
              <c:f>Sheet1!$F$2:$F$6</c:f>
              <c:numCache>
                <c:formatCode>0.0%</c:formatCode>
                <c:ptCount val="5"/>
                <c:pt idx="0">
                  <c:v>0.10100000000000001</c:v>
                </c:pt>
                <c:pt idx="1">
                  <c:v>0.109</c:v>
                </c:pt>
                <c:pt idx="2">
                  <c:v>7.6999999999999999E-2</c:v>
                </c:pt>
                <c:pt idx="3">
                  <c:v>6.9000000000000006E-2</c:v>
                </c:pt>
                <c:pt idx="4">
                  <c:v>5.7000000000000002E-2</c:v>
                </c:pt>
              </c:numCache>
            </c:numRef>
          </c:val>
          <c:extLst>
            <c:ext xmlns:c16="http://schemas.microsoft.com/office/drawing/2014/chart" uri="{C3380CC4-5D6E-409C-BE32-E72D297353CC}">
              <c16:uniqueId val="{0000000A-EF6C-48D5-868F-9A4C4C82AB2D}"/>
            </c:ext>
          </c:extLst>
        </c:ser>
        <c:ser>
          <c:idx val="7"/>
          <c:order val="5"/>
          <c:tx>
            <c:strRef>
              <c:f>Sheet1!$G$1</c:f>
              <c:strCache>
                <c:ptCount val="1"/>
                <c:pt idx="0">
                  <c:v>SWD Buffer</c:v>
                </c:pt>
              </c:strCache>
            </c:strRef>
          </c:tx>
          <c:spPr>
            <a:noFill/>
            <a:ln>
              <a:noFill/>
            </a:ln>
            <a:effectLst/>
          </c:spPr>
          <c:invertIfNegative val="0"/>
          <c:dLbls>
            <c:delete val="1"/>
          </c:dLbls>
          <c:cat>
            <c:strRef>
              <c:f>Sheet1!$A$2:$A$6</c:f>
              <c:strCache>
                <c:ptCount val="5"/>
                <c:pt idx="0">
                  <c:v>My child was able to get urgent treatment as soon as they needed to.</c:v>
                </c:pt>
                <c:pt idx="1">
                  <c:v>My child was able to get every type of service that their provider recommended.</c:v>
                </c:pt>
                <c:pt idx="2">
                  <c:v>Staff returned our calls within 1 business day.</c:v>
                </c:pt>
                <c:pt idx="3">
                  <c:v>Services were available at times that were good for us.</c:v>
                </c:pt>
                <c:pt idx="4">
                  <c:v>Staff were willing to see my child as often as their treatment plan stated.</c:v>
                </c:pt>
              </c:strCache>
            </c:strRef>
          </c:cat>
          <c:val>
            <c:numRef>
              <c:f>Sheet1!$G$2:$G$6</c:f>
              <c:numCache>
                <c:formatCode>0.0%</c:formatCode>
                <c:ptCount val="5"/>
                <c:pt idx="0">
                  <c:v>0.89900000000000002</c:v>
                </c:pt>
                <c:pt idx="1">
                  <c:v>0.89100000000000001</c:v>
                </c:pt>
                <c:pt idx="2">
                  <c:v>0.92300000000000004</c:v>
                </c:pt>
                <c:pt idx="3">
                  <c:v>0.93100000000000005</c:v>
                </c:pt>
                <c:pt idx="4">
                  <c:v>0.94299999999999995</c:v>
                </c:pt>
              </c:numCache>
            </c:numRef>
          </c:val>
          <c:extLst>
            <c:ext xmlns:c16="http://schemas.microsoft.com/office/drawing/2014/chart" uri="{C3380CC4-5D6E-409C-BE32-E72D297353CC}">
              <c16:uniqueId val="{0000000B-EF6C-48D5-868F-9A4C4C82AB2D}"/>
            </c:ext>
          </c:extLst>
        </c:ser>
        <c:ser>
          <c:idx val="2"/>
          <c:order val="6"/>
          <c:tx>
            <c:strRef>
              <c:f>Sheet1!$H$1</c:f>
              <c:strCache>
                <c:ptCount val="1"/>
                <c:pt idx="0">
                  <c:v>Strongly disagree</c:v>
                </c:pt>
              </c:strCache>
            </c:strRef>
          </c:tx>
          <c:spPr>
            <a:solidFill>
              <a:srgbClr val="872020"/>
            </a:solidFill>
            <a:ln>
              <a:noFill/>
            </a:ln>
            <a:effectLst/>
          </c:spPr>
          <c:invertIfNegative val="0"/>
          <c:dLbls>
            <c:dLbl>
              <c:idx val="0"/>
              <c:layout>
                <c:manualLayout>
                  <c:x val="3.64684138238421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F6C-48D5-868F-9A4C4C82AB2D}"/>
                </c:ext>
              </c:extLst>
            </c:dLbl>
            <c:dLbl>
              <c:idx val="1"/>
              <c:layout>
                <c:manualLayout>
                  <c:x val="2.844015473944039E-2"/>
                  <c:y val="-9.14349684295831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F6C-48D5-868F-9A4C4C82AB2D}"/>
                </c:ext>
              </c:extLst>
            </c:dLbl>
            <c:dLbl>
              <c:idx val="2"/>
              <c:layout>
                <c:manualLayout>
                  <c:x val="3.34877174963604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F6C-48D5-868F-9A4C4C82AB2D}"/>
                </c:ext>
              </c:extLst>
            </c:dLbl>
            <c:dLbl>
              <c:idx val="3"/>
              <c:layout>
                <c:manualLayout>
                  <c:x val="3.2248384901034884E-2"/>
                  <c:y val="-4.5717484214791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FF-4517-9064-5920622ED912}"/>
                </c:ext>
              </c:extLst>
            </c:dLbl>
            <c:dLbl>
              <c:idx val="4"/>
              <c:layout>
                <c:manualLayout>
                  <c:x val="3.562755708863101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F6C-48D5-868F-9A4C4C82AB2D}"/>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child was able to get urgent treatment as soon as they needed to.</c:v>
                </c:pt>
                <c:pt idx="1">
                  <c:v>My child was able to get every type of service that their provider recommended.</c:v>
                </c:pt>
                <c:pt idx="2">
                  <c:v>Staff returned our calls within 1 business day.</c:v>
                </c:pt>
                <c:pt idx="3">
                  <c:v>Services were available at times that were good for us.</c:v>
                </c:pt>
                <c:pt idx="4">
                  <c:v>Staff were willing to see my child as often as their treatment plan stated.</c:v>
                </c:pt>
              </c:strCache>
            </c:strRef>
          </c:cat>
          <c:val>
            <c:numRef>
              <c:f>Sheet1!$H$2:$H$6</c:f>
              <c:numCache>
                <c:formatCode>0.0%</c:formatCode>
                <c:ptCount val="5"/>
                <c:pt idx="0">
                  <c:v>0.13</c:v>
                </c:pt>
                <c:pt idx="1">
                  <c:v>9.1999999999999998E-2</c:v>
                </c:pt>
                <c:pt idx="2">
                  <c:v>7.2999999999999995E-2</c:v>
                </c:pt>
                <c:pt idx="3">
                  <c:v>6.5000000000000002E-2</c:v>
                </c:pt>
                <c:pt idx="4">
                  <c:v>5.7000000000000002E-2</c:v>
                </c:pt>
              </c:numCache>
            </c:numRef>
          </c:val>
          <c:extLst>
            <c:ext xmlns:c16="http://schemas.microsoft.com/office/drawing/2014/chart" uri="{C3380CC4-5D6E-409C-BE32-E72D297353CC}">
              <c16:uniqueId val="{0000000F-EF6C-48D5-868F-9A4C4C82AB2D}"/>
            </c:ext>
          </c:extLst>
        </c:ser>
        <c:ser>
          <c:idx val="5"/>
          <c:order val="7"/>
          <c:tx>
            <c:strRef>
              <c:f>Sheet1!$I$1</c:f>
              <c:strCache>
                <c:ptCount val="1"/>
                <c:pt idx="0">
                  <c:v>DIS Buffer</c:v>
                </c:pt>
              </c:strCache>
            </c:strRef>
          </c:tx>
          <c:spPr>
            <a:noFill/>
            <a:ln>
              <a:noFill/>
            </a:ln>
            <a:effectLst/>
          </c:spPr>
          <c:invertIfNegative val="0"/>
          <c:dLbls>
            <c:delete val="1"/>
          </c:dLbls>
          <c:cat>
            <c:strRef>
              <c:f>Sheet1!$A$2:$A$6</c:f>
              <c:strCache>
                <c:ptCount val="5"/>
                <c:pt idx="0">
                  <c:v>My child was able to get urgent treatment as soon as they needed to.</c:v>
                </c:pt>
                <c:pt idx="1">
                  <c:v>My child was able to get every type of service that their provider recommended.</c:v>
                </c:pt>
                <c:pt idx="2">
                  <c:v>Staff returned our calls within 1 business day.</c:v>
                </c:pt>
                <c:pt idx="3">
                  <c:v>Services were available at times that were good for us.</c:v>
                </c:pt>
                <c:pt idx="4">
                  <c:v>Staff were willing to see my child as often as their treatment plan stated.</c:v>
                </c:pt>
              </c:strCache>
            </c:strRef>
          </c:cat>
          <c:val>
            <c:numRef>
              <c:f>Sheet1!$I$2:$I$6</c:f>
              <c:numCache>
                <c:formatCode>0.0%</c:formatCode>
                <c:ptCount val="5"/>
                <c:pt idx="0">
                  <c:v>0.87</c:v>
                </c:pt>
                <c:pt idx="1">
                  <c:v>0.90800000000000003</c:v>
                </c:pt>
                <c:pt idx="2">
                  <c:v>0.92700000000000005</c:v>
                </c:pt>
                <c:pt idx="3">
                  <c:v>0.93500000000000005</c:v>
                </c:pt>
                <c:pt idx="4">
                  <c:v>0.94299999999999995</c:v>
                </c:pt>
              </c:numCache>
            </c:numRef>
          </c:val>
          <c:extLst>
            <c:ext xmlns:c16="http://schemas.microsoft.com/office/drawing/2014/chart" uri="{C3380CC4-5D6E-409C-BE32-E72D297353CC}">
              <c16:uniqueId val="{00000010-EF6C-48D5-868F-9A4C4C82AB2D}"/>
            </c:ext>
          </c:extLst>
        </c:ser>
        <c:dLbls>
          <c:dLblPos val="ctr"/>
          <c:showLegendKey val="0"/>
          <c:showVal val="1"/>
          <c:showCatName val="0"/>
          <c:showSerName val="0"/>
          <c:showPercent val="0"/>
          <c:showBubbleSize val="0"/>
        </c:dLbls>
        <c:gapWidth val="150"/>
        <c:overlap val="100"/>
        <c:axId val="1178857680"/>
        <c:axId val="1367734432"/>
      </c:barChart>
      <c:catAx>
        <c:axId val="11788576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crossAx val="1367734432"/>
        <c:crosses val="autoZero"/>
        <c:auto val="1"/>
        <c:lblAlgn val="ctr"/>
        <c:lblOffset val="100"/>
        <c:noMultiLvlLbl val="0"/>
      </c:catAx>
      <c:valAx>
        <c:axId val="1367734432"/>
        <c:scaling>
          <c:orientation val="minMax"/>
        </c:scaling>
        <c:delete val="1"/>
        <c:axPos val="b"/>
        <c:numFmt formatCode="0%" sourceLinked="1"/>
        <c:majorTickMark val="none"/>
        <c:minorTickMark val="none"/>
        <c:tickLblPos val="nextTo"/>
        <c:crossAx val="117885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151E6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Staff were sensitive to my cultural/ethnic background.</c:v>
                </c:pt>
                <c:pt idx="1">
                  <c:v>Staff spoke with me in a way that I understood.</c:v>
                </c:pt>
                <c:pt idx="2">
                  <c:v>Staff respected my family's religious/spiritual beliefs.</c:v>
                </c:pt>
              </c:strCache>
            </c:strRef>
          </c:cat>
          <c:val>
            <c:numRef>
              <c:f>Sheet1!$B$2:$B$4</c:f>
              <c:numCache>
                <c:formatCode>0.0%</c:formatCode>
                <c:ptCount val="3"/>
                <c:pt idx="0">
                  <c:v>0.79200000000000004</c:v>
                </c:pt>
                <c:pt idx="1">
                  <c:v>0.80700000000000005</c:v>
                </c:pt>
                <c:pt idx="2">
                  <c:v>0.81899999999999995</c:v>
                </c:pt>
              </c:numCache>
            </c:numRef>
          </c:val>
          <c:extLst>
            <c:ext xmlns:c16="http://schemas.microsoft.com/office/drawing/2014/chart" uri="{C3380CC4-5D6E-409C-BE32-E72D297353CC}">
              <c16:uniqueId val="{00000000-F678-4100-B20F-5AE6C3D8CFD4}"/>
            </c:ext>
          </c:extLst>
        </c:ser>
        <c:ser>
          <c:idx val="3"/>
          <c:order val="1"/>
          <c:tx>
            <c:strRef>
              <c:f>Sheet1!$C$1</c:f>
              <c:strCache>
                <c:ptCount val="1"/>
                <c:pt idx="0">
                  <c:v>STA Buffer</c:v>
                </c:pt>
              </c:strCache>
            </c:strRef>
          </c:tx>
          <c:spPr>
            <a:noFill/>
            <a:ln>
              <a:noFill/>
            </a:ln>
            <a:effectLst/>
          </c:spPr>
          <c:invertIfNegative val="0"/>
          <c:dLbls>
            <c:delete val="1"/>
          </c:dLbls>
          <c:cat>
            <c:strRef>
              <c:f>Sheet1!$A$2:$A$4</c:f>
              <c:strCache>
                <c:ptCount val="3"/>
                <c:pt idx="0">
                  <c:v>Staff were sensitive to my cultural/ethnic background.</c:v>
                </c:pt>
                <c:pt idx="1">
                  <c:v>Staff spoke with me in a way that I understood.</c:v>
                </c:pt>
                <c:pt idx="2">
                  <c:v>Staff respected my family's religious/spiritual beliefs.</c:v>
                </c:pt>
              </c:strCache>
            </c:strRef>
          </c:cat>
          <c:val>
            <c:numRef>
              <c:f>Sheet1!$C$2:$C$4</c:f>
              <c:numCache>
                <c:formatCode>0.0%</c:formatCode>
                <c:ptCount val="3"/>
                <c:pt idx="0">
                  <c:v>0.20799999999999996</c:v>
                </c:pt>
                <c:pt idx="1">
                  <c:v>0.19299999999999995</c:v>
                </c:pt>
                <c:pt idx="2">
                  <c:v>0.18100000000000005</c:v>
                </c:pt>
              </c:numCache>
            </c:numRef>
          </c:val>
          <c:extLst>
            <c:ext xmlns:c16="http://schemas.microsoft.com/office/drawing/2014/chart" uri="{C3380CC4-5D6E-409C-BE32-E72D297353CC}">
              <c16:uniqueId val="{00000001-F678-4100-B20F-5AE6C3D8CFD4}"/>
            </c:ext>
          </c:extLst>
        </c:ser>
        <c:ser>
          <c:idx val="1"/>
          <c:order val="2"/>
          <c:tx>
            <c:strRef>
              <c:f>Sheet1!$D$1</c:f>
              <c:strCache>
                <c:ptCount val="1"/>
                <c:pt idx="0">
                  <c:v>SW Agree</c:v>
                </c:pt>
              </c:strCache>
            </c:strRef>
          </c:tx>
          <c:spPr>
            <a:solidFill>
              <a:srgbClr val="1E2C92"/>
            </a:solidFill>
            <a:ln>
              <a:noFill/>
            </a:ln>
            <a:effectLst/>
          </c:spPr>
          <c:invertIfNegative val="0"/>
          <c:dLbls>
            <c:dLbl>
              <c:idx val="0"/>
              <c:layout>
                <c:manualLayout>
                  <c:x val="4.33039704667617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78-4100-B20F-5AE6C3D8CFD4}"/>
                </c:ext>
              </c:extLst>
            </c:dLbl>
            <c:dLbl>
              <c:idx val="1"/>
              <c:layout>
                <c:manualLayout>
                  <c:x val="4.26634619033660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78-4100-B20F-5AE6C3D8CFD4}"/>
                </c:ext>
              </c:extLst>
            </c:dLbl>
            <c:dLbl>
              <c:idx val="2"/>
              <c:layout>
                <c:manualLayout>
                  <c:x val="4.3537424029184424E-2"/>
                  <c:y val="-4.5717484214791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78-4100-B20F-5AE6C3D8CFD4}"/>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Staff were sensitive to my cultural/ethnic background.</c:v>
                </c:pt>
                <c:pt idx="1">
                  <c:v>Staff spoke with me in a way that I understood.</c:v>
                </c:pt>
                <c:pt idx="2">
                  <c:v>Staff respected my family's religious/spiritual beliefs.</c:v>
                </c:pt>
              </c:strCache>
            </c:strRef>
          </c:cat>
          <c:val>
            <c:numRef>
              <c:f>Sheet1!$D$2:$D$4</c:f>
              <c:numCache>
                <c:formatCode>0.0%</c:formatCode>
                <c:ptCount val="3"/>
                <c:pt idx="0">
                  <c:v>0.14399999999999999</c:v>
                </c:pt>
                <c:pt idx="1">
                  <c:v>0.14099999999999999</c:v>
                </c:pt>
                <c:pt idx="2">
                  <c:v>0.14799999999999999</c:v>
                </c:pt>
              </c:numCache>
            </c:numRef>
          </c:val>
          <c:extLst>
            <c:ext xmlns:c16="http://schemas.microsoft.com/office/drawing/2014/chart" uri="{C3380CC4-5D6E-409C-BE32-E72D297353CC}">
              <c16:uniqueId val="{00000007-F678-4100-B20F-5AE6C3D8CFD4}"/>
            </c:ext>
          </c:extLst>
        </c:ser>
        <c:ser>
          <c:idx val="4"/>
          <c:order val="3"/>
          <c:tx>
            <c:strRef>
              <c:f>Sheet1!$E$1</c:f>
              <c:strCache>
                <c:ptCount val="1"/>
                <c:pt idx="0">
                  <c:v>SWA Buffer</c:v>
                </c:pt>
              </c:strCache>
            </c:strRef>
          </c:tx>
          <c:spPr>
            <a:noFill/>
            <a:ln>
              <a:noFill/>
            </a:ln>
            <a:effectLst/>
          </c:spPr>
          <c:invertIfNegative val="0"/>
          <c:dLbls>
            <c:delete val="1"/>
          </c:dLbls>
          <c:cat>
            <c:strRef>
              <c:f>Sheet1!$A$2:$A$4</c:f>
              <c:strCache>
                <c:ptCount val="3"/>
                <c:pt idx="0">
                  <c:v>Staff were sensitive to my cultural/ethnic background.</c:v>
                </c:pt>
                <c:pt idx="1">
                  <c:v>Staff spoke with me in a way that I understood.</c:v>
                </c:pt>
                <c:pt idx="2">
                  <c:v>Staff respected my family's religious/spiritual beliefs.</c:v>
                </c:pt>
              </c:strCache>
            </c:strRef>
          </c:cat>
          <c:val>
            <c:numRef>
              <c:f>Sheet1!$E$2:$E$4</c:f>
              <c:numCache>
                <c:formatCode>0.0%</c:formatCode>
                <c:ptCount val="3"/>
                <c:pt idx="0">
                  <c:v>0.85599999999999998</c:v>
                </c:pt>
                <c:pt idx="1">
                  <c:v>0.85899999999999999</c:v>
                </c:pt>
                <c:pt idx="2">
                  <c:v>0.85199999999999998</c:v>
                </c:pt>
              </c:numCache>
            </c:numRef>
          </c:val>
          <c:extLst>
            <c:ext xmlns:c16="http://schemas.microsoft.com/office/drawing/2014/chart" uri="{C3380CC4-5D6E-409C-BE32-E72D297353CC}">
              <c16:uniqueId val="{00000008-F678-4100-B20F-5AE6C3D8CFD4}"/>
            </c:ext>
          </c:extLst>
        </c:ser>
        <c:ser>
          <c:idx val="6"/>
          <c:order val="4"/>
          <c:tx>
            <c:strRef>
              <c:f>Sheet1!$F$1</c:f>
              <c:strCache>
                <c:ptCount val="1"/>
                <c:pt idx="0">
                  <c:v>SW Disagree</c:v>
                </c:pt>
              </c:strCache>
            </c:strRef>
          </c:tx>
          <c:spPr>
            <a:solidFill>
              <a:srgbClr val="AC2900"/>
            </a:solidFill>
            <a:ln>
              <a:noFill/>
            </a:ln>
            <a:effectLst/>
          </c:spPr>
          <c:invertIfNegative val="0"/>
          <c:dLbls>
            <c:dLbl>
              <c:idx val="0"/>
              <c:layout>
                <c:manualLayout>
                  <c:x val="3.438065466313631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78-4100-B20F-5AE6C3D8CFD4}"/>
                </c:ext>
              </c:extLst>
            </c:dLbl>
            <c:dLbl>
              <c:idx val="1"/>
              <c:layout>
                <c:manualLayout>
                  <c:x val="3.4598161116669052E-2"/>
                  <c:y val="-2.28587421073957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678-4100-B20F-5AE6C3D8CFD4}"/>
                </c:ext>
              </c:extLst>
            </c:dLbl>
            <c:dLbl>
              <c:idx val="2"/>
              <c:layout>
                <c:manualLayout>
                  <c:x val="3.6459430958707795E-2"/>
                  <c:y val="-9.14349684295831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678-4100-B20F-5AE6C3D8CFD4}"/>
                </c:ext>
              </c:extLst>
            </c:dLbl>
            <c:spPr>
              <a:noFill/>
              <a:ln>
                <a:noFill/>
              </a:ln>
              <a:effectLst/>
            </c:spPr>
            <c:txPr>
              <a:bodyPr rot="0" spcFirstLastPara="1" vertOverflow="ellipsis" vert="horz" wrap="square" lIns="38100" tIns="19050" rIns="38100" bIns="19050" anchor="ctr" anchorCtr="0">
                <a:spAutoFit/>
              </a:bodyPr>
              <a:lstStyle/>
              <a:p>
                <a:pPr algn="ct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Staff were sensitive to my cultural/ethnic background.</c:v>
                </c:pt>
                <c:pt idx="1">
                  <c:v>Staff spoke with me in a way that I understood.</c:v>
                </c:pt>
                <c:pt idx="2">
                  <c:v>Staff respected my family's religious/spiritual beliefs.</c:v>
                </c:pt>
              </c:strCache>
            </c:strRef>
          </c:cat>
          <c:val>
            <c:numRef>
              <c:f>Sheet1!$F$2:$F$4</c:f>
              <c:numCache>
                <c:formatCode>0.0%</c:formatCode>
                <c:ptCount val="3"/>
                <c:pt idx="0">
                  <c:v>2.1999999999999999E-2</c:v>
                </c:pt>
                <c:pt idx="1">
                  <c:v>2.5999999999999999E-2</c:v>
                </c:pt>
                <c:pt idx="2">
                  <c:v>8.9999999999999993E-3</c:v>
                </c:pt>
              </c:numCache>
            </c:numRef>
          </c:val>
          <c:extLst>
            <c:ext xmlns:c16="http://schemas.microsoft.com/office/drawing/2014/chart" uri="{C3380CC4-5D6E-409C-BE32-E72D297353CC}">
              <c16:uniqueId val="{0000000E-F678-4100-B20F-5AE6C3D8CFD4}"/>
            </c:ext>
          </c:extLst>
        </c:ser>
        <c:ser>
          <c:idx val="7"/>
          <c:order val="5"/>
          <c:tx>
            <c:strRef>
              <c:f>Sheet1!$G$1</c:f>
              <c:strCache>
                <c:ptCount val="1"/>
                <c:pt idx="0">
                  <c:v>SWD Buffer</c:v>
                </c:pt>
              </c:strCache>
            </c:strRef>
          </c:tx>
          <c:spPr>
            <a:noFill/>
            <a:ln>
              <a:noFill/>
            </a:ln>
            <a:effectLst/>
          </c:spPr>
          <c:invertIfNegative val="0"/>
          <c:dLbls>
            <c:delete val="1"/>
          </c:dLbls>
          <c:cat>
            <c:strRef>
              <c:f>Sheet1!$A$2:$A$4</c:f>
              <c:strCache>
                <c:ptCount val="3"/>
                <c:pt idx="0">
                  <c:v>Staff were sensitive to my cultural/ethnic background.</c:v>
                </c:pt>
                <c:pt idx="1">
                  <c:v>Staff spoke with me in a way that I understood.</c:v>
                </c:pt>
                <c:pt idx="2">
                  <c:v>Staff respected my family's religious/spiritual beliefs.</c:v>
                </c:pt>
              </c:strCache>
            </c:strRef>
          </c:cat>
          <c:val>
            <c:numRef>
              <c:f>Sheet1!$G$2:$G$4</c:f>
              <c:numCache>
                <c:formatCode>0.0%</c:formatCode>
                <c:ptCount val="3"/>
                <c:pt idx="0">
                  <c:v>0.97799999999999998</c:v>
                </c:pt>
                <c:pt idx="1">
                  <c:v>0.97399999999999998</c:v>
                </c:pt>
                <c:pt idx="2">
                  <c:v>0.99099999999999999</c:v>
                </c:pt>
              </c:numCache>
            </c:numRef>
          </c:val>
          <c:extLst>
            <c:ext xmlns:c16="http://schemas.microsoft.com/office/drawing/2014/chart" uri="{C3380CC4-5D6E-409C-BE32-E72D297353CC}">
              <c16:uniqueId val="{0000000F-F678-4100-B20F-5AE6C3D8CFD4}"/>
            </c:ext>
          </c:extLst>
        </c:ser>
        <c:ser>
          <c:idx val="2"/>
          <c:order val="6"/>
          <c:tx>
            <c:strRef>
              <c:f>Sheet1!$H$1</c:f>
              <c:strCache>
                <c:ptCount val="1"/>
                <c:pt idx="0">
                  <c:v>Strongly disagree</c:v>
                </c:pt>
              </c:strCache>
            </c:strRef>
          </c:tx>
          <c:spPr>
            <a:solidFill>
              <a:srgbClr val="872020"/>
            </a:solidFill>
            <a:ln>
              <a:noFill/>
            </a:ln>
            <a:effectLst/>
          </c:spPr>
          <c:invertIfNegative val="0"/>
          <c:dLbls>
            <c:dLbl>
              <c:idx val="0"/>
              <c:layout>
                <c:manualLayout>
                  <c:x val="3.64684138238421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678-4100-B20F-5AE6C3D8CFD4}"/>
                </c:ext>
              </c:extLst>
            </c:dLbl>
            <c:dLbl>
              <c:idx val="1"/>
              <c:layout>
                <c:manualLayout>
                  <c:x val="3.34877174963604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678-4100-B20F-5AE6C3D8CFD4}"/>
                </c:ext>
              </c:extLst>
            </c:dLbl>
            <c:dLbl>
              <c:idx val="2"/>
              <c:layout>
                <c:manualLayout>
                  <c:x val="2.844015473944039E-2"/>
                  <c:y val="-9.14349684295831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678-4100-B20F-5AE6C3D8CFD4}"/>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Staff were sensitive to my cultural/ethnic background.</c:v>
                </c:pt>
                <c:pt idx="1">
                  <c:v>Staff spoke with me in a way that I understood.</c:v>
                </c:pt>
                <c:pt idx="2">
                  <c:v>Staff respected my family's religious/spiritual beliefs.</c:v>
                </c:pt>
              </c:strCache>
            </c:strRef>
          </c:cat>
          <c:val>
            <c:numRef>
              <c:f>Sheet1!$H$2:$H$4</c:f>
              <c:numCache>
                <c:formatCode>0.0%</c:formatCode>
                <c:ptCount val="3"/>
                <c:pt idx="0">
                  <c:v>4.2000000000000003E-2</c:v>
                </c:pt>
                <c:pt idx="1">
                  <c:v>2.5999999999999999E-2</c:v>
                </c:pt>
                <c:pt idx="2">
                  <c:v>2.4E-2</c:v>
                </c:pt>
              </c:numCache>
            </c:numRef>
          </c:val>
          <c:extLst>
            <c:ext xmlns:c16="http://schemas.microsoft.com/office/drawing/2014/chart" uri="{C3380CC4-5D6E-409C-BE32-E72D297353CC}">
              <c16:uniqueId val="{00000015-F678-4100-B20F-5AE6C3D8CFD4}"/>
            </c:ext>
          </c:extLst>
        </c:ser>
        <c:ser>
          <c:idx val="5"/>
          <c:order val="7"/>
          <c:tx>
            <c:strRef>
              <c:f>Sheet1!$I$1</c:f>
              <c:strCache>
                <c:ptCount val="1"/>
                <c:pt idx="0">
                  <c:v>DIS Buffer</c:v>
                </c:pt>
              </c:strCache>
            </c:strRef>
          </c:tx>
          <c:spPr>
            <a:noFill/>
            <a:ln>
              <a:noFill/>
            </a:ln>
            <a:effectLst/>
          </c:spPr>
          <c:invertIfNegative val="0"/>
          <c:dLbls>
            <c:delete val="1"/>
          </c:dLbls>
          <c:cat>
            <c:strRef>
              <c:f>Sheet1!$A$2:$A$4</c:f>
              <c:strCache>
                <c:ptCount val="3"/>
                <c:pt idx="0">
                  <c:v>Staff were sensitive to my cultural/ethnic background.</c:v>
                </c:pt>
                <c:pt idx="1">
                  <c:v>Staff spoke with me in a way that I understood.</c:v>
                </c:pt>
                <c:pt idx="2">
                  <c:v>Staff respected my family's religious/spiritual beliefs.</c:v>
                </c:pt>
              </c:strCache>
            </c:strRef>
          </c:cat>
          <c:val>
            <c:numRef>
              <c:f>Sheet1!$I$2:$I$4</c:f>
              <c:numCache>
                <c:formatCode>0.0%</c:formatCode>
                <c:ptCount val="3"/>
                <c:pt idx="0">
                  <c:v>0.95799999999999996</c:v>
                </c:pt>
                <c:pt idx="1">
                  <c:v>0.97399999999999998</c:v>
                </c:pt>
                <c:pt idx="2">
                  <c:v>0.97599999999999998</c:v>
                </c:pt>
              </c:numCache>
            </c:numRef>
          </c:val>
          <c:extLst>
            <c:ext xmlns:c16="http://schemas.microsoft.com/office/drawing/2014/chart" uri="{C3380CC4-5D6E-409C-BE32-E72D297353CC}">
              <c16:uniqueId val="{00000016-F678-4100-B20F-5AE6C3D8CFD4}"/>
            </c:ext>
          </c:extLst>
        </c:ser>
        <c:dLbls>
          <c:dLblPos val="ctr"/>
          <c:showLegendKey val="0"/>
          <c:showVal val="1"/>
          <c:showCatName val="0"/>
          <c:showSerName val="0"/>
          <c:showPercent val="0"/>
          <c:showBubbleSize val="0"/>
        </c:dLbls>
        <c:gapWidth val="150"/>
        <c:overlap val="100"/>
        <c:axId val="1178857680"/>
        <c:axId val="1367734432"/>
      </c:barChart>
      <c:catAx>
        <c:axId val="11788576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crossAx val="1367734432"/>
        <c:crosses val="autoZero"/>
        <c:auto val="1"/>
        <c:lblAlgn val="ctr"/>
        <c:lblOffset val="100"/>
        <c:noMultiLvlLbl val="0"/>
      </c:catAx>
      <c:valAx>
        <c:axId val="1367734432"/>
        <c:scaling>
          <c:orientation val="minMax"/>
        </c:scaling>
        <c:delete val="1"/>
        <c:axPos val="b"/>
        <c:numFmt formatCode="0%" sourceLinked="1"/>
        <c:majorTickMark val="none"/>
        <c:minorTickMark val="none"/>
        <c:tickLblPos val="nextTo"/>
        <c:crossAx val="117885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151E6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child is doing better in school or work.</c:v>
                </c:pt>
                <c:pt idx="1">
                  <c:v>My child is better able to cope when things go wrong.</c:v>
                </c:pt>
                <c:pt idx="2">
                  <c:v>My child is better at handling daily life.</c:v>
                </c:pt>
                <c:pt idx="3">
                  <c:v>My child gets along better with family members.</c:v>
                </c:pt>
                <c:pt idx="4">
                  <c:v>My child is better able to do things they want to do.</c:v>
                </c:pt>
              </c:strCache>
            </c:strRef>
          </c:cat>
          <c:val>
            <c:numRef>
              <c:f>Sheet1!$B$2:$B$6</c:f>
              <c:numCache>
                <c:formatCode>0.0%</c:formatCode>
                <c:ptCount val="5"/>
                <c:pt idx="0">
                  <c:v>0.42599999999999999</c:v>
                </c:pt>
                <c:pt idx="1">
                  <c:v>0.34399999999999997</c:v>
                </c:pt>
                <c:pt idx="2">
                  <c:v>0.46</c:v>
                </c:pt>
                <c:pt idx="3">
                  <c:v>0.38</c:v>
                </c:pt>
                <c:pt idx="4">
                  <c:v>0.40300000000000002</c:v>
                </c:pt>
              </c:numCache>
            </c:numRef>
          </c:val>
          <c:extLst>
            <c:ext xmlns:c16="http://schemas.microsoft.com/office/drawing/2014/chart" uri="{C3380CC4-5D6E-409C-BE32-E72D297353CC}">
              <c16:uniqueId val="{00000000-E362-460B-B493-AE548A29613B}"/>
            </c:ext>
          </c:extLst>
        </c:ser>
        <c:ser>
          <c:idx val="3"/>
          <c:order val="1"/>
          <c:tx>
            <c:strRef>
              <c:f>Sheet1!$C$1</c:f>
              <c:strCache>
                <c:ptCount val="1"/>
                <c:pt idx="0">
                  <c:v>STA Buffer</c:v>
                </c:pt>
              </c:strCache>
            </c:strRef>
          </c:tx>
          <c:spPr>
            <a:noFill/>
            <a:ln>
              <a:noFill/>
            </a:ln>
            <a:effectLst/>
          </c:spPr>
          <c:invertIfNegative val="0"/>
          <c:dLbls>
            <c:delete val="1"/>
          </c:dLbls>
          <c:cat>
            <c:strRef>
              <c:f>Sheet1!$A$2:$A$6</c:f>
              <c:strCache>
                <c:ptCount val="5"/>
                <c:pt idx="0">
                  <c:v>My child is doing better in school or work.</c:v>
                </c:pt>
                <c:pt idx="1">
                  <c:v>My child is better able to cope when things go wrong.</c:v>
                </c:pt>
                <c:pt idx="2">
                  <c:v>My child is better at handling daily life.</c:v>
                </c:pt>
                <c:pt idx="3">
                  <c:v>My child gets along better with family members.</c:v>
                </c:pt>
                <c:pt idx="4">
                  <c:v>My child is better able to do things they want to do.</c:v>
                </c:pt>
              </c:strCache>
            </c:strRef>
          </c:cat>
          <c:val>
            <c:numRef>
              <c:f>Sheet1!$C$2:$C$6</c:f>
              <c:numCache>
                <c:formatCode>0.0%</c:formatCode>
                <c:ptCount val="5"/>
                <c:pt idx="0">
                  <c:v>0.57400000000000007</c:v>
                </c:pt>
                <c:pt idx="1">
                  <c:v>0.65600000000000003</c:v>
                </c:pt>
                <c:pt idx="2">
                  <c:v>0.54</c:v>
                </c:pt>
                <c:pt idx="3">
                  <c:v>0.62</c:v>
                </c:pt>
                <c:pt idx="4">
                  <c:v>0.59699999999999998</c:v>
                </c:pt>
              </c:numCache>
            </c:numRef>
          </c:val>
          <c:extLst>
            <c:ext xmlns:c16="http://schemas.microsoft.com/office/drawing/2014/chart" uri="{C3380CC4-5D6E-409C-BE32-E72D297353CC}">
              <c16:uniqueId val="{00000001-E362-460B-B493-AE548A29613B}"/>
            </c:ext>
          </c:extLst>
        </c:ser>
        <c:ser>
          <c:idx val="1"/>
          <c:order val="2"/>
          <c:tx>
            <c:strRef>
              <c:f>Sheet1!$D$1</c:f>
              <c:strCache>
                <c:ptCount val="1"/>
                <c:pt idx="0">
                  <c:v>SW Agree</c:v>
                </c:pt>
              </c:strCache>
            </c:strRef>
          </c:tx>
          <c:spPr>
            <a:solidFill>
              <a:srgbClr val="1E2C92"/>
            </a:solidFill>
            <a:ln>
              <a:noFill/>
            </a:ln>
            <a:effectLst/>
          </c:spPr>
          <c:invertIfNegative val="0"/>
          <c:dLbls>
            <c:dLbl>
              <c:idx val="0"/>
              <c:layout>
                <c:manualLayout>
                  <c:x val="4.3537424029184424E-2"/>
                  <c:y val="-4.5717484214791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62-460B-B493-AE548A29613B}"/>
                </c:ext>
              </c:extLst>
            </c:dLbl>
            <c:dLbl>
              <c:idx val="1"/>
              <c:layout>
                <c:manualLayout>
                  <c:x val="5.095605945728144E-2"/>
                  <c:y val="-4.5717484214791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62-460B-B493-AE548A29613B}"/>
                </c:ext>
              </c:extLst>
            </c:dLbl>
            <c:dLbl>
              <c:idx val="2"/>
              <c:layout>
                <c:manualLayout>
                  <c:x val="4.33039704667617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62-460B-B493-AE548A29613B}"/>
                </c:ext>
              </c:extLst>
            </c:dLbl>
            <c:dLbl>
              <c:idx val="3"/>
              <c:layout>
                <c:manualLayout>
                  <c:x val="5.0354409355421799E-2"/>
                  <c:y val="-9.14349684295831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362-460B-B493-AE548A29613B}"/>
                </c:ext>
              </c:extLst>
            </c:dLbl>
            <c:dLbl>
              <c:idx val="4"/>
              <c:layout>
                <c:manualLayout>
                  <c:x val="5.224182034431211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362-460B-B493-AE548A29613B}"/>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child is doing better in school or work.</c:v>
                </c:pt>
                <c:pt idx="1">
                  <c:v>My child is better able to cope when things go wrong.</c:v>
                </c:pt>
                <c:pt idx="2">
                  <c:v>My child is better at handling daily life.</c:v>
                </c:pt>
                <c:pt idx="3">
                  <c:v>My child gets along better with family members.</c:v>
                </c:pt>
                <c:pt idx="4">
                  <c:v>My child is better able to do things they want to do.</c:v>
                </c:pt>
              </c:strCache>
            </c:strRef>
          </c:cat>
          <c:val>
            <c:numRef>
              <c:f>Sheet1!$D$2:$D$6</c:f>
              <c:numCache>
                <c:formatCode>0.0%</c:formatCode>
                <c:ptCount val="5"/>
                <c:pt idx="0">
                  <c:v>0.30099999999999999</c:v>
                </c:pt>
                <c:pt idx="1">
                  <c:v>0.39200000000000002</c:v>
                </c:pt>
                <c:pt idx="2">
                  <c:v>0.30399999999999999</c:v>
                </c:pt>
                <c:pt idx="3">
                  <c:v>0.38</c:v>
                </c:pt>
                <c:pt idx="4">
                  <c:v>0.374</c:v>
                </c:pt>
              </c:numCache>
            </c:numRef>
          </c:val>
          <c:extLst>
            <c:ext xmlns:c16="http://schemas.microsoft.com/office/drawing/2014/chart" uri="{C3380CC4-5D6E-409C-BE32-E72D297353CC}">
              <c16:uniqueId val="{00000005-E362-460B-B493-AE548A29613B}"/>
            </c:ext>
          </c:extLst>
        </c:ser>
        <c:ser>
          <c:idx val="4"/>
          <c:order val="3"/>
          <c:tx>
            <c:strRef>
              <c:f>Sheet1!$E$1</c:f>
              <c:strCache>
                <c:ptCount val="1"/>
                <c:pt idx="0">
                  <c:v>SWA Buffer</c:v>
                </c:pt>
              </c:strCache>
            </c:strRef>
          </c:tx>
          <c:spPr>
            <a:noFill/>
            <a:ln>
              <a:noFill/>
            </a:ln>
            <a:effectLst/>
          </c:spPr>
          <c:invertIfNegative val="0"/>
          <c:dLbls>
            <c:delete val="1"/>
          </c:dLbls>
          <c:cat>
            <c:strRef>
              <c:f>Sheet1!$A$2:$A$6</c:f>
              <c:strCache>
                <c:ptCount val="5"/>
                <c:pt idx="0">
                  <c:v>My child is doing better in school or work.</c:v>
                </c:pt>
                <c:pt idx="1">
                  <c:v>My child is better able to cope when things go wrong.</c:v>
                </c:pt>
                <c:pt idx="2">
                  <c:v>My child is better at handling daily life.</c:v>
                </c:pt>
                <c:pt idx="3">
                  <c:v>My child gets along better with family members.</c:v>
                </c:pt>
                <c:pt idx="4">
                  <c:v>My child is better able to do things they want to do.</c:v>
                </c:pt>
              </c:strCache>
            </c:strRef>
          </c:cat>
          <c:val>
            <c:numRef>
              <c:f>Sheet1!$E$2:$E$6</c:f>
              <c:numCache>
                <c:formatCode>0.0%</c:formatCode>
                <c:ptCount val="5"/>
                <c:pt idx="0">
                  <c:v>0.69900000000000007</c:v>
                </c:pt>
                <c:pt idx="1">
                  <c:v>0.60799999999999998</c:v>
                </c:pt>
                <c:pt idx="2">
                  <c:v>0.69599999999999995</c:v>
                </c:pt>
                <c:pt idx="3">
                  <c:v>0.62</c:v>
                </c:pt>
                <c:pt idx="4">
                  <c:v>0.626</c:v>
                </c:pt>
              </c:numCache>
            </c:numRef>
          </c:val>
          <c:extLst>
            <c:ext xmlns:c16="http://schemas.microsoft.com/office/drawing/2014/chart" uri="{C3380CC4-5D6E-409C-BE32-E72D297353CC}">
              <c16:uniqueId val="{00000006-E362-460B-B493-AE548A29613B}"/>
            </c:ext>
          </c:extLst>
        </c:ser>
        <c:ser>
          <c:idx val="6"/>
          <c:order val="4"/>
          <c:tx>
            <c:strRef>
              <c:f>Sheet1!$F$1</c:f>
              <c:strCache>
                <c:ptCount val="1"/>
                <c:pt idx="0">
                  <c:v>SW Disagree</c:v>
                </c:pt>
              </c:strCache>
            </c:strRef>
          </c:tx>
          <c:spPr>
            <a:solidFill>
              <a:srgbClr val="AC2900"/>
            </a:solidFill>
            <a:ln>
              <a:noFill/>
            </a:ln>
            <a:effectLst/>
          </c:spPr>
          <c:invertIfNegative val="0"/>
          <c:dLbls>
            <c:dLbl>
              <c:idx val="0"/>
              <c:layout>
                <c:manualLayout>
                  <c:x val="3.6459430958707795E-2"/>
                  <c:y val="-9.14349684295831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62-460B-B493-AE548A29613B}"/>
                </c:ext>
              </c:extLst>
            </c:dLbl>
            <c:dLbl>
              <c:idx val="1"/>
              <c:layout>
                <c:manualLayout>
                  <c:x val="3.4208567190620029E-2"/>
                  <c:y val="-4.5717484214791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362-460B-B493-AE548A29613B}"/>
                </c:ext>
              </c:extLst>
            </c:dLbl>
            <c:dLbl>
              <c:idx val="2"/>
              <c:layout>
                <c:manualLayout>
                  <c:x val="3.438065466313631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62-460B-B493-AE548A29613B}"/>
                </c:ext>
              </c:extLst>
            </c:dLbl>
            <c:dLbl>
              <c:idx val="3"/>
              <c:layout>
                <c:manualLayout>
                  <c:x val="3.4598161116669052E-2"/>
                  <c:y val="-2.28587421073957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362-460B-B493-AE548A29613B}"/>
                </c:ext>
              </c:extLst>
            </c:dLbl>
            <c:dLbl>
              <c:idx val="4"/>
              <c:layout>
                <c:manualLayout>
                  <c:x val="3.420856719062002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362-460B-B493-AE548A29613B}"/>
                </c:ext>
              </c:extLst>
            </c:dLbl>
            <c:spPr>
              <a:noFill/>
              <a:ln>
                <a:noFill/>
              </a:ln>
              <a:effectLst/>
            </c:spPr>
            <c:txPr>
              <a:bodyPr rot="0" spcFirstLastPara="1" vertOverflow="ellipsis" vert="horz" wrap="square" lIns="38100" tIns="19050" rIns="38100" bIns="19050" anchor="ctr" anchorCtr="0">
                <a:spAutoFit/>
              </a:bodyPr>
              <a:lstStyle/>
              <a:p>
                <a:pPr algn="ct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child is doing better in school or work.</c:v>
                </c:pt>
                <c:pt idx="1">
                  <c:v>My child is better able to cope when things go wrong.</c:v>
                </c:pt>
                <c:pt idx="2">
                  <c:v>My child is better at handling daily life.</c:v>
                </c:pt>
                <c:pt idx="3">
                  <c:v>My child gets along better with family members.</c:v>
                </c:pt>
                <c:pt idx="4">
                  <c:v>My child is better able to do things they want to do.</c:v>
                </c:pt>
              </c:strCache>
            </c:strRef>
          </c:cat>
          <c:val>
            <c:numRef>
              <c:f>Sheet1!$F$2:$F$6</c:f>
              <c:numCache>
                <c:formatCode>0.0%</c:formatCode>
                <c:ptCount val="5"/>
                <c:pt idx="0">
                  <c:v>0.13800000000000001</c:v>
                </c:pt>
                <c:pt idx="1">
                  <c:v>0.124</c:v>
                </c:pt>
                <c:pt idx="2">
                  <c:v>0.112</c:v>
                </c:pt>
                <c:pt idx="3">
                  <c:v>0.105</c:v>
                </c:pt>
                <c:pt idx="4">
                  <c:v>0.124</c:v>
                </c:pt>
              </c:numCache>
            </c:numRef>
          </c:val>
          <c:extLst>
            <c:ext xmlns:c16="http://schemas.microsoft.com/office/drawing/2014/chart" uri="{C3380CC4-5D6E-409C-BE32-E72D297353CC}">
              <c16:uniqueId val="{0000000A-E362-460B-B493-AE548A29613B}"/>
            </c:ext>
          </c:extLst>
        </c:ser>
        <c:ser>
          <c:idx val="7"/>
          <c:order val="5"/>
          <c:tx>
            <c:strRef>
              <c:f>Sheet1!$G$1</c:f>
              <c:strCache>
                <c:ptCount val="1"/>
                <c:pt idx="0">
                  <c:v>SWD Buffer</c:v>
                </c:pt>
              </c:strCache>
            </c:strRef>
          </c:tx>
          <c:spPr>
            <a:noFill/>
            <a:ln>
              <a:noFill/>
            </a:ln>
            <a:effectLst/>
          </c:spPr>
          <c:invertIfNegative val="0"/>
          <c:dLbls>
            <c:delete val="1"/>
          </c:dLbls>
          <c:cat>
            <c:strRef>
              <c:f>Sheet1!$A$2:$A$6</c:f>
              <c:strCache>
                <c:ptCount val="5"/>
                <c:pt idx="0">
                  <c:v>My child is doing better in school or work.</c:v>
                </c:pt>
                <c:pt idx="1">
                  <c:v>My child is better able to cope when things go wrong.</c:v>
                </c:pt>
                <c:pt idx="2">
                  <c:v>My child is better at handling daily life.</c:v>
                </c:pt>
                <c:pt idx="3">
                  <c:v>My child gets along better with family members.</c:v>
                </c:pt>
                <c:pt idx="4">
                  <c:v>My child is better able to do things they want to do.</c:v>
                </c:pt>
              </c:strCache>
            </c:strRef>
          </c:cat>
          <c:val>
            <c:numRef>
              <c:f>Sheet1!$G$2:$G$6</c:f>
              <c:numCache>
                <c:formatCode>0.0%</c:formatCode>
                <c:ptCount val="5"/>
                <c:pt idx="0">
                  <c:v>0.86199999999999999</c:v>
                </c:pt>
                <c:pt idx="1">
                  <c:v>0.876</c:v>
                </c:pt>
                <c:pt idx="2">
                  <c:v>0.88800000000000001</c:v>
                </c:pt>
                <c:pt idx="3">
                  <c:v>0.89500000000000002</c:v>
                </c:pt>
                <c:pt idx="4">
                  <c:v>0.876</c:v>
                </c:pt>
              </c:numCache>
            </c:numRef>
          </c:val>
          <c:extLst>
            <c:ext xmlns:c16="http://schemas.microsoft.com/office/drawing/2014/chart" uri="{C3380CC4-5D6E-409C-BE32-E72D297353CC}">
              <c16:uniqueId val="{0000000B-E362-460B-B493-AE548A29613B}"/>
            </c:ext>
          </c:extLst>
        </c:ser>
        <c:ser>
          <c:idx val="2"/>
          <c:order val="6"/>
          <c:tx>
            <c:strRef>
              <c:f>Sheet1!$H$1</c:f>
              <c:strCache>
                <c:ptCount val="1"/>
                <c:pt idx="0">
                  <c:v>Strongly disagree</c:v>
                </c:pt>
              </c:strCache>
            </c:strRef>
          </c:tx>
          <c:spPr>
            <a:solidFill>
              <a:srgbClr val="872020"/>
            </a:solidFill>
            <a:ln>
              <a:noFill/>
            </a:ln>
            <a:effectLst/>
          </c:spPr>
          <c:invertIfNegative val="0"/>
          <c:dLbls>
            <c:dLbl>
              <c:idx val="0"/>
              <c:layout>
                <c:manualLayout>
                  <c:x val="3.6131102191495928E-2"/>
                  <c:y val="-2.493709764385661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362-460B-B493-AE548A29613B}"/>
                </c:ext>
              </c:extLst>
            </c:dLbl>
            <c:dLbl>
              <c:idx val="1"/>
              <c:layout>
                <c:manualLayout>
                  <c:x val="3.691119842321447E-2"/>
                  <c:y val="-4.5717484214791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362-460B-B493-AE548A29613B}"/>
                </c:ext>
              </c:extLst>
            </c:dLbl>
            <c:dLbl>
              <c:idx val="2"/>
              <c:layout>
                <c:manualLayout>
                  <c:x val="3.64684138238421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362-460B-B493-AE548A29613B}"/>
                </c:ext>
              </c:extLst>
            </c:dLbl>
            <c:dLbl>
              <c:idx val="3"/>
              <c:layout>
                <c:manualLayout>
                  <c:x val="3.34877174963604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362-460B-B493-AE548A29613B}"/>
                </c:ext>
              </c:extLst>
            </c:dLbl>
            <c:dLbl>
              <c:idx val="4"/>
              <c:layout>
                <c:manualLayout>
                  <c:x val="2.822658459759571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362-460B-B493-AE548A29613B}"/>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child is doing better in school or work.</c:v>
                </c:pt>
                <c:pt idx="1">
                  <c:v>My child is better able to cope when things go wrong.</c:v>
                </c:pt>
                <c:pt idx="2">
                  <c:v>My child is better at handling daily life.</c:v>
                </c:pt>
                <c:pt idx="3">
                  <c:v>My child gets along better with family members.</c:v>
                </c:pt>
                <c:pt idx="4">
                  <c:v>My child is better able to do things they want to do.</c:v>
                </c:pt>
              </c:strCache>
            </c:strRef>
          </c:cat>
          <c:val>
            <c:numRef>
              <c:f>Sheet1!$H$2:$H$6</c:f>
              <c:numCache>
                <c:formatCode>0.0%</c:formatCode>
                <c:ptCount val="5"/>
                <c:pt idx="0">
                  <c:v>0.13400000000000001</c:v>
                </c:pt>
                <c:pt idx="1">
                  <c:v>0.14000000000000001</c:v>
                </c:pt>
                <c:pt idx="2">
                  <c:v>0.124</c:v>
                </c:pt>
                <c:pt idx="3">
                  <c:v>0.124</c:v>
                </c:pt>
                <c:pt idx="4">
                  <c:v>9.9000000000000005E-2</c:v>
                </c:pt>
              </c:numCache>
            </c:numRef>
          </c:val>
          <c:extLst>
            <c:ext xmlns:c16="http://schemas.microsoft.com/office/drawing/2014/chart" uri="{C3380CC4-5D6E-409C-BE32-E72D297353CC}">
              <c16:uniqueId val="{0000000F-E362-460B-B493-AE548A29613B}"/>
            </c:ext>
          </c:extLst>
        </c:ser>
        <c:ser>
          <c:idx val="5"/>
          <c:order val="7"/>
          <c:tx>
            <c:strRef>
              <c:f>Sheet1!$I$1</c:f>
              <c:strCache>
                <c:ptCount val="1"/>
                <c:pt idx="0">
                  <c:v>DIS Buffer</c:v>
                </c:pt>
              </c:strCache>
            </c:strRef>
          </c:tx>
          <c:spPr>
            <a:noFill/>
            <a:ln>
              <a:noFill/>
            </a:ln>
            <a:effectLst/>
          </c:spPr>
          <c:invertIfNegative val="0"/>
          <c:dLbls>
            <c:delete val="1"/>
          </c:dLbls>
          <c:cat>
            <c:strRef>
              <c:f>Sheet1!$A$2:$A$6</c:f>
              <c:strCache>
                <c:ptCount val="5"/>
                <c:pt idx="0">
                  <c:v>My child is doing better in school or work.</c:v>
                </c:pt>
                <c:pt idx="1">
                  <c:v>My child is better able to cope when things go wrong.</c:v>
                </c:pt>
                <c:pt idx="2">
                  <c:v>My child is better at handling daily life.</c:v>
                </c:pt>
                <c:pt idx="3">
                  <c:v>My child gets along better with family members.</c:v>
                </c:pt>
                <c:pt idx="4">
                  <c:v>My child is better able to do things they want to do.</c:v>
                </c:pt>
              </c:strCache>
            </c:strRef>
          </c:cat>
          <c:val>
            <c:numRef>
              <c:f>Sheet1!$I$2:$I$6</c:f>
              <c:numCache>
                <c:formatCode>0.0%</c:formatCode>
                <c:ptCount val="5"/>
                <c:pt idx="0">
                  <c:v>0.86599999999999999</c:v>
                </c:pt>
                <c:pt idx="1">
                  <c:v>0.86</c:v>
                </c:pt>
                <c:pt idx="2">
                  <c:v>0.876</c:v>
                </c:pt>
                <c:pt idx="3">
                  <c:v>0.876</c:v>
                </c:pt>
                <c:pt idx="4">
                  <c:v>0.90100000000000002</c:v>
                </c:pt>
              </c:numCache>
            </c:numRef>
          </c:val>
          <c:extLst>
            <c:ext xmlns:c16="http://schemas.microsoft.com/office/drawing/2014/chart" uri="{C3380CC4-5D6E-409C-BE32-E72D297353CC}">
              <c16:uniqueId val="{00000010-E362-460B-B493-AE548A29613B}"/>
            </c:ext>
          </c:extLst>
        </c:ser>
        <c:dLbls>
          <c:dLblPos val="ctr"/>
          <c:showLegendKey val="0"/>
          <c:showVal val="1"/>
          <c:showCatName val="0"/>
          <c:showSerName val="0"/>
          <c:showPercent val="0"/>
          <c:showBubbleSize val="0"/>
        </c:dLbls>
        <c:gapWidth val="150"/>
        <c:overlap val="100"/>
        <c:axId val="1178857680"/>
        <c:axId val="1367734432"/>
      </c:barChart>
      <c:catAx>
        <c:axId val="11788576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crossAx val="1367734432"/>
        <c:crosses val="autoZero"/>
        <c:auto val="1"/>
        <c:lblAlgn val="ctr"/>
        <c:lblOffset val="100"/>
        <c:noMultiLvlLbl val="0"/>
      </c:catAx>
      <c:valAx>
        <c:axId val="1367734432"/>
        <c:scaling>
          <c:orientation val="minMax"/>
        </c:scaling>
        <c:delete val="1"/>
        <c:axPos val="b"/>
        <c:numFmt formatCode="0%" sourceLinked="1"/>
        <c:majorTickMark val="none"/>
        <c:minorTickMark val="none"/>
        <c:tickLblPos val="nextTo"/>
        <c:crossAx val="117885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Sheet1!$C$1</c:f>
              <c:strCache>
                <c:ptCount val="1"/>
                <c:pt idx="0">
                  <c:v>2021 rr%</c:v>
                </c:pt>
              </c:strCache>
            </c:strRef>
          </c:tx>
          <c:spPr>
            <a:solidFill>
              <a:srgbClr val="E1E0E0"/>
            </a:solidFill>
            <a:ln>
              <a:noFill/>
            </a:ln>
            <a:effectLst/>
          </c:spPr>
          <c:invertIfNegative val="0"/>
          <c:dLbls>
            <c:dLbl>
              <c:idx val="0"/>
              <c:layout>
                <c:manualLayout>
                  <c:x val="-2.2910577849872935E-3"/>
                  <c:y val="-0.430342505207981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EF-4C54-AA50-4D2CD0BDE6F0}"/>
                </c:ext>
              </c:extLst>
            </c:dLbl>
            <c:dLbl>
              <c:idx val="1"/>
              <c:layout>
                <c:manualLayout>
                  <c:x val="0.10538865810941551"/>
                  <c:y val="-0.162530098833384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EF-4C54-AA50-4D2CD0BDE6F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65000"/>
                      </a:schemeClr>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Email</c:v>
                </c:pt>
                <c:pt idx="1">
                  <c:v>Phone*</c:v>
                </c:pt>
              </c:strCache>
            </c:strRef>
          </c:cat>
          <c:val>
            <c:numRef>
              <c:f>Sheet1!$C$2:$C$3</c:f>
              <c:numCache>
                <c:formatCode>0.00%</c:formatCode>
                <c:ptCount val="2"/>
                <c:pt idx="0">
                  <c:v>0.1764</c:v>
                </c:pt>
                <c:pt idx="1">
                  <c:v>5.6899999999999999E-2</c:v>
                </c:pt>
              </c:numCache>
            </c:numRef>
          </c:val>
          <c:extLst>
            <c:ext xmlns:c16="http://schemas.microsoft.com/office/drawing/2014/chart" uri="{C3380CC4-5D6E-409C-BE32-E72D297353CC}">
              <c16:uniqueId val="{00000001-3918-42E8-B6CD-F297AD86FF8C}"/>
            </c:ext>
          </c:extLst>
        </c:ser>
        <c:dLbls>
          <c:showLegendKey val="0"/>
          <c:showVal val="0"/>
          <c:showCatName val="0"/>
          <c:showSerName val="0"/>
          <c:showPercent val="0"/>
          <c:showBubbleSize val="0"/>
        </c:dLbls>
        <c:gapWidth val="100"/>
        <c:overlap val="100"/>
        <c:axId val="1329985872"/>
        <c:axId val="1329989616"/>
      </c:barChart>
      <c:barChart>
        <c:barDir val="col"/>
        <c:grouping val="stacked"/>
        <c:varyColors val="0"/>
        <c:ser>
          <c:idx val="2"/>
          <c:order val="1"/>
          <c:tx>
            <c:strRef>
              <c:f>Sheet1!$D$1</c:f>
              <c:strCache>
                <c:ptCount val="1"/>
                <c:pt idx="0">
                  <c:v>2022 rr%</c:v>
                </c:pt>
              </c:strCache>
            </c:strRef>
          </c:tx>
          <c:spPr>
            <a:solidFill>
              <a:srgbClr val="00E078"/>
            </a:solidFill>
            <a:ln>
              <a:solidFill>
                <a:srgbClr val="00E078"/>
              </a:solidFill>
            </a:ln>
            <a:effectLst/>
          </c:spPr>
          <c:invertIfNegative val="0"/>
          <c:dLbls>
            <c:dLbl>
              <c:idx val="0"/>
              <c:layout>
                <c:manualLayout>
                  <c:x val="2.2910577849872098E-3"/>
                  <c:y val="-0.3310890166244648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E078"/>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18-42E8-B6CD-F297AD86FF8C}"/>
                </c:ext>
              </c:extLst>
            </c:dLbl>
            <c:dLbl>
              <c:idx val="1"/>
              <c:layout>
                <c:manualLayout>
                  <c:x val="0"/>
                  <c:y val="-0.438426873242957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E078"/>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18-42E8-B6CD-F297AD86FF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E078"/>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Email</c:v>
                </c:pt>
                <c:pt idx="1">
                  <c:v>Phone*</c:v>
                </c:pt>
              </c:strCache>
            </c:strRef>
          </c:cat>
          <c:val>
            <c:numRef>
              <c:f>Sheet1!$D$2:$D$3</c:f>
              <c:numCache>
                <c:formatCode>0.00%</c:formatCode>
                <c:ptCount val="2"/>
                <c:pt idx="0">
                  <c:v>0.13100000000000001</c:v>
                </c:pt>
                <c:pt idx="1">
                  <c:v>0.18090000000000001</c:v>
                </c:pt>
              </c:numCache>
            </c:numRef>
          </c:val>
          <c:extLst>
            <c:ext xmlns:c16="http://schemas.microsoft.com/office/drawing/2014/chart" uri="{C3380CC4-5D6E-409C-BE32-E72D297353CC}">
              <c16:uniqueId val="{00000002-3918-42E8-B6CD-F297AD86FF8C}"/>
            </c:ext>
          </c:extLst>
        </c:ser>
        <c:dLbls>
          <c:showLegendKey val="0"/>
          <c:showVal val="0"/>
          <c:showCatName val="0"/>
          <c:showSerName val="0"/>
          <c:showPercent val="0"/>
          <c:showBubbleSize val="0"/>
        </c:dLbls>
        <c:gapWidth val="376"/>
        <c:overlap val="100"/>
        <c:axId val="1731033008"/>
        <c:axId val="1731038000"/>
      </c:barChart>
      <c:catAx>
        <c:axId val="132998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1197"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329989616"/>
        <c:crosses val="autoZero"/>
        <c:auto val="1"/>
        <c:lblAlgn val="ctr"/>
        <c:lblOffset val="100"/>
        <c:noMultiLvlLbl val="0"/>
      </c:catAx>
      <c:valAx>
        <c:axId val="13299896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9985872"/>
        <c:crosses val="autoZero"/>
        <c:crossBetween val="between"/>
      </c:valAx>
      <c:valAx>
        <c:axId val="1731038000"/>
        <c:scaling>
          <c:orientation val="minMax"/>
        </c:scaling>
        <c:delete val="1"/>
        <c:axPos val="r"/>
        <c:numFmt formatCode="0.00%" sourceLinked="1"/>
        <c:majorTickMark val="out"/>
        <c:minorTickMark val="none"/>
        <c:tickLblPos val="nextTo"/>
        <c:crossAx val="1731033008"/>
        <c:crosses val="max"/>
        <c:crossBetween val="between"/>
      </c:valAx>
      <c:catAx>
        <c:axId val="1731033008"/>
        <c:scaling>
          <c:orientation val="minMax"/>
        </c:scaling>
        <c:delete val="1"/>
        <c:axPos val="b"/>
        <c:numFmt formatCode="General" sourceLinked="1"/>
        <c:majorTickMark val="out"/>
        <c:minorTickMark val="none"/>
        <c:tickLblPos val="nextTo"/>
        <c:crossAx val="173103800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151E6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know people who will listen and understand me when I need to talk.</c:v>
                </c:pt>
                <c:pt idx="1">
                  <c:v>I have people I am comfortable talking with about my child's problems.</c:v>
                </c:pt>
              </c:strCache>
            </c:strRef>
          </c:cat>
          <c:val>
            <c:numRef>
              <c:f>Sheet1!$B$2:$B$3</c:f>
              <c:numCache>
                <c:formatCode>0.0%</c:formatCode>
                <c:ptCount val="2"/>
                <c:pt idx="0">
                  <c:v>0.48199999999999998</c:v>
                </c:pt>
                <c:pt idx="1">
                  <c:v>0.59499999999999997</c:v>
                </c:pt>
              </c:numCache>
            </c:numRef>
          </c:val>
          <c:extLst>
            <c:ext xmlns:c16="http://schemas.microsoft.com/office/drawing/2014/chart" uri="{C3380CC4-5D6E-409C-BE32-E72D297353CC}">
              <c16:uniqueId val="{00000000-F678-4100-B20F-5AE6C3D8CFD4}"/>
            </c:ext>
          </c:extLst>
        </c:ser>
        <c:ser>
          <c:idx val="3"/>
          <c:order val="1"/>
          <c:tx>
            <c:strRef>
              <c:f>Sheet1!$C$1</c:f>
              <c:strCache>
                <c:ptCount val="1"/>
                <c:pt idx="0">
                  <c:v>STA Buffer</c:v>
                </c:pt>
              </c:strCache>
            </c:strRef>
          </c:tx>
          <c:spPr>
            <a:noFill/>
            <a:ln>
              <a:noFill/>
            </a:ln>
            <a:effectLst/>
          </c:spPr>
          <c:invertIfNegative val="0"/>
          <c:dLbls>
            <c:delete val="1"/>
          </c:dLbls>
          <c:cat>
            <c:strRef>
              <c:f>Sheet1!$A$2:$A$3</c:f>
              <c:strCache>
                <c:ptCount val="2"/>
                <c:pt idx="0">
                  <c:v>I know people who will listen and understand me when I need to talk.</c:v>
                </c:pt>
                <c:pt idx="1">
                  <c:v>I have people I am comfortable talking with about my child's problems.</c:v>
                </c:pt>
              </c:strCache>
            </c:strRef>
          </c:cat>
          <c:val>
            <c:numRef>
              <c:f>Sheet1!$C$2:$C$3</c:f>
              <c:numCache>
                <c:formatCode>0.0%</c:formatCode>
                <c:ptCount val="2"/>
                <c:pt idx="0">
                  <c:v>0.51800000000000002</c:v>
                </c:pt>
                <c:pt idx="1">
                  <c:v>0.40500000000000003</c:v>
                </c:pt>
              </c:numCache>
            </c:numRef>
          </c:val>
          <c:extLst>
            <c:ext xmlns:c16="http://schemas.microsoft.com/office/drawing/2014/chart" uri="{C3380CC4-5D6E-409C-BE32-E72D297353CC}">
              <c16:uniqueId val="{00000001-F678-4100-B20F-5AE6C3D8CFD4}"/>
            </c:ext>
          </c:extLst>
        </c:ser>
        <c:ser>
          <c:idx val="1"/>
          <c:order val="2"/>
          <c:tx>
            <c:strRef>
              <c:f>Sheet1!$D$1</c:f>
              <c:strCache>
                <c:ptCount val="1"/>
                <c:pt idx="0">
                  <c:v>SW Agree</c:v>
                </c:pt>
              </c:strCache>
            </c:strRef>
          </c:tx>
          <c:spPr>
            <a:solidFill>
              <a:srgbClr val="1E2C92"/>
            </a:solidFill>
            <a:ln>
              <a:noFill/>
            </a:ln>
            <a:effectLst/>
          </c:spPr>
          <c:invertIfNegative val="0"/>
          <c:dLbls>
            <c:dLbl>
              <c:idx val="0"/>
              <c:layout>
                <c:manualLayout>
                  <c:x val="4.33039704667617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78-4100-B20F-5AE6C3D8CFD4}"/>
                </c:ext>
              </c:extLst>
            </c:dLbl>
            <c:dLbl>
              <c:idx val="1"/>
              <c:layout>
                <c:manualLayout>
                  <c:x val="4.26634619033660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78-4100-B20F-5AE6C3D8CFD4}"/>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 know people who will listen and understand me when I need to talk.</c:v>
                </c:pt>
                <c:pt idx="1">
                  <c:v>I have people I am comfortable talking with about my child's problems.</c:v>
                </c:pt>
              </c:strCache>
            </c:strRef>
          </c:cat>
          <c:val>
            <c:numRef>
              <c:f>Sheet1!$D$2:$D$3</c:f>
              <c:numCache>
                <c:formatCode>0.0%</c:formatCode>
                <c:ptCount val="2"/>
                <c:pt idx="0">
                  <c:v>0.35599999999999998</c:v>
                </c:pt>
                <c:pt idx="1">
                  <c:v>0.26700000000000002</c:v>
                </c:pt>
              </c:numCache>
            </c:numRef>
          </c:val>
          <c:extLst>
            <c:ext xmlns:c16="http://schemas.microsoft.com/office/drawing/2014/chart" uri="{C3380CC4-5D6E-409C-BE32-E72D297353CC}">
              <c16:uniqueId val="{00000007-F678-4100-B20F-5AE6C3D8CFD4}"/>
            </c:ext>
          </c:extLst>
        </c:ser>
        <c:ser>
          <c:idx val="4"/>
          <c:order val="3"/>
          <c:tx>
            <c:strRef>
              <c:f>Sheet1!$E$1</c:f>
              <c:strCache>
                <c:ptCount val="1"/>
                <c:pt idx="0">
                  <c:v>SWA Buffer</c:v>
                </c:pt>
              </c:strCache>
            </c:strRef>
          </c:tx>
          <c:spPr>
            <a:noFill/>
            <a:ln>
              <a:noFill/>
            </a:ln>
            <a:effectLst/>
          </c:spPr>
          <c:invertIfNegative val="0"/>
          <c:dLbls>
            <c:delete val="1"/>
          </c:dLbls>
          <c:cat>
            <c:strRef>
              <c:f>Sheet1!$A$2:$A$3</c:f>
              <c:strCache>
                <c:ptCount val="2"/>
                <c:pt idx="0">
                  <c:v>I know people who will listen and understand me when I need to talk.</c:v>
                </c:pt>
                <c:pt idx="1">
                  <c:v>I have people I am comfortable talking with about my child's problems.</c:v>
                </c:pt>
              </c:strCache>
            </c:strRef>
          </c:cat>
          <c:val>
            <c:numRef>
              <c:f>Sheet1!$E$2:$E$3</c:f>
              <c:numCache>
                <c:formatCode>0.0%</c:formatCode>
                <c:ptCount val="2"/>
                <c:pt idx="0">
                  <c:v>0.64400000000000002</c:v>
                </c:pt>
                <c:pt idx="1">
                  <c:v>0.73299999999999998</c:v>
                </c:pt>
              </c:numCache>
            </c:numRef>
          </c:val>
          <c:extLst>
            <c:ext xmlns:c16="http://schemas.microsoft.com/office/drawing/2014/chart" uri="{C3380CC4-5D6E-409C-BE32-E72D297353CC}">
              <c16:uniqueId val="{00000008-F678-4100-B20F-5AE6C3D8CFD4}"/>
            </c:ext>
          </c:extLst>
        </c:ser>
        <c:ser>
          <c:idx val="6"/>
          <c:order val="4"/>
          <c:tx>
            <c:strRef>
              <c:f>Sheet1!$F$1</c:f>
              <c:strCache>
                <c:ptCount val="1"/>
                <c:pt idx="0">
                  <c:v>SW Disagree</c:v>
                </c:pt>
              </c:strCache>
            </c:strRef>
          </c:tx>
          <c:spPr>
            <a:solidFill>
              <a:srgbClr val="AC2900"/>
            </a:solidFill>
            <a:ln>
              <a:noFill/>
            </a:ln>
            <a:effectLst/>
          </c:spPr>
          <c:invertIfNegative val="0"/>
          <c:dLbls>
            <c:dLbl>
              <c:idx val="0"/>
              <c:layout>
                <c:manualLayout>
                  <c:x val="3.438065466313631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78-4100-B20F-5AE6C3D8CFD4}"/>
                </c:ext>
              </c:extLst>
            </c:dLbl>
            <c:dLbl>
              <c:idx val="1"/>
              <c:layout>
                <c:manualLayout>
                  <c:x val="3.4598161116669052E-2"/>
                  <c:y val="-2.28587421073957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678-4100-B20F-5AE6C3D8CFD4}"/>
                </c:ext>
              </c:extLst>
            </c:dLbl>
            <c:spPr>
              <a:noFill/>
              <a:ln>
                <a:noFill/>
              </a:ln>
              <a:effectLst/>
            </c:spPr>
            <c:txPr>
              <a:bodyPr rot="0" spcFirstLastPara="1" vertOverflow="ellipsis" vert="horz" wrap="square" lIns="38100" tIns="19050" rIns="38100" bIns="19050" anchor="ctr" anchorCtr="0">
                <a:spAutoFit/>
              </a:bodyPr>
              <a:lstStyle/>
              <a:p>
                <a:pPr algn="ct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 know people who will listen and understand me when I need to talk.</c:v>
                </c:pt>
                <c:pt idx="1">
                  <c:v>I have people I am comfortable talking with about my child's problems.</c:v>
                </c:pt>
              </c:strCache>
            </c:strRef>
          </c:cat>
          <c:val>
            <c:numRef>
              <c:f>Sheet1!$F$2:$F$3</c:f>
              <c:numCache>
                <c:formatCode>0.0%</c:formatCode>
                <c:ptCount val="2"/>
                <c:pt idx="0">
                  <c:v>8.1000000000000003E-2</c:v>
                </c:pt>
                <c:pt idx="1">
                  <c:v>5.8999999999999997E-2</c:v>
                </c:pt>
              </c:numCache>
            </c:numRef>
          </c:val>
          <c:extLst>
            <c:ext xmlns:c16="http://schemas.microsoft.com/office/drawing/2014/chart" uri="{C3380CC4-5D6E-409C-BE32-E72D297353CC}">
              <c16:uniqueId val="{0000000E-F678-4100-B20F-5AE6C3D8CFD4}"/>
            </c:ext>
          </c:extLst>
        </c:ser>
        <c:ser>
          <c:idx val="7"/>
          <c:order val="5"/>
          <c:tx>
            <c:strRef>
              <c:f>Sheet1!$G$1</c:f>
              <c:strCache>
                <c:ptCount val="1"/>
                <c:pt idx="0">
                  <c:v>SWD Buffer</c:v>
                </c:pt>
              </c:strCache>
            </c:strRef>
          </c:tx>
          <c:spPr>
            <a:noFill/>
            <a:ln>
              <a:noFill/>
            </a:ln>
            <a:effectLst/>
          </c:spPr>
          <c:invertIfNegative val="0"/>
          <c:dLbls>
            <c:delete val="1"/>
          </c:dLbls>
          <c:cat>
            <c:strRef>
              <c:f>Sheet1!$A$2:$A$3</c:f>
              <c:strCache>
                <c:ptCount val="2"/>
                <c:pt idx="0">
                  <c:v>I know people who will listen and understand me when I need to talk.</c:v>
                </c:pt>
                <c:pt idx="1">
                  <c:v>I have people I am comfortable talking with about my child's problems.</c:v>
                </c:pt>
              </c:strCache>
            </c:strRef>
          </c:cat>
          <c:val>
            <c:numRef>
              <c:f>Sheet1!$G$2:$G$3</c:f>
              <c:numCache>
                <c:formatCode>0.0%</c:formatCode>
                <c:ptCount val="2"/>
                <c:pt idx="0">
                  <c:v>0.91900000000000004</c:v>
                </c:pt>
                <c:pt idx="1">
                  <c:v>0.94100000000000006</c:v>
                </c:pt>
              </c:numCache>
            </c:numRef>
          </c:val>
          <c:extLst>
            <c:ext xmlns:c16="http://schemas.microsoft.com/office/drawing/2014/chart" uri="{C3380CC4-5D6E-409C-BE32-E72D297353CC}">
              <c16:uniqueId val="{0000000F-F678-4100-B20F-5AE6C3D8CFD4}"/>
            </c:ext>
          </c:extLst>
        </c:ser>
        <c:ser>
          <c:idx val="2"/>
          <c:order val="6"/>
          <c:tx>
            <c:strRef>
              <c:f>Sheet1!$H$1</c:f>
              <c:strCache>
                <c:ptCount val="1"/>
                <c:pt idx="0">
                  <c:v>Strongly disagree</c:v>
                </c:pt>
              </c:strCache>
            </c:strRef>
          </c:tx>
          <c:spPr>
            <a:solidFill>
              <a:srgbClr val="872020"/>
            </a:solidFill>
            <a:ln>
              <a:noFill/>
            </a:ln>
            <a:effectLst/>
          </c:spPr>
          <c:invertIfNegative val="0"/>
          <c:dLbls>
            <c:dLbl>
              <c:idx val="0"/>
              <c:layout>
                <c:manualLayout>
                  <c:x val="3.64684138238421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678-4100-B20F-5AE6C3D8CFD4}"/>
                </c:ext>
              </c:extLst>
            </c:dLbl>
            <c:dLbl>
              <c:idx val="1"/>
              <c:layout>
                <c:manualLayout>
                  <c:x val="3.34877174963604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678-4100-B20F-5AE6C3D8CFD4}"/>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 know people who will listen and understand me when I need to talk.</c:v>
                </c:pt>
                <c:pt idx="1">
                  <c:v>I have people I am comfortable talking with about my child's problems.</c:v>
                </c:pt>
              </c:strCache>
            </c:strRef>
          </c:cat>
          <c:val>
            <c:numRef>
              <c:f>Sheet1!$H$2:$H$3</c:f>
              <c:numCache>
                <c:formatCode>0.0%</c:formatCode>
                <c:ptCount val="2"/>
                <c:pt idx="0">
                  <c:v>8.1000000000000003E-2</c:v>
                </c:pt>
                <c:pt idx="1">
                  <c:v>7.9000000000000001E-2</c:v>
                </c:pt>
              </c:numCache>
            </c:numRef>
          </c:val>
          <c:extLst>
            <c:ext xmlns:c16="http://schemas.microsoft.com/office/drawing/2014/chart" uri="{C3380CC4-5D6E-409C-BE32-E72D297353CC}">
              <c16:uniqueId val="{00000015-F678-4100-B20F-5AE6C3D8CFD4}"/>
            </c:ext>
          </c:extLst>
        </c:ser>
        <c:ser>
          <c:idx val="5"/>
          <c:order val="7"/>
          <c:tx>
            <c:strRef>
              <c:f>Sheet1!$I$1</c:f>
              <c:strCache>
                <c:ptCount val="1"/>
                <c:pt idx="0">
                  <c:v>DIS Buffer</c:v>
                </c:pt>
              </c:strCache>
            </c:strRef>
          </c:tx>
          <c:spPr>
            <a:noFill/>
            <a:ln>
              <a:noFill/>
            </a:ln>
            <a:effectLst/>
          </c:spPr>
          <c:invertIfNegative val="0"/>
          <c:dLbls>
            <c:delete val="1"/>
          </c:dLbls>
          <c:cat>
            <c:strRef>
              <c:f>Sheet1!$A$2:$A$3</c:f>
              <c:strCache>
                <c:ptCount val="2"/>
                <c:pt idx="0">
                  <c:v>I know people who will listen and understand me when I need to talk.</c:v>
                </c:pt>
                <c:pt idx="1">
                  <c:v>I have people I am comfortable talking with about my child's problems.</c:v>
                </c:pt>
              </c:strCache>
            </c:strRef>
          </c:cat>
          <c:val>
            <c:numRef>
              <c:f>Sheet1!$I$2:$I$3</c:f>
              <c:numCache>
                <c:formatCode>0.0%</c:formatCode>
                <c:ptCount val="2"/>
                <c:pt idx="0">
                  <c:v>0.91900000000000004</c:v>
                </c:pt>
                <c:pt idx="1">
                  <c:v>0.92100000000000004</c:v>
                </c:pt>
              </c:numCache>
            </c:numRef>
          </c:val>
          <c:extLst>
            <c:ext xmlns:c16="http://schemas.microsoft.com/office/drawing/2014/chart" uri="{C3380CC4-5D6E-409C-BE32-E72D297353CC}">
              <c16:uniqueId val="{00000016-F678-4100-B20F-5AE6C3D8CFD4}"/>
            </c:ext>
          </c:extLst>
        </c:ser>
        <c:dLbls>
          <c:dLblPos val="ctr"/>
          <c:showLegendKey val="0"/>
          <c:showVal val="1"/>
          <c:showCatName val="0"/>
          <c:showSerName val="0"/>
          <c:showPercent val="0"/>
          <c:showBubbleSize val="0"/>
        </c:dLbls>
        <c:gapWidth val="150"/>
        <c:overlap val="100"/>
        <c:axId val="1178857680"/>
        <c:axId val="1367734432"/>
      </c:barChart>
      <c:catAx>
        <c:axId val="11788576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crossAx val="1367734432"/>
        <c:crosses val="autoZero"/>
        <c:auto val="1"/>
        <c:lblAlgn val="ctr"/>
        <c:lblOffset val="100"/>
        <c:noMultiLvlLbl val="0"/>
      </c:catAx>
      <c:valAx>
        <c:axId val="1367734432"/>
        <c:scaling>
          <c:orientation val="minMax"/>
        </c:scaling>
        <c:delete val="1"/>
        <c:axPos val="b"/>
        <c:numFmt formatCode="0%" sourceLinked="1"/>
        <c:majorTickMark val="none"/>
        <c:minorTickMark val="none"/>
        <c:tickLblPos val="nextTo"/>
        <c:crossAx val="117885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diamond"/>
            <c:size val="10"/>
            <c:spPr>
              <a:solidFill>
                <a:schemeClr val="tx1"/>
              </a:solidFill>
              <a:ln w="50800">
                <a:solidFill>
                  <a:srgbClr val="151E66"/>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3.8219999999999996"/>
            <c:spPr>
              <a:noFill/>
              <a:ln w="165100" cap="flat" cmpd="sng" algn="ctr">
                <a:solidFill>
                  <a:srgbClr val="E1E0E0"/>
                </a:solidFill>
                <a:round/>
              </a:ln>
              <a:effectLst/>
            </c:spPr>
          </c:errBars>
          <c:xVal>
            <c:numRef>
              <c:f>Sheet1!$A$2:$A$7</c:f>
              <c:numCache>
                <c:formatCode>General</c:formatCode>
                <c:ptCount val="6"/>
                <c:pt idx="0">
                  <c:v>0.5</c:v>
                </c:pt>
                <c:pt idx="1">
                  <c:v>1</c:v>
                </c:pt>
                <c:pt idx="2">
                  <c:v>1.5</c:v>
                </c:pt>
                <c:pt idx="3">
                  <c:v>2</c:v>
                </c:pt>
                <c:pt idx="4">
                  <c:v>2.5</c:v>
                </c:pt>
                <c:pt idx="5">
                  <c:v>3</c:v>
                </c:pt>
              </c:numCache>
            </c:numRef>
          </c:xVal>
          <c:yVal>
            <c:numRef>
              <c:f>Sheet1!$B$2:$B$7</c:f>
              <c:numCache>
                <c:formatCode>General</c:formatCode>
                <c:ptCount val="6"/>
                <c:pt idx="0">
                  <c:v>81.289999999999992</c:v>
                </c:pt>
                <c:pt idx="1">
                  <c:v>91.22</c:v>
                </c:pt>
                <c:pt idx="2">
                  <c:v>83.59</c:v>
                </c:pt>
                <c:pt idx="3" formatCode="0.00">
                  <c:v>95.03</c:v>
                </c:pt>
                <c:pt idx="4">
                  <c:v>75.509999999999991</c:v>
                </c:pt>
                <c:pt idx="5" formatCode="0.00">
                  <c:v>85.009999999999991</c:v>
                </c:pt>
              </c:numCache>
            </c:numRef>
          </c:yVal>
          <c:smooth val="0"/>
          <c:extLst>
            <c:ext xmlns:c16="http://schemas.microsoft.com/office/drawing/2014/chart" uri="{C3380CC4-5D6E-409C-BE32-E72D297353CC}">
              <c16:uniqueId val="{00000000-97FA-4DA9-BD40-0CE71C65C3C2}"/>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151E66"/>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12.882000000000001"/>
            <c:spPr>
              <a:noFill/>
              <a:ln w="165100" cap="flat" cmpd="sng" algn="ctr">
                <a:solidFill>
                  <a:srgbClr val="E1E0E0"/>
                </a:solidFill>
                <a:round/>
              </a:ln>
              <a:effectLst/>
            </c:spPr>
          </c:errBars>
          <c:xVal>
            <c:numRef>
              <c:f>Sheet1!$A$2:$A$7</c:f>
              <c:numCache>
                <c:formatCode>General</c:formatCode>
                <c:ptCount val="6"/>
                <c:pt idx="0">
                  <c:v>0.5</c:v>
                </c:pt>
                <c:pt idx="1">
                  <c:v>1</c:v>
                </c:pt>
                <c:pt idx="2">
                  <c:v>1.5</c:v>
                </c:pt>
                <c:pt idx="3">
                  <c:v>2</c:v>
                </c:pt>
                <c:pt idx="4">
                  <c:v>2.5</c:v>
                </c:pt>
                <c:pt idx="5">
                  <c:v>3</c:v>
                </c:pt>
              </c:numCache>
            </c:numRef>
          </c:xVal>
          <c:yVal>
            <c:numRef>
              <c:f>Sheet1!$B$2:$B$7</c:f>
              <c:numCache>
                <c:formatCode>General</c:formatCode>
                <c:ptCount val="6"/>
                <c:pt idx="0">
                  <c:v>77.63</c:v>
                </c:pt>
                <c:pt idx="1">
                  <c:v>92.37</c:v>
                </c:pt>
                <c:pt idx="2">
                  <c:v>84.16</c:v>
                </c:pt>
                <c:pt idx="3" formatCode="0.00">
                  <c:v>91.22999999999999</c:v>
                </c:pt>
                <c:pt idx="4">
                  <c:v>64.03</c:v>
                </c:pt>
                <c:pt idx="5" formatCode="0.00">
                  <c:v>85.1</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avg</c:v>
                </c:pt>
              </c:strCache>
            </c:strRef>
          </c:tx>
          <c:spPr>
            <a:ln w="19050">
              <a:noFill/>
            </a:ln>
          </c:spPr>
          <c:marker>
            <c:symbol val="diamond"/>
            <c:size val="12"/>
            <c:spPr>
              <a:solidFill>
                <a:srgbClr val="FFF097"/>
              </a:solidFill>
              <a:ln w="3175">
                <a:solidFill>
                  <a:schemeClr val="tx1"/>
                </a:solidFill>
              </a:ln>
            </c:spPr>
          </c:marker>
          <c:errBars>
            <c:errDir val="y"/>
            <c:errBarType val="both"/>
            <c:errValType val="fixedVal"/>
            <c:noEndCap val="0"/>
            <c:val val="3.9939999999999998"/>
          </c:errBars>
          <c:xVal>
            <c:numRef>
              <c:f>Sheet1!$A$2:$A$7</c:f>
              <c:numCache>
                <c:formatCode>General</c:formatCode>
                <c:ptCount val="6"/>
                <c:pt idx="0">
                  <c:v>0.5</c:v>
                </c:pt>
                <c:pt idx="1">
                  <c:v>1</c:v>
                </c:pt>
                <c:pt idx="2">
                  <c:v>1.5</c:v>
                </c:pt>
                <c:pt idx="3">
                  <c:v>2</c:v>
                </c:pt>
                <c:pt idx="4">
                  <c:v>2.5</c:v>
                </c:pt>
                <c:pt idx="5">
                  <c:v>3</c:v>
                </c:pt>
              </c:numCache>
            </c:numRef>
          </c:xVal>
          <c:yVal>
            <c:numRef>
              <c:f>Sheet1!$C$2:$C$7</c:f>
              <c:numCache>
                <c:formatCode>General</c:formatCode>
                <c:ptCount val="6"/>
                <c:pt idx="0">
                  <c:v>81.680000000000007</c:v>
                </c:pt>
                <c:pt idx="1">
                  <c:v>91.1</c:v>
                </c:pt>
                <c:pt idx="2">
                  <c:v>83.52</c:v>
                </c:pt>
                <c:pt idx="3">
                  <c:v>95.42</c:v>
                </c:pt>
                <c:pt idx="4">
                  <c:v>76.740000000000009</c:v>
                </c:pt>
                <c:pt idx="5">
                  <c:v>85</c:v>
                </c:pt>
              </c:numCache>
            </c:numRef>
          </c:yVal>
          <c:smooth val="0"/>
          <c:extLst>
            <c:ext xmlns:c16="http://schemas.microsoft.com/office/drawing/2014/chart" uri="{C3380CC4-5D6E-409C-BE32-E72D297353CC}">
              <c16:uniqueId val="{00000000-3FAD-41F7-B745-81FEB46125A8}"/>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151E66"/>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10.203999999999999"/>
            <c:spPr>
              <a:noFill/>
              <a:ln w="165100" cap="flat" cmpd="sng" algn="ctr">
                <a:solidFill>
                  <a:srgbClr val="E1E0E0"/>
                </a:solidFill>
                <a:round/>
              </a:ln>
              <a:effectLst/>
            </c:spPr>
          </c:errBars>
          <c:xVal>
            <c:numRef>
              <c:f>Sheet1!$A$2:$A$7</c:f>
              <c:numCache>
                <c:formatCode>General</c:formatCode>
                <c:ptCount val="6"/>
                <c:pt idx="0">
                  <c:v>0.5</c:v>
                </c:pt>
                <c:pt idx="1">
                  <c:v>1</c:v>
                </c:pt>
                <c:pt idx="2">
                  <c:v>1.5</c:v>
                </c:pt>
                <c:pt idx="3">
                  <c:v>2</c:v>
                </c:pt>
                <c:pt idx="4">
                  <c:v>2.5</c:v>
                </c:pt>
                <c:pt idx="5">
                  <c:v>3</c:v>
                </c:pt>
              </c:numCache>
            </c:numRef>
          </c:xVal>
          <c:yVal>
            <c:numRef>
              <c:f>Sheet1!$B$2:$B$7</c:f>
              <c:numCache>
                <c:formatCode>General</c:formatCode>
                <c:ptCount val="6"/>
                <c:pt idx="0">
                  <c:v>70.7</c:v>
                </c:pt>
                <c:pt idx="1">
                  <c:v>93.17</c:v>
                </c:pt>
                <c:pt idx="2">
                  <c:v>76.34</c:v>
                </c:pt>
                <c:pt idx="3" formatCode="0.00">
                  <c:v>88.139999999999986</c:v>
                </c:pt>
                <c:pt idx="4">
                  <c:v>63.290000000000006</c:v>
                </c:pt>
                <c:pt idx="5" formatCode="0.00">
                  <c:v>76.699999999999989</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avg</c:v>
                </c:pt>
              </c:strCache>
            </c:strRef>
          </c:tx>
          <c:spPr>
            <a:ln w="19050">
              <a:noFill/>
            </a:ln>
          </c:spPr>
          <c:marker>
            <c:symbol val="diamond"/>
            <c:size val="12"/>
            <c:spPr>
              <a:solidFill>
                <a:srgbClr val="FFF097">
                  <a:alpha val="94902"/>
                </a:srgbClr>
              </a:solidFill>
              <a:ln w="3175">
                <a:solidFill>
                  <a:schemeClr val="tx1"/>
                </a:solidFill>
              </a:ln>
            </c:spPr>
          </c:marker>
          <c:errBars>
            <c:errDir val="y"/>
            <c:errBarType val="both"/>
            <c:errValType val="fixedVal"/>
            <c:noEndCap val="0"/>
            <c:val val="4.077"/>
          </c:errBars>
          <c:xVal>
            <c:numRef>
              <c:f>Sheet1!$A$2:$A$7</c:f>
              <c:numCache>
                <c:formatCode>General</c:formatCode>
                <c:ptCount val="6"/>
                <c:pt idx="0">
                  <c:v>0.5</c:v>
                </c:pt>
                <c:pt idx="1">
                  <c:v>1</c:v>
                </c:pt>
                <c:pt idx="2">
                  <c:v>1.5</c:v>
                </c:pt>
                <c:pt idx="3">
                  <c:v>2</c:v>
                </c:pt>
                <c:pt idx="4">
                  <c:v>2.5</c:v>
                </c:pt>
                <c:pt idx="5">
                  <c:v>3</c:v>
                </c:pt>
              </c:numCache>
            </c:numRef>
          </c:xVal>
          <c:yVal>
            <c:numRef>
              <c:f>Sheet1!$C$2:$C$7</c:f>
              <c:numCache>
                <c:formatCode>General</c:formatCode>
                <c:ptCount val="6"/>
                <c:pt idx="0">
                  <c:v>82.6</c:v>
                </c:pt>
                <c:pt idx="1">
                  <c:v>90.98</c:v>
                </c:pt>
                <c:pt idx="2">
                  <c:v>84.49</c:v>
                </c:pt>
                <c:pt idx="3">
                  <c:v>95.9</c:v>
                </c:pt>
                <c:pt idx="4">
                  <c:v>77.08</c:v>
                </c:pt>
                <c:pt idx="5">
                  <c:v>85.990000000000009</c:v>
                </c:pt>
              </c:numCache>
            </c:numRef>
          </c:yVal>
          <c:smooth val="0"/>
          <c:extLst>
            <c:ext xmlns:c16="http://schemas.microsoft.com/office/drawing/2014/chart" uri="{C3380CC4-5D6E-409C-BE32-E72D297353CC}">
              <c16:uniqueId val="{00000000-3CE7-4F4E-A4F0-20913587868A}"/>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151E66"/>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10.545"/>
            <c:spPr>
              <a:noFill/>
              <a:ln w="165100" cap="flat" cmpd="sng" algn="ctr">
                <a:solidFill>
                  <a:srgbClr val="E1E0E0"/>
                </a:solidFill>
                <a:round/>
              </a:ln>
              <a:effectLst/>
            </c:spPr>
          </c:errBars>
          <c:xVal>
            <c:numRef>
              <c:f>Sheet1!$A$2:$A$7</c:f>
              <c:numCache>
                <c:formatCode>General</c:formatCode>
                <c:ptCount val="6"/>
                <c:pt idx="0">
                  <c:v>0.5</c:v>
                </c:pt>
                <c:pt idx="1">
                  <c:v>1</c:v>
                </c:pt>
                <c:pt idx="2">
                  <c:v>1.5</c:v>
                </c:pt>
                <c:pt idx="3">
                  <c:v>2</c:v>
                </c:pt>
                <c:pt idx="4">
                  <c:v>2.5</c:v>
                </c:pt>
                <c:pt idx="5">
                  <c:v>3</c:v>
                </c:pt>
              </c:numCache>
            </c:numRef>
          </c:xVal>
          <c:yVal>
            <c:numRef>
              <c:f>Sheet1!$B$2:$B$7</c:f>
              <c:numCache>
                <c:formatCode>General</c:formatCode>
                <c:ptCount val="6"/>
                <c:pt idx="0">
                  <c:v>75.44</c:v>
                </c:pt>
                <c:pt idx="1">
                  <c:v>91.63</c:v>
                </c:pt>
                <c:pt idx="2">
                  <c:v>79.009999999999991</c:v>
                </c:pt>
                <c:pt idx="3" formatCode="0.00">
                  <c:v>95.09</c:v>
                </c:pt>
                <c:pt idx="4">
                  <c:v>74.06</c:v>
                </c:pt>
                <c:pt idx="5" formatCode="0.00">
                  <c:v>82.53</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avg</c:v>
                </c:pt>
              </c:strCache>
            </c:strRef>
          </c:tx>
          <c:spPr>
            <a:ln w="19050">
              <a:noFill/>
            </a:ln>
          </c:spPr>
          <c:marker>
            <c:symbol val="diamond"/>
            <c:size val="12"/>
            <c:spPr>
              <a:solidFill>
                <a:srgbClr val="FFF097">
                  <a:alpha val="95000"/>
                </a:srgbClr>
              </a:solidFill>
              <a:ln w="3175">
                <a:solidFill>
                  <a:schemeClr val="tx1"/>
                </a:solidFill>
              </a:ln>
            </c:spPr>
          </c:marker>
          <c:xVal>
            <c:numRef>
              <c:f>Sheet1!$A$2:$A$7</c:f>
              <c:numCache>
                <c:formatCode>General</c:formatCode>
                <c:ptCount val="6"/>
                <c:pt idx="0">
                  <c:v>0.5</c:v>
                </c:pt>
                <c:pt idx="1">
                  <c:v>1</c:v>
                </c:pt>
                <c:pt idx="2">
                  <c:v>1.5</c:v>
                </c:pt>
                <c:pt idx="3">
                  <c:v>2</c:v>
                </c:pt>
                <c:pt idx="4">
                  <c:v>2.5</c:v>
                </c:pt>
                <c:pt idx="5">
                  <c:v>3</c:v>
                </c:pt>
              </c:numCache>
            </c:numRef>
          </c:xVal>
          <c:yVal>
            <c:numRef>
              <c:f>Sheet1!$C$2:$C$7</c:f>
              <c:numCache>
                <c:formatCode>General</c:formatCode>
                <c:ptCount val="6"/>
                <c:pt idx="0">
                  <c:v>82.22999999999999</c:v>
                </c:pt>
                <c:pt idx="1">
                  <c:v>91.160000000000011</c:v>
                </c:pt>
                <c:pt idx="2">
                  <c:v>84.31</c:v>
                </c:pt>
                <c:pt idx="3">
                  <c:v>95.02</c:v>
                </c:pt>
                <c:pt idx="4">
                  <c:v>75.75</c:v>
                </c:pt>
                <c:pt idx="5">
                  <c:v>85.39</c:v>
                </c:pt>
              </c:numCache>
            </c:numRef>
          </c:yVal>
          <c:smooth val="0"/>
          <c:extLst>
            <c:ext xmlns:c16="http://schemas.microsoft.com/office/drawing/2014/chart" uri="{C3380CC4-5D6E-409C-BE32-E72D297353CC}">
              <c16:uniqueId val="{00000000-696E-40C0-A31B-016EFD1FDEE9}"/>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151E66"/>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17.042999999999999"/>
            <c:spPr>
              <a:noFill/>
              <a:ln w="165100" cap="flat" cmpd="sng" algn="ctr">
                <a:solidFill>
                  <a:srgbClr val="E1E0E0"/>
                </a:solidFill>
                <a:round/>
              </a:ln>
              <a:effectLst/>
            </c:spPr>
          </c:errBars>
          <c:xVal>
            <c:numRef>
              <c:f>Sheet1!$A$2:$A$7</c:f>
              <c:numCache>
                <c:formatCode>General</c:formatCode>
                <c:ptCount val="6"/>
                <c:pt idx="0">
                  <c:v>0.5</c:v>
                </c:pt>
                <c:pt idx="1">
                  <c:v>1</c:v>
                </c:pt>
                <c:pt idx="2">
                  <c:v>1.5</c:v>
                </c:pt>
                <c:pt idx="3">
                  <c:v>2</c:v>
                </c:pt>
                <c:pt idx="4">
                  <c:v>2.5</c:v>
                </c:pt>
                <c:pt idx="5">
                  <c:v>3</c:v>
                </c:pt>
              </c:numCache>
            </c:numRef>
          </c:xVal>
          <c:yVal>
            <c:numRef>
              <c:f>Sheet1!$B$2:$B$7</c:f>
              <c:numCache>
                <c:formatCode>General</c:formatCode>
                <c:ptCount val="6"/>
                <c:pt idx="0">
                  <c:v>65.25</c:v>
                </c:pt>
                <c:pt idx="1">
                  <c:v>78.260000000000005</c:v>
                </c:pt>
                <c:pt idx="2">
                  <c:v>65.48</c:v>
                </c:pt>
                <c:pt idx="3" formatCode="0.00">
                  <c:v>80.39</c:v>
                </c:pt>
                <c:pt idx="4">
                  <c:v>50.489999999999995</c:v>
                </c:pt>
                <c:pt idx="5" formatCode="0.00">
                  <c:v>68.89</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avg</c:v>
                </c:pt>
              </c:strCache>
            </c:strRef>
          </c:tx>
          <c:spPr>
            <a:ln w="19050">
              <a:noFill/>
            </a:ln>
          </c:spPr>
          <c:marker>
            <c:symbol val="diamond"/>
            <c:size val="12"/>
            <c:spPr>
              <a:solidFill>
                <a:srgbClr val="FFF097">
                  <a:alpha val="95000"/>
                </a:srgbClr>
              </a:solidFill>
              <a:ln w="3175">
                <a:solidFill>
                  <a:schemeClr val="tx1"/>
                </a:solidFill>
              </a:ln>
            </c:spPr>
          </c:marker>
          <c:errBars>
            <c:errDir val="y"/>
            <c:errBarType val="both"/>
            <c:errValType val="fixedVal"/>
            <c:noEndCap val="0"/>
            <c:val val="3.9219999999999997"/>
          </c:errBars>
          <c:xVal>
            <c:numRef>
              <c:f>Sheet1!$A$2:$A$7</c:f>
              <c:numCache>
                <c:formatCode>General</c:formatCode>
                <c:ptCount val="6"/>
                <c:pt idx="0">
                  <c:v>0.5</c:v>
                </c:pt>
                <c:pt idx="1">
                  <c:v>1</c:v>
                </c:pt>
                <c:pt idx="2">
                  <c:v>1.5</c:v>
                </c:pt>
                <c:pt idx="3">
                  <c:v>2</c:v>
                </c:pt>
                <c:pt idx="4">
                  <c:v>2.5</c:v>
                </c:pt>
                <c:pt idx="5">
                  <c:v>3</c:v>
                </c:pt>
              </c:numCache>
            </c:numRef>
          </c:xVal>
          <c:yVal>
            <c:numRef>
              <c:f>Sheet1!$C$2:$C$7</c:f>
              <c:numCache>
                <c:formatCode>General</c:formatCode>
                <c:ptCount val="6"/>
                <c:pt idx="0">
                  <c:v>82.1</c:v>
                </c:pt>
                <c:pt idx="1">
                  <c:v>91.85</c:v>
                </c:pt>
                <c:pt idx="2">
                  <c:v>84.48</c:v>
                </c:pt>
                <c:pt idx="3">
                  <c:v>95.679999999999993</c:v>
                </c:pt>
                <c:pt idx="4">
                  <c:v>76.63</c:v>
                </c:pt>
                <c:pt idx="5">
                  <c:v>85.789999999999992</c:v>
                </c:pt>
              </c:numCache>
            </c:numRef>
          </c:yVal>
          <c:smooth val="0"/>
          <c:extLst>
            <c:ext xmlns:c16="http://schemas.microsoft.com/office/drawing/2014/chart" uri="{C3380CC4-5D6E-409C-BE32-E72D297353CC}">
              <c16:uniqueId val="{00000000-715D-444D-A33D-6386AED75DE1}"/>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151E66"/>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14.2"/>
            <c:spPr>
              <a:noFill/>
              <a:ln w="165100" cap="flat" cmpd="sng" algn="ctr">
                <a:solidFill>
                  <a:srgbClr val="E1E0E0"/>
                </a:solidFill>
                <a:round/>
              </a:ln>
              <a:effectLst/>
            </c:spPr>
          </c:errBars>
          <c:xVal>
            <c:numRef>
              <c:f>Sheet1!$A$2:$A$7</c:f>
              <c:numCache>
                <c:formatCode>General</c:formatCode>
                <c:ptCount val="6"/>
                <c:pt idx="0">
                  <c:v>0.5</c:v>
                </c:pt>
                <c:pt idx="1">
                  <c:v>1</c:v>
                </c:pt>
                <c:pt idx="2">
                  <c:v>1.5</c:v>
                </c:pt>
                <c:pt idx="3">
                  <c:v>2</c:v>
                </c:pt>
                <c:pt idx="4">
                  <c:v>2.5</c:v>
                </c:pt>
                <c:pt idx="5">
                  <c:v>3</c:v>
                </c:pt>
              </c:numCache>
            </c:numRef>
          </c:xVal>
          <c:yVal>
            <c:numRef>
              <c:f>Sheet1!$B$2:$B$7</c:f>
              <c:numCache>
                <c:formatCode>General</c:formatCode>
                <c:ptCount val="6"/>
                <c:pt idx="0">
                  <c:v>85.72</c:v>
                </c:pt>
                <c:pt idx="1">
                  <c:v>91.97</c:v>
                </c:pt>
                <c:pt idx="2">
                  <c:v>86.13</c:v>
                </c:pt>
                <c:pt idx="3" formatCode="0.00">
                  <c:v>96.740000000000009</c:v>
                </c:pt>
                <c:pt idx="4">
                  <c:v>81.180000000000007</c:v>
                </c:pt>
                <c:pt idx="5" formatCode="0.00">
                  <c:v>89.33</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avg</c:v>
                </c:pt>
              </c:strCache>
            </c:strRef>
          </c:tx>
          <c:spPr>
            <a:ln w="19050">
              <a:noFill/>
            </a:ln>
          </c:spPr>
          <c:marker>
            <c:symbol val="diamond"/>
            <c:size val="12"/>
            <c:spPr>
              <a:solidFill>
                <a:srgbClr val="FFF097">
                  <a:alpha val="95000"/>
                </a:srgbClr>
              </a:solidFill>
              <a:ln w="3175">
                <a:solidFill>
                  <a:schemeClr val="tx1"/>
                </a:solidFill>
              </a:ln>
            </c:spPr>
          </c:marker>
          <c:xVal>
            <c:numRef>
              <c:f>Sheet1!$A$2:$A$7</c:f>
              <c:numCache>
                <c:formatCode>General</c:formatCode>
                <c:ptCount val="6"/>
                <c:pt idx="0">
                  <c:v>0.5</c:v>
                </c:pt>
                <c:pt idx="1">
                  <c:v>1</c:v>
                </c:pt>
                <c:pt idx="2">
                  <c:v>1.5</c:v>
                </c:pt>
                <c:pt idx="3">
                  <c:v>2</c:v>
                </c:pt>
                <c:pt idx="4">
                  <c:v>2.5</c:v>
                </c:pt>
                <c:pt idx="5">
                  <c:v>3</c:v>
                </c:pt>
              </c:numCache>
            </c:numRef>
          </c:xVal>
          <c:yVal>
            <c:numRef>
              <c:f>Sheet1!$C$2:$C$7</c:f>
              <c:numCache>
                <c:formatCode>General</c:formatCode>
                <c:ptCount val="6"/>
                <c:pt idx="0">
                  <c:v>80.95</c:v>
                </c:pt>
                <c:pt idx="1">
                  <c:v>91.160000000000011</c:v>
                </c:pt>
                <c:pt idx="2">
                  <c:v>83.39</c:v>
                </c:pt>
                <c:pt idx="3">
                  <c:v>94.89</c:v>
                </c:pt>
                <c:pt idx="4">
                  <c:v>75.080000000000013</c:v>
                </c:pt>
                <c:pt idx="5">
                  <c:v>84.65</c:v>
                </c:pt>
              </c:numCache>
            </c:numRef>
          </c:yVal>
          <c:smooth val="0"/>
          <c:extLst>
            <c:ext xmlns:c16="http://schemas.microsoft.com/office/drawing/2014/chart" uri="{C3380CC4-5D6E-409C-BE32-E72D297353CC}">
              <c16:uniqueId val="{00000000-F488-42E4-934E-FC861DA0FB0D}"/>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151E66"/>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8.0820000000000007"/>
            <c:spPr>
              <a:noFill/>
              <a:ln w="165100" cap="flat" cmpd="sng" algn="ctr">
                <a:solidFill>
                  <a:srgbClr val="E1E0E0"/>
                </a:solidFill>
                <a:round/>
              </a:ln>
              <a:effectLst/>
            </c:spPr>
          </c:errBars>
          <c:xVal>
            <c:numRef>
              <c:f>Sheet1!$A$2:$A$7</c:f>
              <c:numCache>
                <c:formatCode>General</c:formatCode>
                <c:ptCount val="6"/>
                <c:pt idx="0">
                  <c:v>0.5</c:v>
                </c:pt>
                <c:pt idx="1">
                  <c:v>1</c:v>
                </c:pt>
                <c:pt idx="2">
                  <c:v>1.5</c:v>
                </c:pt>
                <c:pt idx="3">
                  <c:v>2</c:v>
                </c:pt>
                <c:pt idx="4">
                  <c:v>2.5</c:v>
                </c:pt>
                <c:pt idx="5">
                  <c:v>3</c:v>
                </c:pt>
              </c:numCache>
            </c:numRef>
          </c:xVal>
          <c:yVal>
            <c:numRef>
              <c:f>Sheet1!$B$2:$B$7</c:f>
              <c:numCache>
                <c:formatCode>General</c:formatCode>
                <c:ptCount val="6"/>
                <c:pt idx="0">
                  <c:v>85.06</c:v>
                </c:pt>
                <c:pt idx="1">
                  <c:v>92.94</c:v>
                </c:pt>
                <c:pt idx="2">
                  <c:v>87.31</c:v>
                </c:pt>
                <c:pt idx="3" formatCode="0.00">
                  <c:v>98.48</c:v>
                </c:pt>
                <c:pt idx="4">
                  <c:v>80.39</c:v>
                </c:pt>
                <c:pt idx="5" formatCode="0.00">
                  <c:v>86.72999999999999</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avg</c:v>
                </c:pt>
              </c:strCache>
            </c:strRef>
          </c:tx>
          <c:spPr>
            <a:ln w="19050">
              <a:noFill/>
            </a:ln>
          </c:spPr>
          <c:marker>
            <c:symbol val="diamond"/>
            <c:size val="12"/>
            <c:spPr>
              <a:solidFill>
                <a:srgbClr val="FFF097">
                  <a:alpha val="95000"/>
                </a:srgbClr>
              </a:solidFill>
              <a:ln w="3175">
                <a:solidFill>
                  <a:schemeClr val="tx1"/>
                </a:solidFill>
              </a:ln>
            </c:spPr>
          </c:marker>
          <c:xVal>
            <c:numRef>
              <c:f>Sheet1!$A$2:$A$7</c:f>
              <c:numCache>
                <c:formatCode>General</c:formatCode>
                <c:ptCount val="6"/>
                <c:pt idx="0">
                  <c:v>0.5</c:v>
                </c:pt>
                <c:pt idx="1">
                  <c:v>1</c:v>
                </c:pt>
                <c:pt idx="2">
                  <c:v>1.5</c:v>
                </c:pt>
                <c:pt idx="3">
                  <c:v>2</c:v>
                </c:pt>
                <c:pt idx="4">
                  <c:v>2.5</c:v>
                </c:pt>
                <c:pt idx="5">
                  <c:v>3</c:v>
                </c:pt>
              </c:numCache>
            </c:numRef>
          </c:xVal>
          <c:yVal>
            <c:numRef>
              <c:f>Sheet1!$C$2:$C$7</c:f>
              <c:numCache>
                <c:formatCode>General</c:formatCode>
                <c:ptCount val="6"/>
                <c:pt idx="0">
                  <c:v>80.240000000000009</c:v>
                </c:pt>
                <c:pt idx="1">
                  <c:v>90.740000000000009</c:v>
                </c:pt>
                <c:pt idx="2">
                  <c:v>82.570000000000007</c:v>
                </c:pt>
                <c:pt idx="3">
                  <c:v>94.080000000000013</c:v>
                </c:pt>
                <c:pt idx="4">
                  <c:v>74.16</c:v>
                </c:pt>
                <c:pt idx="5">
                  <c:v>84.53</c:v>
                </c:pt>
              </c:numCache>
            </c:numRef>
          </c:yVal>
          <c:smooth val="0"/>
          <c:extLst>
            <c:ext xmlns:c16="http://schemas.microsoft.com/office/drawing/2014/chart" uri="{C3380CC4-5D6E-409C-BE32-E72D297353CC}">
              <c16:uniqueId val="{00000000-80F9-45CA-AAFF-A9FAF7A41F9F}"/>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151E66"/>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8.6319999999999997"/>
            <c:spPr>
              <a:noFill/>
              <a:ln w="165100" cap="flat" cmpd="sng" algn="ctr">
                <a:solidFill>
                  <a:srgbClr val="E1E0E0"/>
                </a:solidFill>
                <a:round/>
              </a:ln>
              <a:effectLst/>
            </c:spPr>
          </c:errBars>
          <c:xVal>
            <c:numRef>
              <c:f>Sheet1!$A$2:$A$7</c:f>
              <c:numCache>
                <c:formatCode>General</c:formatCode>
                <c:ptCount val="6"/>
                <c:pt idx="0">
                  <c:v>0.5</c:v>
                </c:pt>
                <c:pt idx="1">
                  <c:v>1</c:v>
                </c:pt>
                <c:pt idx="2">
                  <c:v>1.5</c:v>
                </c:pt>
                <c:pt idx="3">
                  <c:v>2</c:v>
                </c:pt>
                <c:pt idx="4">
                  <c:v>2.5</c:v>
                </c:pt>
                <c:pt idx="5">
                  <c:v>3</c:v>
                </c:pt>
              </c:numCache>
            </c:numRef>
          </c:xVal>
          <c:yVal>
            <c:numRef>
              <c:f>Sheet1!$B$2:$B$7</c:f>
              <c:numCache>
                <c:formatCode>General</c:formatCode>
                <c:ptCount val="6"/>
                <c:pt idx="0">
                  <c:v>93.28</c:v>
                </c:pt>
                <c:pt idx="1">
                  <c:v>90.1</c:v>
                </c:pt>
                <c:pt idx="2">
                  <c:v>90.78</c:v>
                </c:pt>
                <c:pt idx="3" formatCode="0.00">
                  <c:v>97.91</c:v>
                </c:pt>
                <c:pt idx="4">
                  <c:v>86.78</c:v>
                </c:pt>
                <c:pt idx="5" formatCode="0.00">
                  <c:v>90.67</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avg</c:v>
                </c:pt>
              </c:strCache>
            </c:strRef>
          </c:tx>
          <c:spPr>
            <a:ln w="19050">
              <a:noFill/>
            </a:ln>
          </c:spPr>
          <c:marker>
            <c:symbol val="diamond"/>
            <c:size val="12"/>
            <c:spPr>
              <a:solidFill>
                <a:srgbClr val="FFF097">
                  <a:alpha val="95000"/>
                </a:srgbClr>
              </a:solidFill>
              <a:ln w="3175">
                <a:solidFill>
                  <a:schemeClr val="tx1"/>
                </a:solidFill>
              </a:ln>
            </c:spPr>
          </c:marker>
          <c:errBars>
            <c:errDir val="y"/>
            <c:errBarType val="both"/>
            <c:errValType val="fixedVal"/>
            <c:noEndCap val="0"/>
            <c:val val="4.26"/>
          </c:errBars>
          <c:xVal>
            <c:numRef>
              <c:f>Sheet1!$A$2:$A$7</c:f>
              <c:numCache>
                <c:formatCode>General</c:formatCode>
                <c:ptCount val="6"/>
                <c:pt idx="0">
                  <c:v>0.5</c:v>
                </c:pt>
                <c:pt idx="1">
                  <c:v>1</c:v>
                </c:pt>
                <c:pt idx="2">
                  <c:v>1.5</c:v>
                </c:pt>
                <c:pt idx="3">
                  <c:v>2</c:v>
                </c:pt>
                <c:pt idx="4">
                  <c:v>2.5</c:v>
                </c:pt>
                <c:pt idx="5">
                  <c:v>3</c:v>
                </c:pt>
              </c:numCache>
            </c:numRef>
          </c:xVal>
          <c:yVal>
            <c:numRef>
              <c:f>Sheet1!$C$2:$C$7</c:f>
              <c:numCache>
                <c:formatCode>General</c:formatCode>
                <c:ptCount val="6"/>
                <c:pt idx="0">
                  <c:v>79.069999999999993</c:v>
                </c:pt>
                <c:pt idx="1">
                  <c:v>91.490000000000009</c:v>
                </c:pt>
                <c:pt idx="2">
                  <c:v>81.78</c:v>
                </c:pt>
                <c:pt idx="3">
                  <c:v>94.309999999999988</c:v>
                </c:pt>
                <c:pt idx="4">
                  <c:v>72.73</c:v>
                </c:pt>
                <c:pt idx="5">
                  <c:v>83.61</c:v>
                </c:pt>
              </c:numCache>
            </c:numRef>
          </c:yVal>
          <c:smooth val="0"/>
          <c:extLst>
            <c:ext xmlns:c16="http://schemas.microsoft.com/office/drawing/2014/chart" uri="{C3380CC4-5D6E-409C-BE32-E72D297353CC}">
              <c16:uniqueId val="{00000000-3846-40B5-9F23-2878D64FCA70}"/>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151E66"/>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11.113999999999999"/>
            <c:spPr>
              <a:noFill/>
              <a:ln w="165100" cap="flat" cmpd="sng" algn="ctr">
                <a:solidFill>
                  <a:srgbClr val="E1E0E0"/>
                </a:solidFill>
                <a:round/>
              </a:ln>
              <a:effectLst/>
            </c:spPr>
          </c:errBars>
          <c:xVal>
            <c:numRef>
              <c:f>Sheet1!$A$2:$A$7</c:f>
              <c:numCache>
                <c:formatCode>General</c:formatCode>
                <c:ptCount val="6"/>
                <c:pt idx="0">
                  <c:v>0.5</c:v>
                </c:pt>
                <c:pt idx="1">
                  <c:v>1</c:v>
                </c:pt>
                <c:pt idx="2">
                  <c:v>1.5</c:v>
                </c:pt>
                <c:pt idx="3">
                  <c:v>2</c:v>
                </c:pt>
                <c:pt idx="4">
                  <c:v>2.5</c:v>
                </c:pt>
                <c:pt idx="5">
                  <c:v>3</c:v>
                </c:pt>
              </c:numCache>
            </c:numRef>
          </c:xVal>
          <c:yVal>
            <c:numRef>
              <c:f>Sheet1!$B$2:$B$7</c:f>
              <c:numCache>
                <c:formatCode>General</c:formatCode>
                <c:ptCount val="6"/>
                <c:pt idx="0">
                  <c:v>82.55</c:v>
                </c:pt>
                <c:pt idx="1">
                  <c:v>91.3</c:v>
                </c:pt>
                <c:pt idx="2">
                  <c:v>81.97</c:v>
                </c:pt>
                <c:pt idx="3" formatCode="0.00">
                  <c:v>97.34</c:v>
                </c:pt>
                <c:pt idx="4">
                  <c:v>75.930000000000007</c:v>
                </c:pt>
                <c:pt idx="5" formatCode="0.00">
                  <c:v>85.949999999999989</c:v>
                </c:pt>
              </c:numCache>
            </c:numRef>
          </c:yVal>
          <c:smooth val="0"/>
          <c:extLst>
            <c:ext xmlns:c16="http://schemas.microsoft.com/office/drawing/2014/chart" uri="{C3380CC4-5D6E-409C-BE32-E72D297353CC}">
              <c16:uniqueId val="{00000000-97FA-4DA9-BD40-0CE71C65C3C2}"/>
            </c:ext>
          </c:extLst>
        </c:ser>
        <c:ser>
          <c:idx val="1"/>
          <c:order val="1"/>
          <c:tx>
            <c:strRef>
              <c:f>Sheet1!$C$1</c:f>
              <c:strCache>
                <c:ptCount val="1"/>
                <c:pt idx="0">
                  <c:v>avg</c:v>
                </c:pt>
              </c:strCache>
            </c:strRef>
          </c:tx>
          <c:spPr>
            <a:ln w="19050">
              <a:noFill/>
            </a:ln>
          </c:spPr>
          <c:marker>
            <c:symbol val="diamond"/>
            <c:size val="12"/>
            <c:spPr>
              <a:solidFill>
                <a:srgbClr val="FFF097">
                  <a:alpha val="95000"/>
                </a:srgbClr>
              </a:solidFill>
              <a:ln w="3175" cap="flat">
                <a:solidFill>
                  <a:schemeClr val="tx1"/>
                </a:solidFill>
              </a:ln>
            </c:spPr>
          </c:marker>
          <c:xVal>
            <c:numRef>
              <c:f>Sheet1!$A$2:$A$7</c:f>
              <c:numCache>
                <c:formatCode>General</c:formatCode>
                <c:ptCount val="6"/>
                <c:pt idx="0">
                  <c:v>0.5</c:v>
                </c:pt>
                <c:pt idx="1">
                  <c:v>1</c:v>
                </c:pt>
                <c:pt idx="2">
                  <c:v>1.5</c:v>
                </c:pt>
                <c:pt idx="3">
                  <c:v>2</c:v>
                </c:pt>
                <c:pt idx="4">
                  <c:v>2.5</c:v>
                </c:pt>
                <c:pt idx="5">
                  <c:v>3</c:v>
                </c:pt>
              </c:numCache>
            </c:numRef>
          </c:xVal>
          <c:yVal>
            <c:numRef>
              <c:f>Sheet1!$C$2:$C$7</c:f>
              <c:numCache>
                <c:formatCode>General</c:formatCode>
                <c:ptCount val="6"/>
                <c:pt idx="0">
                  <c:v>81.12</c:v>
                </c:pt>
                <c:pt idx="1">
                  <c:v>91.21</c:v>
                </c:pt>
                <c:pt idx="2">
                  <c:v>83.820000000000007</c:v>
                </c:pt>
                <c:pt idx="3">
                  <c:v>94.71</c:v>
                </c:pt>
                <c:pt idx="4">
                  <c:v>75.459999999999994</c:v>
                </c:pt>
                <c:pt idx="5">
                  <c:v>84.88</c:v>
                </c:pt>
              </c:numCache>
            </c:numRef>
          </c:yVal>
          <c:smooth val="0"/>
          <c:extLst>
            <c:ext xmlns:c16="http://schemas.microsoft.com/office/drawing/2014/chart" uri="{C3380CC4-5D6E-409C-BE32-E72D297353CC}">
              <c16:uniqueId val="{00000000-9FAF-4CD6-A711-8203BB3A1A83}"/>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00522C"/>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deal more effectively with daily problems.</c:v>
                </c:pt>
                <c:pt idx="1">
                  <c:v>Staff encouraged me to take responsibility for how I live my life.</c:v>
                </c:pt>
                <c:pt idx="2">
                  <c:v>Services were available at times that were good for me.</c:v>
                </c:pt>
                <c:pt idx="3">
                  <c:v>I like the services that I received here.</c:v>
                </c:pt>
              </c:strCache>
            </c:strRef>
          </c:cat>
          <c:val>
            <c:numRef>
              <c:f>Sheet1!$B$2:$B$5</c:f>
              <c:numCache>
                <c:formatCode>0.0%</c:formatCode>
                <c:ptCount val="4"/>
                <c:pt idx="0" formatCode="0%">
                  <c:v>0.56100000000000005</c:v>
                </c:pt>
                <c:pt idx="1">
                  <c:v>0.73299999999999998</c:v>
                </c:pt>
                <c:pt idx="2">
                  <c:v>0.66200000000000003</c:v>
                </c:pt>
                <c:pt idx="3">
                  <c:v>0.68700000000000006</c:v>
                </c:pt>
              </c:numCache>
            </c:numRef>
          </c:val>
          <c:extLst>
            <c:ext xmlns:c16="http://schemas.microsoft.com/office/drawing/2014/chart" uri="{C3380CC4-5D6E-409C-BE32-E72D297353CC}">
              <c16:uniqueId val="{00000000-9C43-4D26-8CF6-3FEBB51D691B}"/>
            </c:ext>
          </c:extLst>
        </c:ser>
        <c:ser>
          <c:idx val="3"/>
          <c:order val="1"/>
          <c:tx>
            <c:strRef>
              <c:f>Sheet1!$C$1</c:f>
              <c:strCache>
                <c:ptCount val="1"/>
                <c:pt idx="0">
                  <c:v>STA Buffer</c:v>
                </c:pt>
              </c:strCache>
            </c:strRef>
          </c:tx>
          <c:spPr>
            <a:noFill/>
            <a:ln>
              <a:noFill/>
            </a:ln>
            <a:effectLst/>
          </c:spPr>
          <c:invertIfNegative val="0"/>
          <c:dLbls>
            <c:delete val="1"/>
          </c:dLbls>
          <c:cat>
            <c:strRef>
              <c:f>Sheet1!$A$2:$A$5</c:f>
              <c:strCache>
                <c:ptCount val="4"/>
                <c:pt idx="0">
                  <c:v>I deal more effectively with daily problems.</c:v>
                </c:pt>
                <c:pt idx="1">
                  <c:v>Staff encouraged me to take responsibility for how I live my life.</c:v>
                </c:pt>
                <c:pt idx="2">
                  <c:v>Services were available at times that were good for me.</c:v>
                </c:pt>
                <c:pt idx="3">
                  <c:v>I like the services that I received here.</c:v>
                </c:pt>
              </c:strCache>
            </c:strRef>
          </c:cat>
          <c:val>
            <c:numRef>
              <c:f>Sheet1!$C$2:$C$5</c:f>
              <c:numCache>
                <c:formatCode>0.0%</c:formatCode>
                <c:ptCount val="4"/>
                <c:pt idx="0" formatCode="0%">
                  <c:v>0.43899999999999995</c:v>
                </c:pt>
                <c:pt idx="1">
                  <c:v>0.26700000000000002</c:v>
                </c:pt>
                <c:pt idx="2">
                  <c:v>0.33799999999999997</c:v>
                </c:pt>
                <c:pt idx="3">
                  <c:v>0.31299999999999994</c:v>
                </c:pt>
              </c:numCache>
            </c:numRef>
          </c:val>
          <c:extLst>
            <c:ext xmlns:c16="http://schemas.microsoft.com/office/drawing/2014/chart" uri="{C3380CC4-5D6E-409C-BE32-E72D297353CC}">
              <c16:uniqueId val="{00000001-9C43-4D26-8CF6-3FEBB51D691B}"/>
            </c:ext>
          </c:extLst>
        </c:ser>
        <c:ser>
          <c:idx val="1"/>
          <c:order val="2"/>
          <c:tx>
            <c:strRef>
              <c:f>Sheet1!$D$1</c:f>
              <c:strCache>
                <c:ptCount val="1"/>
                <c:pt idx="0">
                  <c:v>Somewhat agree</c:v>
                </c:pt>
              </c:strCache>
            </c:strRef>
          </c:tx>
          <c:spPr>
            <a:solidFill>
              <a:srgbClr val="00E078"/>
            </a:solidFill>
            <a:ln>
              <a:noFill/>
            </a:ln>
            <a:effectLst/>
          </c:spPr>
          <c:invertIfNegative val="0"/>
          <c:dLbls>
            <c:dLbl>
              <c:idx val="0"/>
              <c:layout>
                <c:manualLayout>
                  <c:x val="3.840033541412825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43-4D26-8CF6-3FEBB51D691B}"/>
                </c:ext>
              </c:extLst>
            </c:dLbl>
            <c:dLbl>
              <c:idx val="1"/>
              <c:layout>
                <c:manualLayout>
                  <c:x val="3.791142531625741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43-4D26-8CF6-3FEBB51D691B}"/>
                </c:ext>
              </c:extLst>
            </c:dLbl>
            <c:dLbl>
              <c:idx val="2"/>
              <c:layout>
                <c:manualLayout>
                  <c:x val="4.2163247525775681E-2"/>
                  <c:y val="-9.870770283135525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43-4D26-8CF6-3FEBB51D691B}"/>
                </c:ext>
              </c:extLst>
            </c:dLbl>
            <c:dLbl>
              <c:idx val="3"/>
              <c:layout>
                <c:manualLayout>
                  <c:x val="4.26634619033660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44-43ED-A3AE-FBC79968BC57}"/>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 deal more effectively with daily problems.</c:v>
                </c:pt>
                <c:pt idx="1">
                  <c:v>Staff encouraged me to take responsibility for how I live my life.</c:v>
                </c:pt>
                <c:pt idx="2">
                  <c:v>Services were available at times that were good for me.</c:v>
                </c:pt>
                <c:pt idx="3">
                  <c:v>I like the services that I received here.</c:v>
                </c:pt>
              </c:strCache>
            </c:strRef>
          </c:cat>
          <c:val>
            <c:numRef>
              <c:f>Sheet1!$D$2:$D$5</c:f>
              <c:numCache>
                <c:formatCode>0.0%</c:formatCode>
                <c:ptCount val="4"/>
                <c:pt idx="0" formatCode="0%">
                  <c:v>0.26900000000000002</c:v>
                </c:pt>
                <c:pt idx="1">
                  <c:v>0.17899999999999999</c:v>
                </c:pt>
                <c:pt idx="2">
                  <c:v>0.21199999999999999</c:v>
                </c:pt>
                <c:pt idx="3">
                  <c:v>0.18099999999999999</c:v>
                </c:pt>
              </c:numCache>
            </c:numRef>
          </c:val>
          <c:extLst>
            <c:ext xmlns:c16="http://schemas.microsoft.com/office/drawing/2014/chart" uri="{C3380CC4-5D6E-409C-BE32-E72D297353CC}">
              <c16:uniqueId val="{00000005-9C43-4D26-8CF6-3FEBB51D691B}"/>
            </c:ext>
          </c:extLst>
        </c:ser>
        <c:ser>
          <c:idx val="4"/>
          <c:order val="3"/>
          <c:tx>
            <c:strRef>
              <c:f>Sheet1!$E$1</c:f>
              <c:strCache>
                <c:ptCount val="1"/>
                <c:pt idx="0">
                  <c:v>SWA Buffer</c:v>
                </c:pt>
              </c:strCache>
            </c:strRef>
          </c:tx>
          <c:spPr>
            <a:noFill/>
            <a:ln>
              <a:noFill/>
            </a:ln>
            <a:effectLst/>
          </c:spPr>
          <c:invertIfNegative val="0"/>
          <c:dLbls>
            <c:delete val="1"/>
          </c:dLbls>
          <c:cat>
            <c:strRef>
              <c:f>Sheet1!$A$2:$A$5</c:f>
              <c:strCache>
                <c:ptCount val="4"/>
                <c:pt idx="0">
                  <c:v>I deal more effectively with daily problems.</c:v>
                </c:pt>
                <c:pt idx="1">
                  <c:v>Staff encouraged me to take responsibility for how I live my life.</c:v>
                </c:pt>
                <c:pt idx="2">
                  <c:v>Services were available at times that were good for me.</c:v>
                </c:pt>
                <c:pt idx="3">
                  <c:v>I like the services that I received here.</c:v>
                </c:pt>
              </c:strCache>
            </c:strRef>
          </c:cat>
          <c:val>
            <c:numRef>
              <c:f>Sheet1!$E$2:$E$5</c:f>
              <c:numCache>
                <c:formatCode>0.0%</c:formatCode>
                <c:ptCount val="4"/>
                <c:pt idx="0">
                  <c:v>0.73099999999999998</c:v>
                </c:pt>
                <c:pt idx="1">
                  <c:v>0.82099999999999995</c:v>
                </c:pt>
                <c:pt idx="2">
                  <c:v>0.78800000000000003</c:v>
                </c:pt>
                <c:pt idx="3">
                  <c:v>0.81899999999999995</c:v>
                </c:pt>
              </c:numCache>
            </c:numRef>
          </c:val>
          <c:extLst>
            <c:ext xmlns:c16="http://schemas.microsoft.com/office/drawing/2014/chart" uri="{C3380CC4-5D6E-409C-BE32-E72D297353CC}">
              <c16:uniqueId val="{00000006-9C43-4D26-8CF6-3FEBB51D691B}"/>
            </c:ext>
          </c:extLst>
        </c:ser>
        <c:ser>
          <c:idx val="6"/>
          <c:order val="4"/>
          <c:tx>
            <c:strRef>
              <c:f>Sheet1!$F$1</c:f>
              <c:strCache>
                <c:ptCount val="1"/>
                <c:pt idx="0">
                  <c:v>Somewhat disagree</c:v>
                </c:pt>
              </c:strCache>
            </c:strRef>
          </c:tx>
          <c:spPr>
            <a:solidFill>
              <a:srgbClr val="AC2900"/>
            </a:solidFill>
            <a:ln>
              <a:noFill/>
            </a:ln>
            <a:effectLst/>
          </c:spPr>
          <c:invertIfNegative val="0"/>
          <c:dLbls>
            <c:dLbl>
              <c:idx val="0"/>
              <c:layout>
                <c:manualLayout>
                  <c:x val="2.587933165868503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43-4D26-8CF6-3FEBB51D691B}"/>
                </c:ext>
              </c:extLst>
            </c:dLbl>
            <c:dLbl>
              <c:idx val="1"/>
              <c:layout>
                <c:manualLayout>
                  <c:x val="3.578611979791167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43-4D26-8CF6-3FEBB51D691B}"/>
                </c:ext>
              </c:extLst>
            </c:dLbl>
            <c:dLbl>
              <c:idx val="2"/>
              <c:layout>
                <c:manualLayout>
                  <c:x val="3.1990001364587961E-2"/>
                  <c:y val="-1.828699368591663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43-4D26-8CF6-3FEBB51D691B}"/>
                </c:ext>
              </c:extLst>
            </c:dLbl>
            <c:dLbl>
              <c:idx val="3"/>
              <c:layout>
                <c:manualLayout>
                  <c:x val="3.4598161116669052E-2"/>
                  <c:y val="-2.28587421073957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44-43ED-A3AE-FBC79968BC57}"/>
                </c:ext>
              </c:extLst>
            </c:dLbl>
            <c:spPr>
              <a:noFill/>
              <a:ln>
                <a:noFill/>
              </a:ln>
              <a:effectLst/>
            </c:spPr>
            <c:txPr>
              <a:bodyPr rot="0" spcFirstLastPara="1" vertOverflow="ellipsis" vert="horz" wrap="square" lIns="38100" tIns="19050" rIns="38100" bIns="19050" anchor="ctr" anchorCtr="0">
                <a:spAutoFit/>
              </a:bodyPr>
              <a:lstStyle/>
              <a:p>
                <a:pPr algn="ct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 deal more effectively with daily problems.</c:v>
                </c:pt>
                <c:pt idx="1">
                  <c:v>Staff encouraged me to take responsibility for how I live my life.</c:v>
                </c:pt>
                <c:pt idx="2">
                  <c:v>Services were available at times that were good for me.</c:v>
                </c:pt>
                <c:pt idx="3">
                  <c:v>I like the services that I received here.</c:v>
                </c:pt>
              </c:strCache>
            </c:strRef>
          </c:cat>
          <c:val>
            <c:numRef>
              <c:f>Sheet1!$F$2:$F$5</c:f>
              <c:numCache>
                <c:formatCode>0.0%</c:formatCode>
                <c:ptCount val="4"/>
                <c:pt idx="0">
                  <c:v>6.9000000000000006E-2</c:v>
                </c:pt>
                <c:pt idx="1">
                  <c:v>3.5000000000000003E-2</c:v>
                </c:pt>
                <c:pt idx="2">
                  <c:v>5.1999999999999998E-2</c:v>
                </c:pt>
                <c:pt idx="3">
                  <c:v>6.2E-2</c:v>
                </c:pt>
              </c:numCache>
            </c:numRef>
          </c:val>
          <c:extLst>
            <c:ext xmlns:c16="http://schemas.microsoft.com/office/drawing/2014/chart" uri="{C3380CC4-5D6E-409C-BE32-E72D297353CC}">
              <c16:uniqueId val="{0000000A-9C43-4D26-8CF6-3FEBB51D691B}"/>
            </c:ext>
          </c:extLst>
        </c:ser>
        <c:ser>
          <c:idx val="7"/>
          <c:order val="5"/>
          <c:tx>
            <c:strRef>
              <c:f>Sheet1!$G$1</c:f>
              <c:strCache>
                <c:ptCount val="1"/>
                <c:pt idx="0">
                  <c:v>SWD buffer</c:v>
                </c:pt>
              </c:strCache>
            </c:strRef>
          </c:tx>
          <c:spPr>
            <a:noFill/>
            <a:ln>
              <a:noFill/>
            </a:ln>
            <a:effectLst/>
          </c:spPr>
          <c:invertIfNegative val="0"/>
          <c:dLbls>
            <c:delete val="1"/>
          </c:dLbls>
          <c:cat>
            <c:strRef>
              <c:f>Sheet1!$A$2:$A$5</c:f>
              <c:strCache>
                <c:ptCount val="4"/>
                <c:pt idx="0">
                  <c:v>I deal more effectively with daily problems.</c:v>
                </c:pt>
                <c:pt idx="1">
                  <c:v>Staff encouraged me to take responsibility for how I live my life.</c:v>
                </c:pt>
                <c:pt idx="2">
                  <c:v>Services were available at times that were good for me.</c:v>
                </c:pt>
                <c:pt idx="3">
                  <c:v>I like the services that I received here.</c:v>
                </c:pt>
              </c:strCache>
            </c:strRef>
          </c:cat>
          <c:val>
            <c:numRef>
              <c:f>Sheet1!$G$2:$G$5</c:f>
              <c:numCache>
                <c:formatCode>0.0%</c:formatCode>
                <c:ptCount val="4"/>
                <c:pt idx="0" formatCode="0%">
                  <c:v>0.93100000000000005</c:v>
                </c:pt>
                <c:pt idx="1">
                  <c:v>0.96499999999999997</c:v>
                </c:pt>
                <c:pt idx="2">
                  <c:v>0.94799999999999995</c:v>
                </c:pt>
                <c:pt idx="3">
                  <c:v>0.93799999999999994</c:v>
                </c:pt>
              </c:numCache>
            </c:numRef>
          </c:val>
          <c:extLst>
            <c:ext xmlns:c16="http://schemas.microsoft.com/office/drawing/2014/chart" uri="{C3380CC4-5D6E-409C-BE32-E72D297353CC}">
              <c16:uniqueId val="{0000000B-9C43-4D26-8CF6-3FEBB51D691B}"/>
            </c:ext>
          </c:extLst>
        </c:ser>
        <c:ser>
          <c:idx val="2"/>
          <c:order val="6"/>
          <c:tx>
            <c:strRef>
              <c:f>Sheet1!$H$1</c:f>
              <c:strCache>
                <c:ptCount val="1"/>
                <c:pt idx="0">
                  <c:v>Strongly disagree</c:v>
                </c:pt>
              </c:strCache>
            </c:strRef>
          </c:tx>
          <c:spPr>
            <a:solidFill>
              <a:srgbClr val="760000"/>
            </a:solidFill>
            <a:ln>
              <a:noFill/>
            </a:ln>
            <a:effectLst/>
          </c:spPr>
          <c:invertIfNegative val="0"/>
          <c:dLbls>
            <c:dLbl>
              <c:idx val="0"/>
              <c:layout>
                <c:manualLayout>
                  <c:x val="3.287657987402187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43-4D26-8CF6-3FEBB51D691B}"/>
                </c:ext>
              </c:extLst>
            </c:dLbl>
            <c:dLbl>
              <c:idx val="1"/>
              <c:layout>
                <c:manualLayout>
                  <c:x val="2.836041919498994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43-4D26-8CF6-3FEBB51D691B}"/>
                </c:ext>
              </c:extLst>
            </c:dLbl>
            <c:dLbl>
              <c:idx val="2"/>
              <c:layout>
                <c:manualLayout>
                  <c:x val="2.6710095287003549E-2"/>
                  <c:y val="-1.828699368591663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43-4D26-8CF6-3FEBB51D691B}"/>
                </c:ext>
              </c:extLst>
            </c:dLbl>
            <c:dLbl>
              <c:idx val="3"/>
              <c:layout>
                <c:manualLayout>
                  <c:x val="2.8360419194989942E-2"/>
                  <c:y val="-2.28587421073957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44-43ED-A3AE-FBC79968BC57}"/>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 deal more effectively with daily problems.</c:v>
                </c:pt>
                <c:pt idx="1">
                  <c:v>Staff encouraged me to take responsibility for how I live my life.</c:v>
                </c:pt>
                <c:pt idx="2">
                  <c:v>Services were available at times that were good for me.</c:v>
                </c:pt>
                <c:pt idx="3">
                  <c:v>I like the services that I received here.</c:v>
                </c:pt>
              </c:strCache>
            </c:strRef>
          </c:cat>
          <c:val>
            <c:numRef>
              <c:f>Sheet1!$H$2:$H$5</c:f>
              <c:numCache>
                <c:formatCode>0.0%</c:formatCode>
                <c:ptCount val="4"/>
                <c:pt idx="0">
                  <c:v>0.10199999999999999</c:v>
                </c:pt>
                <c:pt idx="1">
                  <c:v>5.2999999999999999E-2</c:v>
                </c:pt>
                <c:pt idx="2">
                  <c:v>7.3999999999999996E-2</c:v>
                </c:pt>
                <c:pt idx="3">
                  <c:v>7.0999999999999994E-2</c:v>
                </c:pt>
              </c:numCache>
            </c:numRef>
          </c:val>
          <c:extLst>
            <c:ext xmlns:c16="http://schemas.microsoft.com/office/drawing/2014/chart" uri="{C3380CC4-5D6E-409C-BE32-E72D297353CC}">
              <c16:uniqueId val="{0000000F-9C43-4D26-8CF6-3FEBB51D691B}"/>
            </c:ext>
          </c:extLst>
        </c:ser>
        <c:ser>
          <c:idx val="5"/>
          <c:order val="7"/>
          <c:tx>
            <c:strRef>
              <c:f>Sheet1!$I$1</c:f>
              <c:strCache>
                <c:ptCount val="1"/>
                <c:pt idx="0">
                  <c:v>STD buffer</c:v>
                </c:pt>
              </c:strCache>
            </c:strRef>
          </c:tx>
          <c:spPr>
            <a:noFill/>
            <a:ln>
              <a:noFill/>
            </a:ln>
            <a:effectLst/>
          </c:spPr>
          <c:invertIfNegative val="0"/>
          <c:dLbls>
            <c:delete val="1"/>
          </c:dLbls>
          <c:cat>
            <c:strRef>
              <c:f>Sheet1!$A$2:$A$5</c:f>
              <c:strCache>
                <c:ptCount val="4"/>
                <c:pt idx="0">
                  <c:v>I deal more effectively with daily problems.</c:v>
                </c:pt>
                <c:pt idx="1">
                  <c:v>Staff encouraged me to take responsibility for how I live my life.</c:v>
                </c:pt>
                <c:pt idx="2">
                  <c:v>Services were available at times that were good for me.</c:v>
                </c:pt>
                <c:pt idx="3">
                  <c:v>I like the services that I received here.</c:v>
                </c:pt>
              </c:strCache>
            </c:strRef>
          </c:cat>
          <c:val>
            <c:numRef>
              <c:f>Sheet1!$I$2:$I$5</c:f>
              <c:numCache>
                <c:formatCode>0.0%</c:formatCode>
                <c:ptCount val="4"/>
                <c:pt idx="0">
                  <c:v>0.89800000000000002</c:v>
                </c:pt>
                <c:pt idx="1">
                  <c:v>0.94699999999999995</c:v>
                </c:pt>
                <c:pt idx="2">
                  <c:v>0.92600000000000005</c:v>
                </c:pt>
                <c:pt idx="3">
                  <c:v>0.92900000000000005</c:v>
                </c:pt>
              </c:numCache>
            </c:numRef>
          </c:val>
          <c:extLst>
            <c:ext xmlns:c16="http://schemas.microsoft.com/office/drawing/2014/chart" uri="{C3380CC4-5D6E-409C-BE32-E72D297353CC}">
              <c16:uniqueId val="{00000010-9C43-4D26-8CF6-3FEBB51D691B}"/>
            </c:ext>
          </c:extLst>
        </c:ser>
        <c:dLbls>
          <c:dLblPos val="ctr"/>
          <c:showLegendKey val="0"/>
          <c:showVal val="1"/>
          <c:showCatName val="0"/>
          <c:showSerName val="0"/>
          <c:showPercent val="0"/>
          <c:showBubbleSize val="0"/>
        </c:dLbls>
        <c:gapWidth val="150"/>
        <c:overlap val="100"/>
        <c:axId val="1178857680"/>
        <c:axId val="1367734432"/>
      </c:barChart>
      <c:catAx>
        <c:axId val="11788576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crossAx val="1367734432"/>
        <c:crosses val="autoZero"/>
        <c:auto val="1"/>
        <c:lblAlgn val="ctr"/>
        <c:lblOffset val="100"/>
        <c:noMultiLvlLbl val="0"/>
      </c:catAx>
      <c:valAx>
        <c:axId val="1367734432"/>
        <c:scaling>
          <c:orientation val="minMax"/>
        </c:scaling>
        <c:delete val="1"/>
        <c:axPos val="b"/>
        <c:numFmt formatCode="0%" sourceLinked="1"/>
        <c:majorTickMark val="none"/>
        <c:minorTickMark val="none"/>
        <c:tickLblPos val="nextTo"/>
        <c:crossAx val="117885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rgbClr val="838FE5"/>
                  </a:solidFill>
                </a:ln>
              </c:spPr>
            </c:marker>
            <c:bubble3D val="0"/>
            <c:extLst>
              <c:ext xmlns:c16="http://schemas.microsoft.com/office/drawing/2014/chart" uri="{C3380CC4-5D6E-409C-BE32-E72D297353CC}">
                <c16:uniqueId val="{00000001-77A2-4BB9-84D1-B108A050188F}"/>
              </c:ext>
            </c:extLst>
          </c:dPt>
          <c:dPt>
            <c:idx val="1"/>
            <c:marker>
              <c:spPr>
                <a:solidFill>
                  <a:srgbClr val="151E66"/>
                </a:solidFill>
                <a:ln w="79375">
                  <a:solidFill>
                    <a:srgbClr val="3A4DD6"/>
                  </a:solidFill>
                </a:ln>
              </c:spPr>
            </c:marker>
            <c:bubble3D val="0"/>
            <c:extLst>
              <c:ext xmlns:c16="http://schemas.microsoft.com/office/drawing/2014/chart" uri="{C3380CC4-5D6E-409C-BE32-E72D297353CC}">
                <c16:uniqueId val="{00000002-77A2-4BB9-84D1-B108A050188F}"/>
              </c:ext>
            </c:extLst>
          </c:dPt>
          <c:dPt>
            <c:idx val="2"/>
            <c:marker>
              <c:spPr>
                <a:solidFill>
                  <a:srgbClr val="151E66"/>
                </a:solidFill>
                <a:ln w="79375">
                  <a:solidFill>
                    <a:srgbClr val="202F9C"/>
                  </a:solidFill>
                </a:ln>
              </c:spPr>
            </c:marker>
            <c:bubble3D val="0"/>
            <c:extLst>
              <c:ext xmlns:c16="http://schemas.microsoft.com/office/drawing/2014/chart" uri="{C3380CC4-5D6E-409C-BE32-E72D297353CC}">
                <c16:uniqueId val="{00000003-77A2-4BB9-84D1-B108A050188F}"/>
              </c:ext>
            </c:extLst>
          </c:dPt>
          <c:errBars>
            <c:errDir val="x"/>
            <c:errBarType val="minus"/>
            <c:errValType val="percentage"/>
            <c:noEndCap val="1"/>
            <c:val val="100"/>
            <c:spPr>
              <a:ln w="19050"/>
            </c:spPr>
          </c:errBars>
          <c:xVal>
            <c:numRef>
              <c:f>Sheet1!$B$2:$B$7</c:f>
              <c:numCache>
                <c:formatCode>General</c:formatCode>
                <c:ptCount val="6"/>
                <c:pt idx="0" formatCode="0.00">
                  <c:v>0.86570000000000003</c:v>
                </c:pt>
                <c:pt idx="1">
                  <c:v>0.82010000000000005</c:v>
                </c:pt>
                <c:pt idx="2">
                  <c:v>0.81359999999999999</c:v>
                </c:pt>
                <c:pt idx="3">
                  <c:v>0.69879999999999998</c:v>
                </c:pt>
              </c:numCache>
            </c:numRef>
          </c:xVal>
          <c:yVal>
            <c:numRef>
              <c:f>Sheet1!$A$2:$A$7</c:f>
              <c:numCache>
                <c:formatCode>General</c:formatCode>
                <c:ptCount val="6"/>
                <c:pt idx="0">
                  <c:v>4</c:v>
                </c:pt>
                <c:pt idx="1">
                  <c:v>3</c:v>
                </c:pt>
                <c:pt idx="2">
                  <c:v>2</c:v>
                </c:pt>
                <c:pt idx="3">
                  <c:v>1</c:v>
                </c:pt>
              </c:numCache>
            </c:numRef>
          </c:yVal>
          <c:smooth val="0"/>
          <c:extLst>
            <c:ext xmlns:c16="http://schemas.microsoft.com/office/drawing/2014/chart" uri="{C3380CC4-5D6E-409C-BE32-E72D297353CC}">
              <c16:uniqueId val="{00000000-77A2-4BB9-84D1-B108A050188F}"/>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5"/>
          <c:min val="0"/>
        </c:scaling>
        <c:delete val="1"/>
        <c:axPos val="l"/>
        <c:numFmt formatCode="General" sourceLinked="1"/>
        <c:majorTickMark val="none"/>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rgbClr val="838FE5"/>
                  </a:solidFill>
                </a:ln>
              </c:spPr>
            </c:marker>
            <c:bubble3D val="0"/>
            <c:extLst>
              <c:ext xmlns:c16="http://schemas.microsoft.com/office/drawing/2014/chart" uri="{C3380CC4-5D6E-409C-BE32-E72D297353CC}">
                <c16:uniqueId val="{00000000-7B8D-4FE3-AE09-486C02B5A1F9}"/>
              </c:ext>
            </c:extLst>
          </c:dPt>
          <c:dPt>
            <c:idx val="1"/>
            <c:marker>
              <c:spPr>
                <a:solidFill>
                  <a:srgbClr val="151E66"/>
                </a:solidFill>
                <a:ln w="79375">
                  <a:solidFill>
                    <a:srgbClr val="3A4DD6"/>
                  </a:solidFill>
                </a:ln>
              </c:spPr>
            </c:marker>
            <c:bubble3D val="0"/>
            <c:extLst>
              <c:ext xmlns:c16="http://schemas.microsoft.com/office/drawing/2014/chart" uri="{C3380CC4-5D6E-409C-BE32-E72D297353CC}">
                <c16:uniqueId val="{00000001-7B8D-4FE3-AE09-486C02B5A1F9}"/>
              </c:ext>
            </c:extLst>
          </c:dPt>
          <c:dPt>
            <c:idx val="2"/>
            <c:marker>
              <c:spPr>
                <a:solidFill>
                  <a:srgbClr val="151E66"/>
                </a:solidFill>
                <a:ln w="79375">
                  <a:solidFill>
                    <a:srgbClr val="202F9C"/>
                  </a:solidFill>
                </a:ln>
              </c:spPr>
            </c:marker>
            <c:bubble3D val="0"/>
            <c:extLst>
              <c:ext xmlns:c16="http://schemas.microsoft.com/office/drawing/2014/chart" uri="{C3380CC4-5D6E-409C-BE32-E72D297353CC}">
                <c16:uniqueId val="{00000002-7B8D-4FE3-AE09-486C02B5A1F9}"/>
              </c:ext>
            </c:extLst>
          </c:dPt>
          <c:errBars>
            <c:errDir val="x"/>
            <c:errBarType val="minus"/>
            <c:errValType val="percentage"/>
            <c:noEndCap val="1"/>
            <c:val val="100"/>
            <c:spPr>
              <a:ln w="19050"/>
            </c:spPr>
          </c:errBars>
          <c:xVal>
            <c:numRef>
              <c:f>Sheet1!$B$2:$B$7</c:f>
              <c:numCache>
                <c:formatCode>General</c:formatCode>
                <c:ptCount val="6"/>
                <c:pt idx="0" formatCode="0.00">
                  <c:v>0.91849999999999998</c:v>
                </c:pt>
                <c:pt idx="1">
                  <c:v>0.94520000000000004</c:v>
                </c:pt>
                <c:pt idx="2">
                  <c:v>0.89829999999999999</c:v>
                </c:pt>
                <c:pt idx="3">
                  <c:v>0.68630000000000002</c:v>
                </c:pt>
              </c:numCache>
            </c:numRef>
          </c:xVal>
          <c:yVal>
            <c:numRef>
              <c:f>Sheet1!$A$2:$A$7</c:f>
              <c:numCache>
                <c:formatCode>General</c:formatCode>
                <c:ptCount val="6"/>
                <c:pt idx="0">
                  <c:v>4</c:v>
                </c:pt>
                <c:pt idx="1">
                  <c:v>3</c:v>
                </c:pt>
                <c:pt idx="2">
                  <c:v>2</c:v>
                </c:pt>
                <c:pt idx="3">
                  <c:v>1</c:v>
                </c:pt>
              </c:numCache>
            </c:numRef>
          </c:yVal>
          <c:smooth val="0"/>
          <c:extLst>
            <c:ext xmlns:c16="http://schemas.microsoft.com/office/drawing/2014/chart" uri="{C3380CC4-5D6E-409C-BE32-E72D297353CC}">
              <c16:uniqueId val="{00000003-7B8D-4FE3-AE09-486C02B5A1F9}"/>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a:latin typeface="Arial Narrow" panose="020B0606020202030204" pitchFamily="34" charset="0"/>
              </a:defRPr>
            </a:pPr>
            <a:endParaRPr lang="en-US"/>
          </a:p>
        </c:txPr>
        <c:crossAx val="65189472"/>
        <c:crosses val="autoZero"/>
        <c:crossBetween val="midCat"/>
      </c:valAx>
      <c:valAx>
        <c:axId val="65189472"/>
        <c:scaling>
          <c:orientation val="minMax"/>
          <c:max val="5"/>
          <c:min val="0"/>
        </c:scaling>
        <c:delete val="1"/>
        <c:axPos val="l"/>
        <c:numFmt formatCode="General" sourceLinked="1"/>
        <c:majorTickMark val="none"/>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rgbClr val="838FE5"/>
                  </a:solidFill>
                </a:ln>
              </c:spPr>
            </c:marker>
            <c:bubble3D val="0"/>
            <c:extLst>
              <c:ext xmlns:c16="http://schemas.microsoft.com/office/drawing/2014/chart" uri="{C3380CC4-5D6E-409C-BE32-E72D297353CC}">
                <c16:uniqueId val="{00000000-3328-446F-AFB6-EBB370FE7E7E}"/>
              </c:ext>
            </c:extLst>
          </c:dPt>
          <c:dPt>
            <c:idx val="1"/>
            <c:marker>
              <c:spPr>
                <a:solidFill>
                  <a:srgbClr val="151E66"/>
                </a:solidFill>
                <a:ln w="79375">
                  <a:solidFill>
                    <a:srgbClr val="3A4DD6"/>
                  </a:solidFill>
                </a:ln>
              </c:spPr>
            </c:marker>
            <c:bubble3D val="0"/>
            <c:extLst>
              <c:ext xmlns:c16="http://schemas.microsoft.com/office/drawing/2014/chart" uri="{C3380CC4-5D6E-409C-BE32-E72D297353CC}">
                <c16:uniqueId val="{00000001-3328-446F-AFB6-EBB370FE7E7E}"/>
              </c:ext>
            </c:extLst>
          </c:dPt>
          <c:dPt>
            <c:idx val="2"/>
            <c:marker>
              <c:spPr>
                <a:solidFill>
                  <a:srgbClr val="151E66"/>
                </a:solidFill>
                <a:ln w="79375">
                  <a:solidFill>
                    <a:srgbClr val="202F9C"/>
                  </a:solidFill>
                </a:ln>
              </c:spPr>
            </c:marker>
            <c:bubble3D val="0"/>
            <c:extLst>
              <c:ext xmlns:c16="http://schemas.microsoft.com/office/drawing/2014/chart" uri="{C3380CC4-5D6E-409C-BE32-E72D297353CC}">
                <c16:uniqueId val="{00000002-3328-446F-AFB6-EBB370FE7E7E}"/>
              </c:ext>
            </c:extLst>
          </c:dPt>
          <c:errBars>
            <c:errDir val="x"/>
            <c:errBarType val="minus"/>
            <c:errValType val="percentage"/>
            <c:noEndCap val="1"/>
            <c:val val="100"/>
            <c:spPr>
              <a:ln w="19050"/>
            </c:spPr>
          </c:errBars>
          <c:xVal>
            <c:numRef>
              <c:f>Sheet1!$B$2:$B$7</c:f>
              <c:numCache>
                <c:formatCode>General</c:formatCode>
                <c:ptCount val="6"/>
                <c:pt idx="0" formatCode="0.00">
                  <c:v>0.87680000000000002</c:v>
                </c:pt>
                <c:pt idx="1">
                  <c:v>0.84540000000000004</c:v>
                </c:pt>
                <c:pt idx="2">
                  <c:v>0.83840000000000003</c:v>
                </c:pt>
                <c:pt idx="3">
                  <c:v>0.68830000000000002</c:v>
                </c:pt>
              </c:numCache>
            </c:numRef>
          </c:xVal>
          <c:yVal>
            <c:numRef>
              <c:f>Sheet1!$A$2:$A$7</c:f>
              <c:numCache>
                <c:formatCode>General</c:formatCode>
                <c:ptCount val="6"/>
                <c:pt idx="0">
                  <c:v>4</c:v>
                </c:pt>
                <c:pt idx="1">
                  <c:v>3</c:v>
                </c:pt>
                <c:pt idx="2">
                  <c:v>2</c:v>
                </c:pt>
                <c:pt idx="3">
                  <c:v>1</c:v>
                </c:pt>
              </c:numCache>
            </c:numRef>
          </c:yVal>
          <c:smooth val="0"/>
          <c:extLst>
            <c:ext xmlns:c16="http://schemas.microsoft.com/office/drawing/2014/chart" uri="{C3380CC4-5D6E-409C-BE32-E72D297353CC}">
              <c16:uniqueId val="{00000003-3328-446F-AFB6-EBB370FE7E7E}"/>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a:latin typeface="Arial Narrow" panose="020B0606020202030204" pitchFamily="34" charset="0"/>
              </a:defRPr>
            </a:pPr>
            <a:endParaRPr lang="en-US"/>
          </a:p>
        </c:txPr>
        <c:crossAx val="65189472"/>
        <c:crosses val="autoZero"/>
        <c:crossBetween val="midCat"/>
      </c:valAx>
      <c:valAx>
        <c:axId val="65189472"/>
        <c:scaling>
          <c:orientation val="minMax"/>
          <c:max val="5"/>
          <c:min val="0"/>
        </c:scaling>
        <c:delete val="1"/>
        <c:axPos val="l"/>
        <c:numFmt formatCode="General" sourceLinked="1"/>
        <c:majorTickMark val="none"/>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rgbClr val="838FE5"/>
                  </a:solidFill>
                </a:ln>
              </c:spPr>
            </c:marker>
            <c:bubble3D val="0"/>
            <c:extLst>
              <c:ext xmlns:c16="http://schemas.microsoft.com/office/drawing/2014/chart" uri="{C3380CC4-5D6E-409C-BE32-E72D297353CC}">
                <c16:uniqueId val="{00000000-696E-4FAA-8840-C2D91FAE1F28}"/>
              </c:ext>
            </c:extLst>
          </c:dPt>
          <c:dPt>
            <c:idx val="1"/>
            <c:marker>
              <c:spPr>
                <a:solidFill>
                  <a:srgbClr val="151E66"/>
                </a:solidFill>
                <a:ln w="79375">
                  <a:solidFill>
                    <a:srgbClr val="3A4DD6"/>
                  </a:solidFill>
                </a:ln>
              </c:spPr>
            </c:marker>
            <c:bubble3D val="0"/>
            <c:extLst>
              <c:ext xmlns:c16="http://schemas.microsoft.com/office/drawing/2014/chart" uri="{C3380CC4-5D6E-409C-BE32-E72D297353CC}">
                <c16:uniqueId val="{00000001-696E-4FAA-8840-C2D91FAE1F28}"/>
              </c:ext>
            </c:extLst>
          </c:dPt>
          <c:dPt>
            <c:idx val="2"/>
            <c:marker>
              <c:spPr>
                <a:solidFill>
                  <a:srgbClr val="151E66"/>
                </a:solidFill>
                <a:ln w="79375">
                  <a:solidFill>
                    <a:srgbClr val="202F9C"/>
                  </a:solidFill>
                </a:ln>
              </c:spPr>
            </c:marker>
            <c:bubble3D val="0"/>
            <c:extLst>
              <c:ext xmlns:c16="http://schemas.microsoft.com/office/drawing/2014/chart" uri="{C3380CC4-5D6E-409C-BE32-E72D297353CC}">
                <c16:uniqueId val="{00000002-696E-4FAA-8840-C2D91FAE1F28}"/>
              </c:ext>
            </c:extLst>
          </c:dPt>
          <c:errBars>
            <c:errDir val="x"/>
            <c:errBarType val="minus"/>
            <c:errValType val="percentage"/>
            <c:noEndCap val="1"/>
            <c:val val="100"/>
            <c:spPr>
              <a:ln w="19050"/>
            </c:spPr>
          </c:errBars>
          <c:xVal>
            <c:numRef>
              <c:f>Sheet1!$B$2:$B$7</c:f>
              <c:numCache>
                <c:formatCode>General</c:formatCode>
                <c:ptCount val="6"/>
                <c:pt idx="0" formatCode="0.00">
                  <c:v>0.98199999999999998</c:v>
                </c:pt>
                <c:pt idx="1">
                  <c:v>0.96350000000000002</c:v>
                </c:pt>
                <c:pt idx="2">
                  <c:v>0.94620000000000004</c:v>
                </c:pt>
                <c:pt idx="3">
                  <c:v>0.77780000000000005</c:v>
                </c:pt>
              </c:numCache>
            </c:numRef>
          </c:xVal>
          <c:yVal>
            <c:numRef>
              <c:f>Sheet1!$A$2:$A$7</c:f>
              <c:numCache>
                <c:formatCode>General</c:formatCode>
                <c:ptCount val="6"/>
                <c:pt idx="0">
                  <c:v>4</c:v>
                </c:pt>
                <c:pt idx="1">
                  <c:v>3</c:v>
                </c:pt>
                <c:pt idx="2">
                  <c:v>2</c:v>
                </c:pt>
                <c:pt idx="3">
                  <c:v>1</c:v>
                </c:pt>
              </c:numCache>
            </c:numRef>
          </c:yVal>
          <c:smooth val="0"/>
          <c:extLst>
            <c:ext xmlns:c16="http://schemas.microsoft.com/office/drawing/2014/chart" uri="{C3380CC4-5D6E-409C-BE32-E72D297353CC}">
              <c16:uniqueId val="{00000003-696E-4FAA-8840-C2D91FAE1F28}"/>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a:latin typeface="Arial Narrow" panose="020B0606020202030204" pitchFamily="34" charset="0"/>
              </a:defRPr>
            </a:pPr>
            <a:endParaRPr lang="en-US"/>
          </a:p>
        </c:txPr>
        <c:crossAx val="65189472"/>
        <c:crosses val="autoZero"/>
        <c:crossBetween val="midCat"/>
      </c:valAx>
      <c:valAx>
        <c:axId val="65189472"/>
        <c:scaling>
          <c:orientation val="minMax"/>
          <c:max val="5"/>
          <c:min val="0"/>
        </c:scaling>
        <c:delete val="1"/>
        <c:axPos val="l"/>
        <c:numFmt formatCode="General" sourceLinked="1"/>
        <c:majorTickMark val="none"/>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rgbClr val="838FE5"/>
                  </a:solidFill>
                </a:ln>
              </c:spPr>
            </c:marker>
            <c:bubble3D val="0"/>
            <c:extLst>
              <c:ext xmlns:c16="http://schemas.microsoft.com/office/drawing/2014/chart" uri="{C3380CC4-5D6E-409C-BE32-E72D297353CC}">
                <c16:uniqueId val="{00000000-8423-46B0-AE79-19C460D0302D}"/>
              </c:ext>
            </c:extLst>
          </c:dPt>
          <c:dPt>
            <c:idx val="1"/>
            <c:marker>
              <c:spPr>
                <a:solidFill>
                  <a:srgbClr val="151E66"/>
                </a:solidFill>
                <a:ln w="79375">
                  <a:solidFill>
                    <a:srgbClr val="3A4DD6"/>
                  </a:solidFill>
                </a:ln>
              </c:spPr>
            </c:marker>
            <c:bubble3D val="0"/>
            <c:extLst>
              <c:ext xmlns:c16="http://schemas.microsoft.com/office/drawing/2014/chart" uri="{C3380CC4-5D6E-409C-BE32-E72D297353CC}">
                <c16:uniqueId val="{00000001-8423-46B0-AE79-19C460D0302D}"/>
              </c:ext>
            </c:extLst>
          </c:dPt>
          <c:dPt>
            <c:idx val="2"/>
            <c:marker>
              <c:spPr>
                <a:solidFill>
                  <a:srgbClr val="151E66"/>
                </a:solidFill>
                <a:ln w="79375">
                  <a:solidFill>
                    <a:srgbClr val="202F9C"/>
                  </a:solidFill>
                </a:ln>
              </c:spPr>
            </c:marker>
            <c:bubble3D val="0"/>
            <c:extLst>
              <c:ext xmlns:c16="http://schemas.microsoft.com/office/drawing/2014/chart" uri="{C3380CC4-5D6E-409C-BE32-E72D297353CC}">
                <c16:uniqueId val="{00000002-8423-46B0-AE79-19C460D0302D}"/>
              </c:ext>
            </c:extLst>
          </c:dPt>
          <c:errBars>
            <c:errDir val="x"/>
            <c:errBarType val="minus"/>
            <c:errValType val="percentage"/>
            <c:noEndCap val="1"/>
            <c:val val="100"/>
            <c:spPr>
              <a:ln w="19050"/>
            </c:spPr>
          </c:errBars>
          <c:xVal>
            <c:numRef>
              <c:f>Sheet1!$B$2:$B$7</c:f>
              <c:numCache>
                <c:formatCode>General</c:formatCode>
                <c:ptCount val="6"/>
                <c:pt idx="0" formatCode="0.00">
                  <c:v>0.85189999999999999</c:v>
                </c:pt>
                <c:pt idx="1">
                  <c:v>0.75970000000000004</c:v>
                </c:pt>
                <c:pt idx="2">
                  <c:v>0.7429</c:v>
                </c:pt>
                <c:pt idx="3">
                  <c:v>0.70420000000000005</c:v>
                </c:pt>
              </c:numCache>
            </c:numRef>
          </c:xVal>
          <c:yVal>
            <c:numRef>
              <c:f>Sheet1!$A$2:$A$7</c:f>
              <c:numCache>
                <c:formatCode>General</c:formatCode>
                <c:ptCount val="6"/>
                <c:pt idx="0">
                  <c:v>4</c:v>
                </c:pt>
                <c:pt idx="1">
                  <c:v>3</c:v>
                </c:pt>
                <c:pt idx="2">
                  <c:v>2</c:v>
                </c:pt>
                <c:pt idx="3">
                  <c:v>1</c:v>
                </c:pt>
              </c:numCache>
            </c:numRef>
          </c:yVal>
          <c:smooth val="0"/>
          <c:extLst>
            <c:ext xmlns:c16="http://schemas.microsoft.com/office/drawing/2014/chart" uri="{C3380CC4-5D6E-409C-BE32-E72D297353CC}">
              <c16:uniqueId val="{00000003-8423-46B0-AE79-19C460D0302D}"/>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a:latin typeface="Arial Narrow" panose="020B0606020202030204" pitchFamily="34" charset="0"/>
              </a:defRPr>
            </a:pPr>
            <a:endParaRPr lang="en-US"/>
          </a:p>
        </c:txPr>
        <c:crossAx val="65189472"/>
        <c:crosses val="autoZero"/>
        <c:crossBetween val="midCat"/>
      </c:valAx>
      <c:valAx>
        <c:axId val="65189472"/>
        <c:scaling>
          <c:orientation val="minMax"/>
          <c:max val="5"/>
          <c:min val="0"/>
        </c:scaling>
        <c:delete val="1"/>
        <c:axPos val="l"/>
        <c:numFmt formatCode="General" sourceLinked="1"/>
        <c:majorTickMark val="none"/>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rgbClr val="838FE5"/>
                  </a:solidFill>
                </a:ln>
              </c:spPr>
            </c:marker>
            <c:bubble3D val="0"/>
            <c:extLst>
              <c:ext xmlns:c16="http://schemas.microsoft.com/office/drawing/2014/chart" uri="{C3380CC4-5D6E-409C-BE32-E72D297353CC}">
                <c16:uniqueId val="{00000000-F683-4D35-A7EF-6506FEE78B33}"/>
              </c:ext>
            </c:extLst>
          </c:dPt>
          <c:dPt>
            <c:idx val="1"/>
            <c:marker>
              <c:spPr>
                <a:solidFill>
                  <a:srgbClr val="151E66"/>
                </a:solidFill>
                <a:ln w="79375">
                  <a:solidFill>
                    <a:srgbClr val="3A4DD6"/>
                  </a:solidFill>
                </a:ln>
              </c:spPr>
            </c:marker>
            <c:bubble3D val="0"/>
            <c:extLst>
              <c:ext xmlns:c16="http://schemas.microsoft.com/office/drawing/2014/chart" uri="{C3380CC4-5D6E-409C-BE32-E72D297353CC}">
                <c16:uniqueId val="{00000001-F683-4D35-A7EF-6506FEE78B33}"/>
              </c:ext>
            </c:extLst>
          </c:dPt>
          <c:dPt>
            <c:idx val="2"/>
            <c:marker>
              <c:spPr>
                <a:solidFill>
                  <a:srgbClr val="151E66"/>
                </a:solidFill>
                <a:ln w="79375">
                  <a:solidFill>
                    <a:srgbClr val="202F9C"/>
                  </a:solidFill>
                </a:ln>
              </c:spPr>
            </c:marker>
            <c:bubble3D val="0"/>
            <c:extLst>
              <c:ext xmlns:c16="http://schemas.microsoft.com/office/drawing/2014/chart" uri="{C3380CC4-5D6E-409C-BE32-E72D297353CC}">
                <c16:uniqueId val="{00000002-F683-4D35-A7EF-6506FEE78B33}"/>
              </c:ext>
            </c:extLst>
          </c:dPt>
          <c:errBars>
            <c:errDir val="x"/>
            <c:errBarType val="minus"/>
            <c:errValType val="percentage"/>
            <c:noEndCap val="1"/>
            <c:val val="100"/>
            <c:spPr>
              <a:ln w="19050"/>
            </c:spPr>
          </c:errBars>
          <c:xVal>
            <c:numRef>
              <c:f>Sheet1!$B$2:$B$7</c:f>
              <c:numCache>
                <c:formatCode>General</c:formatCode>
                <c:ptCount val="6"/>
                <c:pt idx="0" formatCode="0.00">
                  <c:v>0.91859999999999997</c:v>
                </c:pt>
                <c:pt idx="1">
                  <c:v>0.87760000000000005</c:v>
                </c:pt>
                <c:pt idx="2">
                  <c:v>0.8165</c:v>
                </c:pt>
                <c:pt idx="3">
                  <c:v>0.8</c:v>
                </c:pt>
              </c:numCache>
            </c:numRef>
          </c:xVal>
          <c:yVal>
            <c:numRef>
              <c:f>Sheet1!$A$2:$A$7</c:f>
              <c:numCache>
                <c:formatCode>General</c:formatCode>
                <c:ptCount val="6"/>
                <c:pt idx="0">
                  <c:v>4</c:v>
                </c:pt>
                <c:pt idx="1">
                  <c:v>3</c:v>
                </c:pt>
                <c:pt idx="2">
                  <c:v>2</c:v>
                </c:pt>
                <c:pt idx="3">
                  <c:v>1</c:v>
                </c:pt>
              </c:numCache>
            </c:numRef>
          </c:yVal>
          <c:smooth val="0"/>
          <c:extLst>
            <c:ext xmlns:c16="http://schemas.microsoft.com/office/drawing/2014/chart" uri="{C3380CC4-5D6E-409C-BE32-E72D297353CC}">
              <c16:uniqueId val="{00000003-F683-4D35-A7EF-6506FEE78B33}"/>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a:latin typeface="Arial Narrow" panose="020B0606020202030204" pitchFamily="34" charset="0"/>
              </a:defRPr>
            </a:pPr>
            <a:endParaRPr lang="en-US"/>
          </a:p>
        </c:txPr>
        <c:crossAx val="65189472"/>
        <c:crosses val="autoZero"/>
        <c:crossBetween val="midCat"/>
      </c:valAx>
      <c:valAx>
        <c:axId val="65189472"/>
        <c:scaling>
          <c:orientation val="minMax"/>
          <c:max val="5"/>
          <c:min val="0"/>
        </c:scaling>
        <c:delete val="1"/>
        <c:axPos val="l"/>
        <c:numFmt formatCode="General" sourceLinked="1"/>
        <c:majorTickMark val="none"/>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chemeClr val="bg1">
                      <a:lumMod val="65000"/>
                    </a:schemeClr>
                  </a:solidFill>
                </a:ln>
              </c:spPr>
            </c:marker>
            <c:bubble3D val="0"/>
            <c:spPr>
              <a:ln w="19050">
                <a:solidFill>
                  <a:schemeClr val="bg1">
                    <a:lumMod val="65000"/>
                  </a:schemeClr>
                </a:solidFill>
              </a:ln>
            </c:spPr>
            <c:extLst>
              <c:ext xmlns:c16="http://schemas.microsoft.com/office/drawing/2014/chart" uri="{C3380CC4-5D6E-409C-BE32-E72D297353CC}">
                <c16:uniqueId val="{00000001-77A2-4BB9-84D1-B108A050188F}"/>
              </c:ext>
            </c:extLst>
          </c:dPt>
          <c:errBars>
            <c:errDir val="x"/>
            <c:errBarType val="minus"/>
            <c:errValType val="percentage"/>
            <c:noEndCap val="1"/>
            <c:val val="100"/>
            <c:spPr>
              <a:ln w="19050"/>
            </c:spPr>
          </c:errBars>
          <c:xVal>
            <c:numRef>
              <c:f>Sheet1!$B$2:$B$5</c:f>
              <c:numCache>
                <c:formatCode>General</c:formatCode>
                <c:ptCount val="4"/>
                <c:pt idx="0">
                  <c:v>0.82640000000000002</c:v>
                </c:pt>
                <c:pt idx="1">
                  <c:v>0.81140000000000001</c:v>
                </c:pt>
              </c:numCache>
            </c:numRef>
          </c:xVal>
          <c:yVal>
            <c:numRef>
              <c:f>Sheet1!$A$2:$A$5</c:f>
              <c:numCache>
                <c:formatCode>General</c:formatCode>
                <c:ptCount val="4"/>
                <c:pt idx="0">
                  <c:v>2</c:v>
                </c:pt>
                <c:pt idx="1">
                  <c:v>1</c:v>
                </c:pt>
              </c:numCache>
            </c:numRef>
          </c:yVal>
          <c:smooth val="0"/>
          <c:extLst>
            <c:ext xmlns:c16="http://schemas.microsoft.com/office/drawing/2014/chart" uri="{C3380CC4-5D6E-409C-BE32-E72D297353CC}">
              <c16:uniqueId val="{00000000-77A2-4BB9-84D1-B108A050188F}"/>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3"/>
          <c:min val="0"/>
        </c:scaling>
        <c:delete val="1"/>
        <c:axPos val="l"/>
        <c:numFmt formatCode="General" sourceLinked="1"/>
        <c:majorTickMark val="out"/>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chemeClr val="bg1">
                      <a:lumMod val="65000"/>
                    </a:schemeClr>
                  </a:solidFill>
                </a:ln>
              </c:spPr>
            </c:marker>
            <c:bubble3D val="0"/>
            <c:spPr>
              <a:ln w="19050">
                <a:solidFill>
                  <a:schemeClr val="bg1">
                    <a:lumMod val="65000"/>
                  </a:schemeClr>
                </a:solidFill>
              </a:ln>
            </c:spPr>
            <c:extLst>
              <c:ext xmlns:c16="http://schemas.microsoft.com/office/drawing/2014/chart" uri="{C3380CC4-5D6E-409C-BE32-E72D297353CC}">
                <c16:uniqueId val="{00000001-1DED-493E-93EB-70CC0282A952}"/>
              </c:ext>
            </c:extLst>
          </c:dPt>
          <c:errBars>
            <c:errDir val="x"/>
            <c:errBarType val="minus"/>
            <c:errValType val="percentage"/>
            <c:noEndCap val="1"/>
            <c:val val="100"/>
            <c:spPr>
              <a:ln w="19050"/>
            </c:spPr>
          </c:errBars>
          <c:xVal>
            <c:numRef>
              <c:f>Sheet1!$B$2:$B$5</c:f>
              <c:numCache>
                <c:formatCode>General</c:formatCode>
                <c:ptCount val="4"/>
                <c:pt idx="0">
                  <c:v>0.92610000000000003</c:v>
                </c:pt>
                <c:pt idx="1">
                  <c:v>0.91220000000000001</c:v>
                </c:pt>
              </c:numCache>
            </c:numRef>
          </c:xVal>
          <c:yVal>
            <c:numRef>
              <c:f>Sheet1!$A$2:$A$5</c:f>
              <c:numCache>
                <c:formatCode>General</c:formatCode>
                <c:ptCount val="4"/>
                <c:pt idx="0">
                  <c:v>2</c:v>
                </c:pt>
                <c:pt idx="1">
                  <c:v>1</c:v>
                </c:pt>
              </c:numCache>
            </c:numRef>
          </c:yVal>
          <c:smooth val="0"/>
          <c:extLst>
            <c:ext xmlns:c16="http://schemas.microsoft.com/office/drawing/2014/chart" uri="{C3380CC4-5D6E-409C-BE32-E72D297353CC}">
              <c16:uniqueId val="{00000002-1DED-493E-93EB-70CC0282A952}"/>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3"/>
          <c:min val="0"/>
        </c:scaling>
        <c:delete val="1"/>
        <c:axPos val="l"/>
        <c:numFmt formatCode="General" sourceLinked="1"/>
        <c:majorTickMark val="out"/>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chemeClr val="bg1">
                      <a:lumMod val="65000"/>
                    </a:schemeClr>
                  </a:solidFill>
                </a:ln>
              </c:spPr>
            </c:marker>
            <c:bubble3D val="0"/>
            <c:spPr>
              <a:ln w="19050">
                <a:solidFill>
                  <a:schemeClr val="bg1">
                    <a:lumMod val="65000"/>
                  </a:schemeClr>
                </a:solidFill>
              </a:ln>
            </c:spPr>
            <c:extLst>
              <c:ext xmlns:c16="http://schemas.microsoft.com/office/drawing/2014/chart" uri="{C3380CC4-5D6E-409C-BE32-E72D297353CC}">
                <c16:uniqueId val="{00000001-D90A-4566-A5E1-5697309F25BB}"/>
              </c:ext>
            </c:extLst>
          </c:dPt>
          <c:errBars>
            <c:errDir val="x"/>
            <c:errBarType val="minus"/>
            <c:errValType val="percentage"/>
            <c:noEndCap val="1"/>
            <c:val val="100"/>
            <c:spPr>
              <a:ln w="19050"/>
            </c:spPr>
          </c:errBars>
          <c:xVal>
            <c:numRef>
              <c:f>Sheet1!$B$2:$B$5</c:f>
              <c:numCache>
                <c:formatCode>General</c:formatCode>
                <c:ptCount val="4"/>
                <c:pt idx="0">
                  <c:v>0.84299999999999997</c:v>
                </c:pt>
                <c:pt idx="1">
                  <c:v>0.86339999999999995</c:v>
                </c:pt>
              </c:numCache>
            </c:numRef>
          </c:xVal>
          <c:yVal>
            <c:numRef>
              <c:f>Sheet1!$A$2:$A$5</c:f>
              <c:numCache>
                <c:formatCode>General</c:formatCode>
                <c:ptCount val="4"/>
                <c:pt idx="0">
                  <c:v>2</c:v>
                </c:pt>
                <c:pt idx="1">
                  <c:v>1</c:v>
                </c:pt>
              </c:numCache>
            </c:numRef>
          </c:yVal>
          <c:smooth val="0"/>
          <c:extLst>
            <c:ext xmlns:c16="http://schemas.microsoft.com/office/drawing/2014/chart" uri="{C3380CC4-5D6E-409C-BE32-E72D297353CC}">
              <c16:uniqueId val="{00000002-D90A-4566-A5E1-5697309F25BB}"/>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3"/>
          <c:min val="0"/>
        </c:scaling>
        <c:delete val="1"/>
        <c:axPos val="l"/>
        <c:numFmt formatCode="General" sourceLinked="1"/>
        <c:majorTickMark val="out"/>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chemeClr val="bg1">
                      <a:lumMod val="65000"/>
                    </a:schemeClr>
                  </a:solidFill>
                </a:ln>
              </c:spPr>
            </c:marker>
            <c:bubble3D val="0"/>
            <c:spPr>
              <a:ln w="19050">
                <a:solidFill>
                  <a:schemeClr val="bg1">
                    <a:lumMod val="65000"/>
                  </a:schemeClr>
                </a:solidFill>
              </a:ln>
            </c:spPr>
            <c:extLst>
              <c:ext xmlns:c16="http://schemas.microsoft.com/office/drawing/2014/chart" uri="{C3380CC4-5D6E-409C-BE32-E72D297353CC}">
                <c16:uniqueId val="{00000001-A949-466A-A584-D7E1A5FE77E1}"/>
              </c:ext>
            </c:extLst>
          </c:dPt>
          <c:errBars>
            <c:errDir val="x"/>
            <c:errBarType val="minus"/>
            <c:errValType val="percentage"/>
            <c:noEndCap val="1"/>
            <c:val val="100"/>
            <c:spPr>
              <a:ln w="19050"/>
            </c:spPr>
          </c:errBars>
          <c:xVal>
            <c:numRef>
              <c:f>Sheet1!$B$2:$B$5</c:f>
              <c:numCache>
                <c:formatCode>General</c:formatCode>
                <c:ptCount val="4"/>
                <c:pt idx="0">
                  <c:v>0.96130000000000004</c:v>
                </c:pt>
                <c:pt idx="1">
                  <c:v>0.9577</c:v>
                </c:pt>
              </c:numCache>
            </c:numRef>
          </c:xVal>
          <c:yVal>
            <c:numRef>
              <c:f>Sheet1!$A$2:$A$5</c:f>
              <c:numCache>
                <c:formatCode>General</c:formatCode>
                <c:ptCount val="4"/>
                <c:pt idx="0">
                  <c:v>2</c:v>
                </c:pt>
                <c:pt idx="1">
                  <c:v>1</c:v>
                </c:pt>
              </c:numCache>
            </c:numRef>
          </c:yVal>
          <c:smooth val="0"/>
          <c:extLst>
            <c:ext xmlns:c16="http://schemas.microsoft.com/office/drawing/2014/chart" uri="{C3380CC4-5D6E-409C-BE32-E72D297353CC}">
              <c16:uniqueId val="{00000002-A949-466A-A584-D7E1A5FE77E1}"/>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3"/>
          <c:min val="0"/>
        </c:scaling>
        <c:delete val="1"/>
        <c:axPos val="l"/>
        <c:numFmt formatCode="General" sourceLinked="1"/>
        <c:majorTickMark val="out"/>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151E6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child is better at handling daily life.</c:v>
                </c:pt>
                <c:pt idx="1">
                  <c:v>Staff spoke with me in a way that I understood.</c:v>
                </c:pt>
                <c:pt idx="2">
                  <c:v>Services were available at times that were good for us.</c:v>
                </c:pt>
                <c:pt idx="3">
                  <c:v>I participated in my child's treatment.</c:v>
                </c:pt>
                <c:pt idx="4">
                  <c:v>The people helping my child stuck with us no matter what.</c:v>
                </c:pt>
              </c:strCache>
            </c:strRef>
          </c:cat>
          <c:val>
            <c:numRef>
              <c:f>Sheet1!$B$2:$B$6</c:f>
              <c:numCache>
                <c:formatCode>0.0%</c:formatCode>
                <c:ptCount val="5"/>
                <c:pt idx="0">
                  <c:v>0.46</c:v>
                </c:pt>
                <c:pt idx="1">
                  <c:v>0.80700000000000005</c:v>
                </c:pt>
                <c:pt idx="2">
                  <c:v>0.621</c:v>
                </c:pt>
                <c:pt idx="3">
                  <c:v>0.76300000000000001</c:v>
                </c:pt>
                <c:pt idx="4">
                  <c:v>0.61599999999999999</c:v>
                </c:pt>
              </c:numCache>
            </c:numRef>
          </c:val>
          <c:extLst>
            <c:ext xmlns:c16="http://schemas.microsoft.com/office/drawing/2014/chart" uri="{C3380CC4-5D6E-409C-BE32-E72D297353CC}">
              <c16:uniqueId val="{00000000-AD51-4EAA-8E18-B56182479563}"/>
            </c:ext>
          </c:extLst>
        </c:ser>
        <c:ser>
          <c:idx val="3"/>
          <c:order val="1"/>
          <c:tx>
            <c:strRef>
              <c:f>Sheet1!$C$1</c:f>
              <c:strCache>
                <c:ptCount val="1"/>
                <c:pt idx="0">
                  <c:v>STA Buffer</c:v>
                </c:pt>
              </c:strCache>
            </c:strRef>
          </c:tx>
          <c:spPr>
            <a:noFill/>
            <a:ln>
              <a:noFill/>
            </a:ln>
            <a:effectLst/>
          </c:spPr>
          <c:invertIfNegative val="0"/>
          <c:dLbls>
            <c:delete val="1"/>
          </c:dLbls>
          <c:cat>
            <c:strRef>
              <c:f>Sheet1!$A$2:$A$6</c:f>
              <c:strCache>
                <c:ptCount val="5"/>
                <c:pt idx="0">
                  <c:v>My child is better at handling daily life.</c:v>
                </c:pt>
                <c:pt idx="1">
                  <c:v>Staff spoke with me in a way that I understood.</c:v>
                </c:pt>
                <c:pt idx="2">
                  <c:v>Services were available at times that were good for us.</c:v>
                </c:pt>
                <c:pt idx="3">
                  <c:v>I participated in my child's treatment.</c:v>
                </c:pt>
                <c:pt idx="4">
                  <c:v>The people helping my child stuck with us no matter what.</c:v>
                </c:pt>
              </c:strCache>
            </c:strRef>
          </c:cat>
          <c:val>
            <c:numRef>
              <c:f>Sheet1!$C$2:$C$6</c:f>
              <c:numCache>
                <c:formatCode>0.0%</c:formatCode>
                <c:ptCount val="5"/>
                <c:pt idx="0">
                  <c:v>0.54</c:v>
                </c:pt>
                <c:pt idx="1">
                  <c:v>0.19299999999999995</c:v>
                </c:pt>
                <c:pt idx="2">
                  <c:v>0.379</c:v>
                </c:pt>
                <c:pt idx="3">
                  <c:v>0.23699999999999999</c:v>
                </c:pt>
                <c:pt idx="4">
                  <c:v>0.38400000000000001</c:v>
                </c:pt>
              </c:numCache>
            </c:numRef>
          </c:val>
          <c:extLst>
            <c:ext xmlns:c16="http://schemas.microsoft.com/office/drawing/2014/chart" uri="{C3380CC4-5D6E-409C-BE32-E72D297353CC}">
              <c16:uniqueId val="{00000001-AD51-4EAA-8E18-B56182479563}"/>
            </c:ext>
          </c:extLst>
        </c:ser>
        <c:ser>
          <c:idx val="1"/>
          <c:order val="2"/>
          <c:tx>
            <c:strRef>
              <c:f>Sheet1!$D$1</c:f>
              <c:strCache>
                <c:ptCount val="1"/>
                <c:pt idx="0">
                  <c:v>SW Agree</c:v>
                </c:pt>
              </c:strCache>
            </c:strRef>
          </c:tx>
          <c:spPr>
            <a:solidFill>
              <a:srgbClr val="1E2C92"/>
            </a:solidFill>
            <a:ln>
              <a:noFill/>
            </a:ln>
            <a:effectLst/>
          </c:spPr>
          <c:invertIfNegative val="0"/>
          <c:dLbls>
            <c:dLbl>
              <c:idx val="0"/>
              <c:layout>
                <c:manualLayout>
                  <c:x val="4.632796622281210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51-4EAA-8E18-B56182479563}"/>
                </c:ext>
              </c:extLst>
            </c:dLbl>
            <c:dLbl>
              <c:idx val="1"/>
              <c:layout>
                <c:manualLayout>
                  <c:x val="4.26634619033660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51-4EAA-8E18-B56182479563}"/>
                </c:ext>
              </c:extLst>
            </c:dLbl>
            <c:dLbl>
              <c:idx val="2"/>
              <c:layout>
                <c:manualLayout>
                  <c:x val="4.1620137443892327E-2"/>
                  <c:y val="-2.49370976438570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51-4EAA-8E18-B56182479563}"/>
                </c:ext>
              </c:extLst>
            </c:dLbl>
            <c:dLbl>
              <c:idx val="3"/>
              <c:layout>
                <c:manualLayout>
                  <c:x val="4.2163247525775681E-2"/>
                  <c:y val="-9.870770283135525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51-4EAA-8E18-B56182479563}"/>
                </c:ext>
              </c:extLst>
            </c:dLbl>
            <c:dLbl>
              <c:idx val="4"/>
              <c:layout>
                <c:manualLayout>
                  <c:x val="4.30387236176277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51-4EAA-8E18-B56182479563}"/>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child is better at handling daily life.</c:v>
                </c:pt>
                <c:pt idx="1">
                  <c:v>Staff spoke with me in a way that I understood.</c:v>
                </c:pt>
                <c:pt idx="2">
                  <c:v>Services were available at times that were good for us.</c:v>
                </c:pt>
                <c:pt idx="3">
                  <c:v>I participated in my child's treatment.</c:v>
                </c:pt>
                <c:pt idx="4">
                  <c:v>The people helping my child stuck with us no matter what.</c:v>
                </c:pt>
              </c:strCache>
            </c:strRef>
          </c:cat>
          <c:val>
            <c:numRef>
              <c:f>Sheet1!$D$2:$D$6</c:f>
              <c:numCache>
                <c:formatCode>0.0%</c:formatCode>
                <c:ptCount val="5"/>
                <c:pt idx="0">
                  <c:v>0.30399999999999999</c:v>
                </c:pt>
                <c:pt idx="1">
                  <c:v>0.14099999999999999</c:v>
                </c:pt>
                <c:pt idx="2">
                  <c:v>0.24399999999999999</c:v>
                </c:pt>
                <c:pt idx="3">
                  <c:v>0.17699999999999999</c:v>
                </c:pt>
                <c:pt idx="4">
                  <c:v>0.223</c:v>
                </c:pt>
              </c:numCache>
            </c:numRef>
          </c:val>
          <c:extLst>
            <c:ext xmlns:c16="http://schemas.microsoft.com/office/drawing/2014/chart" uri="{C3380CC4-5D6E-409C-BE32-E72D297353CC}">
              <c16:uniqueId val="{00000007-AD51-4EAA-8E18-B56182479563}"/>
            </c:ext>
          </c:extLst>
        </c:ser>
        <c:ser>
          <c:idx val="4"/>
          <c:order val="3"/>
          <c:tx>
            <c:strRef>
              <c:f>Sheet1!$E$1</c:f>
              <c:strCache>
                <c:ptCount val="1"/>
                <c:pt idx="0">
                  <c:v>SWA Buffer</c:v>
                </c:pt>
              </c:strCache>
            </c:strRef>
          </c:tx>
          <c:spPr>
            <a:noFill/>
            <a:ln>
              <a:noFill/>
            </a:ln>
            <a:effectLst/>
          </c:spPr>
          <c:invertIfNegative val="0"/>
          <c:dLbls>
            <c:delete val="1"/>
          </c:dLbls>
          <c:cat>
            <c:strRef>
              <c:f>Sheet1!$A$2:$A$6</c:f>
              <c:strCache>
                <c:ptCount val="5"/>
                <c:pt idx="0">
                  <c:v>My child is better at handling daily life.</c:v>
                </c:pt>
                <c:pt idx="1">
                  <c:v>Staff spoke with me in a way that I understood.</c:v>
                </c:pt>
                <c:pt idx="2">
                  <c:v>Services were available at times that were good for us.</c:v>
                </c:pt>
                <c:pt idx="3">
                  <c:v>I participated in my child's treatment.</c:v>
                </c:pt>
                <c:pt idx="4">
                  <c:v>The people helping my child stuck with us no matter what.</c:v>
                </c:pt>
              </c:strCache>
            </c:strRef>
          </c:cat>
          <c:val>
            <c:numRef>
              <c:f>Sheet1!$E$2:$E$6</c:f>
              <c:numCache>
                <c:formatCode>0.0%</c:formatCode>
                <c:ptCount val="5"/>
                <c:pt idx="0">
                  <c:v>0.69599999999999995</c:v>
                </c:pt>
                <c:pt idx="1">
                  <c:v>0.85899999999999999</c:v>
                </c:pt>
                <c:pt idx="2">
                  <c:v>0.75600000000000001</c:v>
                </c:pt>
                <c:pt idx="3">
                  <c:v>0.82299999999999995</c:v>
                </c:pt>
                <c:pt idx="4">
                  <c:v>0.77700000000000002</c:v>
                </c:pt>
              </c:numCache>
            </c:numRef>
          </c:val>
          <c:extLst>
            <c:ext xmlns:c16="http://schemas.microsoft.com/office/drawing/2014/chart" uri="{C3380CC4-5D6E-409C-BE32-E72D297353CC}">
              <c16:uniqueId val="{00000008-AD51-4EAA-8E18-B56182479563}"/>
            </c:ext>
          </c:extLst>
        </c:ser>
        <c:ser>
          <c:idx val="6"/>
          <c:order val="4"/>
          <c:tx>
            <c:strRef>
              <c:f>Sheet1!$F$1</c:f>
              <c:strCache>
                <c:ptCount val="1"/>
                <c:pt idx="0">
                  <c:v>SW Disagree</c:v>
                </c:pt>
              </c:strCache>
            </c:strRef>
          </c:tx>
          <c:spPr>
            <a:solidFill>
              <a:srgbClr val="AC2900"/>
            </a:solidFill>
            <a:ln>
              <a:noFill/>
            </a:ln>
            <a:effectLst/>
          </c:spPr>
          <c:invertIfNegative val="0"/>
          <c:dLbls>
            <c:dLbl>
              <c:idx val="0"/>
              <c:layout>
                <c:manualLayout>
                  <c:x val="3.5700833044670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51-4EAA-8E18-B56182479563}"/>
                </c:ext>
              </c:extLst>
            </c:dLbl>
            <c:dLbl>
              <c:idx val="1"/>
              <c:layout>
                <c:manualLayout>
                  <c:x val="3.4598161116669052E-2"/>
                  <c:y val="-2.28587421073957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D51-4EAA-8E18-B56182479563}"/>
                </c:ext>
              </c:extLst>
            </c:dLbl>
            <c:dLbl>
              <c:idx val="2"/>
              <c:layout>
                <c:manualLayout>
                  <c:x val="3.3961387002823647E-2"/>
                  <c:y val="-2.49370976438570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D51-4EAA-8E18-B56182479563}"/>
                </c:ext>
              </c:extLst>
            </c:dLbl>
            <c:dLbl>
              <c:idx val="3"/>
              <c:layout>
                <c:manualLayout>
                  <c:x val="3.1990001364587961E-2"/>
                  <c:y val="-1.828699368591663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D51-4EAA-8E18-B56182479563}"/>
                </c:ext>
              </c:extLst>
            </c:dLbl>
            <c:dLbl>
              <c:idx val="4"/>
              <c:layout>
                <c:manualLayout>
                  <c:x val="3.578611979791167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D51-4EAA-8E18-B56182479563}"/>
                </c:ext>
              </c:extLst>
            </c:dLbl>
            <c:spPr>
              <a:noFill/>
              <a:ln>
                <a:noFill/>
              </a:ln>
              <a:effectLst/>
            </c:spPr>
            <c:txPr>
              <a:bodyPr rot="0" spcFirstLastPara="1" vertOverflow="ellipsis" vert="horz" wrap="square" lIns="38100" tIns="19050" rIns="38100" bIns="19050" anchor="ctr" anchorCtr="0">
                <a:spAutoFit/>
              </a:bodyPr>
              <a:lstStyle/>
              <a:p>
                <a:pPr algn="ct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child is better at handling daily life.</c:v>
                </c:pt>
                <c:pt idx="1">
                  <c:v>Staff spoke with me in a way that I understood.</c:v>
                </c:pt>
                <c:pt idx="2">
                  <c:v>Services were available at times that were good for us.</c:v>
                </c:pt>
                <c:pt idx="3">
                  <c:v>I participated in my child's treatment.</c:v>
                </c:pt>
                <c:pt idx="4">
                  <c:v>The people helping my child stuck with us no matter what.</c:v>
                </c:pt>
              </c:strCache>
            </c:strRef>
          </c:cat>
          <c:val>
            <c:numRef>
              <c:f>Sheet1!$F$2:$F$6</c:f>
              <c:numCache>
                <c:formatCode>0.0%</c:formatCode>
                <c:ptCount val="5"/>
                <c:pt idx="0">
                  <c:v>0.112</c:v>
                </c:pt>
                <c:pt idx="1">
                  <c:v>2.5999999999999999E-2</c:v>
                </c:pt>
                <c:pt idx="2">
                  <c:v>6.9000000000000006E-2</c:v>
                </c:pt>
                <c:pt idx="3">
                  <c:v>3.5999999999999997E-2</c:v>
                </c:pt>
                <c:pt idx="4">
                  <c:v>8.7999999999999995E-2</c:v>
                </c:pt>
              </c:numCache>
            </c:numRef>
          </c:val>
          <c:extLst>
            <c:ext xmlns:c16="http://schemas.microsoft.com/office/drawing/2014/chart" uri="{C3380CC4-5D6E-409C-BE32-E72D297353CC}">
              <c16:uniqueId val="{0000000E-AD51-4EAA-8E18-B56182479563}"/>
            </c:ext>
          </c:extLst>
        </c:ser>
        <c:ser>
          <c:idx val="7"/>
          <c:order val="5"/>
          <c:tx>
            <c:strRef>
              <c:f>Sheet1!$G$1</c:f>
              <c:strCache>
                <c:ptCount val="1"/>
                <c:pt idx="0">
                  <c:v>SWD Buffer</c:v>
                </c:pt>
              </c:strCache>
            </c:strRef>
          </c:tx>
          <c:spPr>
            <a:noFill/>
            <a:ln>
              <a:noFill/>
            </a:ln>
            <a:effectLst/>
          </c:spPr>
          <c:invertIfNegative val="0"/>
          <c:dLbls>
            <c:delete val="1"/>
          </c:dLbls>
          <c:cat>
            <c:strRef>
              <c:f>Sheet1!$A$2:$A$6</c:f>
              <c:strCache>
                <c:ptCount val="5"/>
                <c:pt idx="0">
                  <c:v>My child is better at handling daily life.</c:v>
                </c:pt>
                <c:pt idx="1">
                  <c:v>Staff spoke with me in a way that I understood.</c:v>
                </c:pt>
                <c:pt idx="2">
                  <c:v>Services were available at times that were good for us.</c:v>
                </c:pt>
                <c:pt idx="3">
                  <c:v>I participated in my child's treatment.</c:v>
                </c:pt>
                <c:pt idx="4">
                  <c:v>The people helping my child stuck with us no matter what.</c:v>
                </c:pt>
              </c:strCache>
            </c:strRef>
          </c:cat>
          <c:val>
            <c:numRef>
              <c:f>Sheet1!$G$2:$G$6</c:f>
              <c:numCache>
                <c:formatCode>0.0%</c:formatCode>
                <c:ptCount val="5"/>
                <c:pt idx="0">
                  <c:v>0.88800000000000001</c:v>
                </c:pt>
                <c:pt idx="1">
                  <c:v>0.97399999999999998</c:v>
                </c:pt>
                <c:pt idx="2">
                  <c:v>0.93100000000000005</c:v>
                </c:pt>
                <c:pt idx="3">
                  <c:v>0.96399999999999997</c:v>
                </c:pt>
                <c:pt idx="4">
                  <c:v>0.91200000000000003</c:v>
                </c:pt>
              </c:numCache>
            </c:numRef>
          </c:val>
          <c:extLst>
            <c:ext xmlns:c16="http://schemas.microsoft.com/office/drawing/2014/chart" uri="{C3380CC4-5D6E-409C-BE32-E72D297353CC}">
              <c16:uniqueId val="{0000000F-AD51-4EAA-8E18-B56182479563}"/>
            </c:ext>
          </c:extLst>
        </c:ser>
        <c:ser>
          <c:idx val="2"/>
          <c:order val="6"/>
          <c:tx>
            <c:strRef>
              <c:f>Sheet1!$H$1</c:f>
              <c:strCache>
                <c:ptCount val="1"/>
                <c:pt idx="0">
                  <c:v>Strongly disagree</c:v>
                </c:pt>
              </c:strCache>
            </c:strRef>
          </c:tx>
          <c:spPr>
            <a:solidFill>
              <a:srgbClr val="872020"/>
            </a:solidFill>
            <a:ln>
              <a:noFill/>
            </a:ln>
            <a:effectLst/>
          </c:spPr>
          <c:invertIfNegative val="0"/>
          <c:dLbls>
            <c:dLbl>
              <c:idx val="0"/>
              <c:layout>
                <c:manualLayout>
                  <c:x val="3.562755708863101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D51-4EAA-8E18-B56182479563}"/>
                </c:ext>
              </c:extLst>
            </c:dLbl>
            <c:dLbl>
              <c:idx val="1"/>
              <c:layout>
                <c:manualLayout>
                  <c:x val="3.34877174963604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D51-4EAA-8E18-B56182479563}"/>
                </c:ext>
              </c:extLst>
            </c:dLbl>
            <c:dLbl>
              <c:idx val="2"/>
              <c:layout>
                <c:manualLayout>
                  <c:x val="3.2248384901034884E-2"/>
                  <c:y val="-4.5717484214791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D51-4EAA-8E18-B56182479563}"/>
                </c:ext>
              </c:extLst>
            </c:dLbl>
            <c:dLbl>
              <c:idx val="3"/>
              <c:layout>
                <c:manualLayout>
                  <c:x val="3.183739358837384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D51-4EAA-8E18-B56182479563}"/>
                </c:ext>
              </c:extLst>
            </c:dLbl>
            <c:dLbl>
              <c:idx val="4"/>
              <c:layout>
                <c:manualLayout>
                  <c:x val="3.605136664704548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D51-4EAA-8E18-B56182479563}"/>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child is better at handling daily life.</c:v>
                </c:pt>
                <c:pt idx="1">
                  <c:v>Staff spoke with me in a way that I understood.</c:v>
                </c:pt>
                <c:pt idx="2">
                  <c:v>Services were available at times that were good for us.</c:v>
                </c:pt>
                <c:pt idx="3">
                  <c:v>I participated in my child's treatment.</c:v>
                </c:pt>
                <c:pt idx="4">
                  <c:v>The people helping my child stuck with us no matter what.</c:v>
                </c:pt>
              </c:strCache>
            </c:strRef>
          </c:cat>
          <c:val>
            <c:numRef>
              <c:f>Sheet1!$H$2:$H$6</c:f>
              <c:numCache>
                <c:formatCode>0.0%</c:formatCode>
                <c:ptCount val="5"/>
                <c:pt idx="0">
                  <c:v>0.124</c:v>
                </c:pt>
                <c:pt idx="1">
                  <c:v>2.5999999999999999E-2</c:v>
                </c:pt>
                <c:pt idx="2">
                  <c:v>6.5000000000000002E-2</c:v>
                </c:pt>
                <c:pt idx="3">
                  <c:v>2.4E-2</c:v>
                </c:pt>
                <c:pt idx="4">
                  <c:v>7.1999999999999995E-2</c:v>
                </c:pt>
              </c:numCache>
            </c:numRef>
          </c:val>
          <c:extLst>
            <c:ext xmlns:c16="http://schemas.microsoft.com/office/drawing/2014/chart" uri="{C3380CC4-5D6E-409C-BE32-E72D297353CC}">
              <c16:uniqueId val="{00000015-AD51-4EAA-8E18-B56182479563}"/>
            </c:ext>
          </c:extLst>
        </c:ser>
        <c:ser>
          <c:idx val="5"/>
          <c:order val="7"/>
          <c:tx>
            <c:strRef>
              <c:f>Sheet1!$I$1</c:f>
              <c:strCache>
                <c:ptCount val="1"/>
                <c:pt idx="0">
                  <c:v>DIS Buffer</c:v>
                </c:pt>
              </c:strCache>
            </c:strRef>
          </c:tx>
          <c:spPr>
            <a:noFill/>
            <a:ln>
              <a:noFill/>
            </a:ln>
            <a:effectLst/>
          </c:spPr>
          <c:invertIfNegative val="0"/>
          <c:dLbls>
            <c:delete val="1"/>
          </c:dLbls>
          <c:cat>
            <c:strRef>
              <c:f>Sheet1!$A$2:$A$6</c:f>
              <c:strCache>
                <c:ptCount val="5"/>
                <c:pt idx="0">
                  <c:v>My child is better at handling daily life.</c:v>
                </c:pt>
                <c:pt idx="1">
                  <c:v>Staff spoke with me in a way that I understood.</c:v>
                </c:pt>
                <c:pt idx="2">
                  <c:v>Services were available at times that were good for us.</c:v>
                </c:pt>
                <c:pt idx="3">
                  <c:v>I participated in my child's treatment.</c:v>
                </c:pt>
                <c:pt idx="4">
                  <c:v>The people helping my child stuck with us no matter what.</c:v>
                </c:pt>
              </c:strCache>
            </c:strRef>
          </c:cat>
          <c:val>
            <c:numRef>
              <c:f>Sheet1!$I$2:$I$6</c:f>
              <c:numCache>
                <c:formatCode>0.0%</c:formatCode>
                <c:ptCount val="5"/>
                <c:pt idx="0">
                  <c:v>0.876</c:v>
                </c:pt>
                <c:pt idx="1">
                  <c:v>0.97399999999999998</c:v>
                </c:pt>
                <c:pt idx="2">
                  <c:v>0.93500000000000005</c:v>
                </c:pt>
                <c:pt idx="3">
                  <c:v>0.97599999999999998</c:v>
                </c:pt>
                <c:pt idx="4">
                  <c:v>0.92800000000000005</c:v>
                </c:pt>
              </c:numCache>
            </c:numRef>
          </c:val>
          <c:extLst>
            <c:ext xmlns:c16="http://schemas.microsoft.com/office/drawing/2014/chart" uri="{C3380CC4-5D6E-409C-BE32-E72D297353CC}">
              <c16:uniqueId val="{00000016-AD51-4EAA-8E18-B56182479563}"/>
            </c:ext>
          </c:extLst>
        </c:ser>
        <c:dLbls>
          <c:dLblPos val="ctr"/>
          <c:showLegendKey val="0"/>
          <c:showVal val="1"/>
          <c:showCatName val="0"/>
          <c:showSerName val="0"/>
          <c:showPercent val="0"/>
          <c:showBubbleSize val="0"/>
        </c:dLbls>
        <c:gapWidth val="150"/>
        <c:overlap val="100"/>
        <c:axId val="1178857680"/>
        <c:axId val="1367734432"/>
      </c:barChart>
      <c:catAx>
        <c:axId val="11788576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crossAx val="1367734432"/>
        <c:crosses val="autoZero"/>
        <c:auto val="1"/>
        <c:lblAlgn val="ctr"/>
        <c:lblOffset val="100"/>
        <c:noMultiLvlLbl val="0"/>
      </c:catAx>
      <c:valAx>
        <c:axId val="1367734432"/>
        <c:scaling>
          <c:orientation val="minMax"/>
        </c:scaling>
        <c:delete val="1"/>
        <c:axPos val="b"/>
        <c:numFmt formatCode="0%" sourceLinked="1"/>
        <c:majorTickMark val="none"/>
        <c:minorTickMark val="none"/>
        <c:tickLblPos val="nextTo"/>
        <c:crossAx val="117885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chemeClr val="bg1">
                      <a:lumMod val="65000"/>
                    </a:schemeClr>
                  </a:solidFill>
                </a:ln>
              </c:spPr>
            </c:marker>
            <c:bubble3D val="0"/>
            <c:spPr>
              <a:ln w="19050">
                <a:solidFill>
                  <a:schemeClr val="bg1">
                    <a:lumMod val="65000"/>
                  </a:schemeClr>
                </a:solidFill>
              </a:ln>
            </c:spPr>
            <c:extLst>
              <c:ext xmlns:c16="http://schemas.microsoft.com/office/drawing/2014/chart" uri="{C3380CC4-5D6E-409C-BE32-E72D297353CC}">
                <c16:uniqueId val="{00000001-0704-434D-82CB-779C083DC0FE}"/>
              </c:ext>
            </c:extLst>
          </c:dPt>
          <c:errBars>
            <c:errDir val="x"/>
            <c:errBarType val="minus"/>
            <c:errValType val="percentage"/>
            <c:noEndCap val="1"/>
            <c:val val="100"/>
            <c:spPr>
              <a:ln w="19050"/>
            </c:spPr>
          </c:errBars>
          <c:xVal>
            <c:numRef>
              <c:f>Sheet1!$B$2:$B$5</c:f>
              <c:numCache>
                <c:formatCode>General</c:formatCode>
                <c:ptCount val="4"/>
                <c:pt idx="0">
                  <c:v>0.76570000000000005</c:v>
                </c:pt>
                <c:pt idx="1">
                  <c:v>0.74739999999999995</c:v>
                </c:pt>
              </c:numCache>
            </c:numRef>
          </c:xVal>
          <c:yVal>
            <c:numRef>
              <c:f>Sheet1!$A$2:$A$5</c:f>
              <c:numCache>
                <c:formatCode>General</c:formatCode>
                <c:ptCount val="4"/>
                <c:pt idx="0">
                  <c:v>2</c:v>
                </c:pt>
                <c:pt idx="1">
                  <c:v>1</c:v>
                </c:pt>
              </c:numCache>
            </c:numRef>
          </c:yVal>
          <c:smooth val="0"/>
          <c:extLst>
            <c:ext xmlns:c16="http://schemas.microsoft.com/office/drawing/2014/chart" uri="{C3380CC4-5D6E-409C-BE32-E72D297353CC}">
              <c16:uniqueId val="{00000002-0704-434D-82CB-779C083DC0FE}"/>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3"/>
          <c:min val="0"/>
        </c:scaling>
        <c:delete val="1"/>
        <c:axPos val="l"/>
        <c:numFmt formatCode="General" sourceLinked="1"/>
        <c:majorTickMark val="out"/>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Column1</c:v>
                </c:pt>
              </c:strCache>
            </c:strRef>
          </c:tx>
          <c:spPr>
            <a:ln w="19050">
              <a:noFill/>
            </a:ln>
          </c:spPr>
          <c:marker>
            <c:symbol val="circle"/>
            <c:size val="6"/>
            <c:spPr>
              <a:solidFill>
                <a:srgbClr val="151E66"/>
              </a:solidFill>
              <a:ln w="79375">
                <a:solidFill>
                  <a:srgbClr val="151E66"/>
                </a:solidFill>
              </a:ln>
            </c:spPr>
          </c:marker>
          <c:dPt>
            <c:idx val="0"/>
            <c:marker>
              <c:spPr>
                <a:solidFill>
                  <a:srgbClr val="151E66"/>
                </a:solidFill>
                <a:ln w="79375">
                  <a:solidFill>
                    <a:schemeClr val="bg1">
                      <a:lumMod val="65000"/>
                    </a:schemeClr>
                  </a:solidFill>
                </a:ln>
              </c:spPr>
            </c:marker>
            <c:bubble3D val="0"/>
            <c:spPr>
              <a:ln w="19050">
                <a:solidFill>
                  <a:schemeClr val="bg1">
                    <a:lumMod val="65000"/>
                  </a:schemeClr>
                </a:solidFill>
              </a:ln>
            </c:spPr>
            <c:extLst>
              <c:ext xmlns:c16="http://schemas.microsoft.com/office/drawing/2014/chart" uri="{C3380CC4-5D6E-409C-BE32-E72D297353CC}">
                <c16:uniqueId val="{00000001-4E60-4D17-AA50-6F29C71F54C5}"/>
              </c:ext>
            </c:extLst>
          </c:dPt>
          <c:errBars>
            <c:errDir val="x"/>
            <c:errBarType val="minus"/>
            <c:errValType val="percentage"/>
            <c:noEndCap val="1"/>
            <c:val val="100"/>
            <c:spPr>
              <a:ln w="19050"/>
            </c:spPr>
          </c:errBars>
          <c:xVal>
            <c:numRef>
              <c:f>Sheet1!$B$2:$B$5</c:f>
              <c:numCache>
                <c:formatCode>General</c:formatCode>
                <c:ptCount val="4"/>
                <c:pt idx="0">
                  <c:v>0.86799999999999999</c:v>
                </c:pt>
                <c:pt idx="1">
                  <c:v>0.8579</c:v>
                </c:pt>
              </c:numCache>
            </c:numRef>
          </c:xVal>
          <c:yVal>
            <c:numRef>
              <c:f>Sheet1!$A$2:$A$5</c:f>
              <c:numCache>
                <c:formatCode>General</c:formatCode>
                <c:ptCount val="4"/>
                <c:pt idx="0">
                  <c:v>2</c:v>
                </c:pt>
                <c:pt idx="1">
                  <c:v>1</c:v>
                </c:pt>
              </c:numCache>
            </c:numRef>
          </c:yVal>
          <c:smooth val="0"/>
          <c:extLst>
            <c:ext xmlns:c16="http://schemas.microsoft.com/office/drawing/2014/chart" uri="{C3380CC4-5D6E-409C-BE32-E72D297353CC}">
              <c16:uniqueId val="{00000002-4E60-4D17-AA50-6F29C71F54C5}"/>
            </c:ext>
          </c:extLst>
        </c:ser>
        <c:dLbls>
          <c:showLegendKey val="0"/>
          <c:showVal val="0"/>
          <c:showCatName val="0"/>
          <c:showSerName val="0"/>
          <c:showPercent val="0"/>
          <c:showBubbleSize val="0"/>
        </c:dLbls>
        <c:axId val="65182400"/>
        <c:axId val="65189472"/>
      </c:scatterChart>
      <c:valAx>
        <c:axId val="65182400"/>
        <c:scaling>
          <c:orientation val="minMax"/>
          <c:max val="1"/>
          <c:min val="0"/>
        </c:scaling>
        <c:delete val="0"/>
        <c:axPos val="b"/>
        <c:majorGridlines>
          <c:spPr>
            <a:ln>
              <a:solidFill>
                <a:schemeClr val="tx1">
                  <a:lumMod val="15000"/>
                  <a:lumOff val="85000"/>
                  <a:alpha val="70000"/>
                </a:schemeClr>
              </a:solidFill>
            </a:ln>
          </c:spPr>
        </c:majorGridlines>
        <c:numFmt formatCode="0%" sourceLinked="0"/>
        <c:majorTickMark val="none"/>
        <c:minorTickMark val="none"/>
        <c:tickLblPos val="nextTo"/>
        <c:spPr>
          <a:ln>
            <a:noFill/>
          </a:ln>
        </c:spPr>
        <c:txPr>
          <a:bodyPr/>
          <a:lstStyle/>
          <a:p>
            <a:pPr>
              <a:defRPr sz="1000" b="0">
                <a:latin typeface="Arial Narrow" panose="020B0606020202030204" pitchFamily="34" charset="0"/>
              </a:defRPr>
            </a:pPr>
            <a:endParaRPr lang="en-US"/>
          </a:p>
        </c:txPr>
        <c:crossAx val="65189472"/>
        <c:crosses val="autoZero"/>
        <c:crossBetween val="midCat"/>
      </c:valAx>
      <c:valAx>
        <c:axId val="65189472"/>
        <c:scaling>
          <c:orientation val="minMax"/>
          <c:max val="3"/>
          <c:min val="0"/>
        </c:scaling>
        <c:delete val="1"/>
        <c:axPos val="l"/>
        <c:numFmt formatCode="General" sourceLinked="1"/>
        <c:majorTickMark val="out"/>
        <c:minorTickMark val="none"/>
        <c:tickLblPos val="nextTo"/>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tx1"/>
              </a:solidFill>
              <a:ln w="127000">
                <a:solidFill>
                  <a:srgbClr val="151E66"/>
                </a:solidFill>
              </a:ln>
              <a:effectLst/>
            </c:spPr>
          </c:marker>
          <c:dLbls>
            <c:spPr>
              <a:noFill/>
              <a:ln>
                <a:noFill/>
              </a:ln>
              <a:effectLst/>
            </c:spPr>
            <c:txPr>
              <a:bodyPr rot="0" spcFirstLastPara="1" vertOverflow="ellipsis" vert="horz" wrap="square" lIns="91440" tIns="19050" rIns="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errBars>
            <c:errDir val="y"/>
            <c:errBarType val="both"/>
            <c:errValType val="fixedVal"/>
            <c:noEndCap val="1"/>
            <c:val val="4.9690000000000003"/>
            <c:spPr>
              <a:noFill/>
              <a:ln w="165100" cap="flat" cmpd="sng" algn="ctr">
                <a:solidFill>
                  <a:srgbClr val="E1E0E0"/>
                </a:solidFill>
                <a:round/>
              </a:ln>
              <a:effectLst/>
            </c:spPr>
          </c:errBars>
          <c:xVal>
            <c:numRef>
              <c:f>Sheet1!$A$2:$A$7</c:f>
              <c:numCache>
                <c:formatCode>General</c:formatCode>
                <c:ptCount val="6"/>
                <c:pt idx="0">
                  <c:v>0.5</c:v>
                </c:pt>
                <c:pt idx="1">
                  <c:v>1</c:v>
                </c:pt>
                <c:pt idx="2">
                  <c:v>1.5</c:v>
                </c:pt>
                <c:pt idx="3">
                  <c:v>2</c:v>
                </c:pt>
                <c:pt idx="4">
                  <c:v>2.5</c:v>
                </c:pt>
                <c:pt idx="5">
                  <c:v>3</c:v>
                </c:pt>
              </c:numCache>
            </c:numRef>
          </c:xVal>
          <c:yVal>
            <c:numRef>
              <c:f>Sheet1!$B$2:$B$7</c:f>
              <c:numCache>
                <c:formatCode>General</c:formatCode>
                <c:ptCount val="6"/>
                <c:pt idx="0">
                  <c:v>83.94</c:v>
                </c:pt>
                <c:pt idx="1">
                  <c:v>94.42</c:v>
                </c:pt>
                <c:pt idx="2">
                  <c:v>85.82</c:v>
                </c:pt>
                <c:pt idx="3" formatCode="0.00">
                  <c:v>96.27</c:v>
                </c:pt>
                <c:pt idx="4">
                  <c:v>78.58</c:v>
                </c:pt>
                <c:pt idx="5" formatCode="0.00">
                  <c:v>88.43</c:v>
                </c:pt>
              </c:numCache>
            </c:numRef>
          </c:yVal>
          <c:smooth val="0"/>
          <c:extLst>
            <c:ext xmlns:c16="http://schemas.microsoft.com/office/drawing/2014/chart" uri="{C3380CC4-5D6E-409C-BE32-E72D297353CC}">
              <c16:uniqueId val="{00000000-D3A2-49BF-A495-B585D0DE59BE}"/>
            </c:ext>
          </c:extLst>
        </c:ser>
        <c:ser>
          <c:idx val="1"/>
          <c:order val="1"/>
          <c:tx>
            <c:strRef>
              <c:f>Sheet1!$C$1</c:f>
              <c:strCache>
                <c:ptCount val="1"/>
                <c:pt idx="0">
                  <c:v>avg</c:v>
                </c:pt>
              </c:strCache>
            </c:strRef>
          </c:tx>
          <c:spPr>
            <a:ln w="19050">
              <a:noFill/>
            </a:ln>
          </c:spPr>
          <c:marker>
            <c:symbol val="diamond"/>
            <c:size val="12"/>
            <c:spPr>
              <a:solidFill>
                <a:srgbClr val="FFF097">
                  <a:alpha val="95000"/>
                </a:srgbClr>
              </a:solidFill>
              <a:ln w="3175" cap="flat">
                <a:solidFill>
                  <a:schemeClr val="tx1"/>
                </a:solidFill>
              </a:ln>
            </c:spPr>
          </c:marker>
          <c:errBars>
            <c:errDir val="y"/>
            <c:errBarType val="both"/>
            <c:errValType val="fixedVal"/>
            <c:noEndCap val="0"/>
            <c:val val="8.6959999999999997"/>
          </c:errBars>
          <c:xVal>
            <c:numRef>
              <c:f>Sheet1!$A$2:$A$7</c:f>
              <c:numCache>
                <c:formatCode>General</c:formatCode>
                <c:ptCount val="6"/>
                <c:pt idx="0">
                  <c:v>0.5</c:v>
                </c:pt>
                <c:pt idx="1">
                  <c:v>1</c:v>
                </c:pt>
                <c:pt idx="2">
                  <c:v>1.5</c:v>
                </c:pt>
                <c:pt idx="3">
                  <c:v>2</c:v>
                </c:pt>
                <c:pt idx="4">
                  <c:v>2.5</c:v>
                </c:pt>
                <c:pt idx="5">
                  <c:v>3</c:v>
                </c:pt>
              </c:numCache>
            </c:numRef>
          </c:xVal>
          <c:yVal>
            <c:numRef>
              <c:f>Sheet1!$C$2:$C$7</c:f>
              <c:numCache>
                <c:formatCode>General</c:formatCode>
                <c:ptCount val="6"/>
                <c:pt idx="0">
                  <c:v>72.95</c:v>
                </c:pt>
                <c:pt idx="1">
                  <c:v>81.27</c:v>
                </c:pt>
                <c:pt idx="2">
                  <c:v>76.38</c:v>
                </c:pt>
                <c:pt idx="3">
                  <c:v>90.71</c:v>
                </c:pt>
                <c:pt idx="4">
                  <c:v>65.849999999999994</c:v>
                </c:pt>
                <c:pt idx="5">
                  <c:v>74.03</c:v>
                </c:pt>
              </c:numCache>
            </c:numRef>
          </c:yVal>
          <c:smooth val="0"/>
          <c:extLst>
            <c:ext xmlns:c16="http://schemas.microsoft.com/office/drawing/2014/chart" uri="{C3380CC4-5D6E-409C-BE32-E72D297353CC}">
              <c16:uniqueId val="{00000001-D3A2-49BF-A495-B585D0DE59BE}"/>
            </c:ext>
          </c:extLst>
        </c:ser>
        <c:dLbls>
          <c:showLegendKey val="0"/>
          <c:showVal val="0"/>
          <c:showCatName val="0"/>
          <c:showSerName val="0"/>
          <c:showPercent val="0"/>
          <c:showBubbleSize val="0"/>
        </c:dLbls>
        <c:axId val="65182400"/>
        <c:axId val="65189472"/>
      </c:scatterChart>
      <c:valAx>
        <c:axId val="65182400"/>
        <c:scaling>
          <c:orientation val="minMax"/>
        </c:scaling>
        <c:delete val="1"/>
        <c:axPos val="b"/>
        <c:numFmt formatCode="General" sourceLinked="1"/>
        <c:majorTickMark val="none"/>
        <c:minorTickMark val="none"/>
        <c:tickLblPos val="nextTo"/>
        <c:crossAx val="65189472"/>
        <c:crosses val="autoZero"/>
        <c:crossBetween val="midCat"/>
      </c:valAx>
      <c:valAx>
        <c:axId val="6518947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4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rgbClr val="CCCFF5"/>
              </a:solidFill>
              <a:ln>
                <a:noFill/>
              </a:ln>
              <a:effectLst/>
            </c:spPr>
            <c:extLst>
              <c:ext xmlns:c16="http://schemas.microsoft.com/office/drawing/2014/chart" uri="{C3380CC4-5D6E-409C-BE32-E72D297353CC}">
                <c16:uniqueId val="{00000007-13A7-4661-9F7B-9EF735B4EF52}"/>
              </c:ext>
            </c:extLst>
          </c:dPt>
          <c:dPt>
            <c:idx val="1"/>
            <c:invertIfNegative val="0"/>
            <c:bubble3D val="0"/>
            <c:spPr>
              <a:solidFill>
                <a:srgbClr val="1E2C92"/>
              </a:solidFill>
              <a:ln>
                <a:noFill/>
              </a:ln>
              <a:effectLst/>
            </c:spPr>
            <c:extLst>
              <c:ext xmlns:c16="http://schemas.microsoft.com/office/drawing/2014/chart" uri="{C3380CC4-5D6E-409C-BE32-E72D297353CC}">
                <c16:uniqueId val="{00000006-13A7-4661-9F7B-9EF735B4EF52}"/>
              </c:ext>
            </c:extLst>
          </c:dPt>
          <c:dPt>
            <c:idx val="2"/>
            <c:invertIfNegative val="0"/>
            <c:bubble3D val="0"/>
            <c:spPr>
              <a:solidFill>
                <a:srgbClr val="1E2C92"/>
              </a:solidFill>
              <a:ln>
                <a:noFill/>
              </a:ln>
              <a:effectLst/>
            </c:spPr>
            <c:extLst>
              <c:ext xmlns:c16="http://schemas.microsoft.com/office/drawing/2014/chart" uri="{C3380CC4-5D6E-409C-BE32-E72D297353CC}">
                <c16:uniqueId val="{00000005-13A7-4661-9F7B-9EF735B4EF52}"/>
              </c:ext>
            </c:extLst>
          </c:dPt>
          <c:dPt>
            <c:idx val="3"/>
            <c:invertIfNegative val="0"/>
            <c:bubble3D val="0"/>
            <c:spPr>
              <a:solidFill>
                <a:srgbClr val="151E66"/>
              </a:solidFill>
              <a:ln>
                <a:noFill/>
              </a:ln>
              <a:effectLst/>
            </c:spPr>
            <c:extLst>
              <c:ext xmlns:c16="http://schemas.microsoft.com/office/drawing/2014/chart" uri="{C3380CC4-5D6E-409C-BE32-E72D297353CC}">
                <c16:uniqueId val="{00000004-13A7-4661-9F7B-9EF735B4EF52}"/>
              </c:ext>
            </c:extLst>
          </c:dPt>
          <c:cat>
            <c:strRef>
              <c:f>Sheet1!$A$2:$A$5</c:f>
              <c:strCache>
                <c:ptCount val="4"/>
                <c:pt idx="0">
                  <c:v>Return to in-person/Covid needs to end</c:v>
                </c:pt>
                <c:pt idx="1">
                  <c:v>Staff/provider did not communicate with parent about child</c:v>
                </c:pt>
                <c:pt idx="2">
                  <c:v>More skilled staff/Different treatment options</c:v>
                </c:pt>
                <c:pt idx="3">
                  <c:v>Long wait times/More flexibile scheduling/More staff availability &amp; consistency</c:v>
                </c:pt>
              </c:strCache>
            </c:strRef>
          </c:cat>
          <c:val>
            <c:numRef>
              <c:f>Sheet1!$B$2:$B$5</c:f>
              <c:numCache>
                <c:formatCode>General</c:formatCode>
                <c:ptCount val="4"/>
                <c:pt idx="0">
                  <c:v>1</c:v>
                </c:pt>
                <c:pt idx="1">
                  <c:v>9</c:v>
                </c:pt>
                <c:pt idx="2">
                  <c:v>17</c:v>
                </c:pt>
                <c:pt idx="3">
                  <c:v>27</c:v>
                </c:pt>
              </c:numCache>
            </c:numRef>
          </c:val>
          <c:extLst>
            <c:ext xmlns:c16="http://schemas.microsoft.com/office/drawing/2014/chart" uri="{C3380CC4-5D6E-409C-BE32-E72D297353CC}">
              <c16:uniqueId val="{00000000-13A7-4661-9F7B-9EF735B4EF52}"/>
            </c:ext>
          </c:extLst>
        </c:ser>
        <c:dLbls>
          <c:showLegendKey val="0"/>
          <c:showVal val="0"/>
          <c:showCatName val="0"/>
          <c:showSerName val="0"/>
          <c:showPercent val="0"/>
          <c:showBubbleSize val="0"/>
        </c:dLbls>
        <c:gapWidth val="49"/>
        <c:axId val="65180320"/>
        <c:axId val="65191968"/>
      </c:barChart>
      <c:catAx>
        <c:axId val="6518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5191968"/>
        <c:crosses val="autoZero"/>
        <c:auto val="1"/>
        <c:lblAlgn val="ctr"/>
        <c:lblOffset val="100"/>
        <c:noMultiLvlLbl val="0"/>
      </c:catAx>
      <c:valAx>
        <c:axId val="65191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8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rgbClr val="CCCFF5"/>
              </a:solidFill>
              <a:ln>
                <a:noFill/>
              </a:ln>
              <a:effectLst/>
            </c:spPr>
            <c:extLst>
              <c:ext xmlns:c16="http://schemas.microsoft.com/office/drawing/2014/chart" uri="{C3380CC4-5D6E-409C-BE32-E72D297353CC}">
                <c16:uniqueId val="{00000001-0624-4A75-8879-C70CAEF41229}"/>
              </c:ext>
            </c:extLst>
          </c:dPt>
          <c:dPt>
            <c:idx val="1"/>
            <c:invertIfNegative val="0"/>
            <c:bubble3D val="0"/>
            <c:spPr>
              <a:solidFill>
                <a:srgbClr val="1E2C92"/>
              </a:solidFill>
              <a:ln>
                <a:noFill/>
              </a:ln>
              <a:effectLst/>
            </c:spPr>
            <c:extLst>
              <c:ext xmlns:c16="http://schemas.microsoft.com/office/drawing/2014/chart" uri="{C3380CC4-5D6E-409C-BE32-E72D297353CC}">
                <c16:uniqueId val="{00000003-0624-4A75-8879-C70CAEF41229}"/>
              </c:ext>
            </c:extLst>
          </c:dPt>
          <c:dPt>
            <c:idx val="2"/>
            <c:invertIfNegative val="0"/>
            <c:bubble3D val="0"/>
            <c:spPr>
              <a:solidFill>
                <a:srgbClr val="1E2C92"/>
              </a:solidFill>
              <a:ln>
                <a:noFill/>
              </a:ln>
              <a:effectLst/>
            </c:spPr>
            <c:extLst>
              <c:ext xmlns:c16="http://schemas.microsoft.com/office/drawing/2014/chart" uri="{C3380CC4-5D6E-409C-BE32-E72D297353CC}">
                <c16:uniqueId val="{00000005-0624-4A75-8879-C70CAEF41229}"/>
              </c:ext>
            </c:extLst>
          </c:dPt>
          <c:dPt>
            <c:idx val="3"/>
            <c:invertIfNegative val="0"/>
            <c:bubble3D val="0"/>
            <c:spPr>
              <a:solidFill>
                <a:srgbClr val="151E66"/>
              </a:solidFill>
              <a:ln>
                <a:noFill/>
              </a:ln>
              <a:effectLst/>
            </c:spPr>
            <c:extLst>
              <c:ext xmlns:c16="http://schemas.microsoft.com/office/drawing/2014/chart" uri="{C3380CC4-5D6E-409C-BE32-E72D297353CC}">
                <c16:uniqueId val="{00000007-0624-4A75-8879-C70CAEF41229}"/>
              </c:ext>
            </c:extLst>
          </c:dPt>
          <c:cat>
            <c:strRef>
              <c:f>Sheet1!$A$2:$A$5</c:f>
              <c:strCache>
                <c:ptCount val="4"/>
                <c:pt idx="0">
                  <c:v>Return to in-person/Covid needs to end</c:v>
                </c:pt>
                <c:pt idx="1">
                  <c:v>Staff/doctor did not listen to parent about child</c:v>
                </c:pt>
                <c:pt idx="2">
                  <c:v>More skilled staff/Different treatment options</c:v>
                </c:pt>
                <c:pt idx="3">
                  <c:v>Long wait times/More flexibile scheduling/More staff availability</c:v>
                </c:pt>
              </c:strCache>
            </c:strRef>
          </c:cat>
          <c:val>
            <c:numRef>
              <c:f>Sheet1!$B$2:$B$5</c:f>
              <c:numCache>
                <c:formatCode>General</c:formatCode>
                <c:ptCount val="4"/>
                <c:pt idx="0">
                  <c:v>2</c:v>
                </c:pt>
                <c:pt idx="1">
                  <c:v>9</c:v>
                </c:pt>
                <c:pt idx="2">
                  <c:v>9</c:v>
                </c:pt>
                <c:pt idx="3">
                  <c:v>16</c:v>
                </c:pt>
              </c:numCache>
            </c:numRef>
          </c:val>
          <c:extLst>
            <c:ext xmlns:c16="http://schemas.microsoft.com/office/drawing/2014/chart" uri="{C3380CC4-5D6E-409C-BE32-E72D297353CC}">
              <c16:uniqueId val="{0000000A-0624-4A75-8879-C70CAEF41229}"/>
            </c:ext>
          </c:extLst>
        </c:ser>
        <c:dLbls>
          <c:showLegendKey val="0"/>
          <c:showVal val="0"/>
          <c:showCatName val="0"/>
          <c:showSerName val="0"/>
          <c:showPercent val="0"/>
          <c:showBubbleSize val="0"/>
        </c:dLbls>
        <c:gapWidth val="49"/>
        <c:axId val="65180320"/>
        <c:axId val="65191968"/>
      </c:barChart>
      <c:catAx>
        <c:axId val="65180320"/>
        <c:scaling>
          <c:orientation val="minMax"/>
        </c:scaling>
        <c:delete val="1"/>
        <c:axPos val="r"/>
        <c:numFmt formatCode="General" sourceLinked="1"/>
        <c:majorTickMark val="none"/>
        <c:minorTickMark val="none"/>
        <c:tickLblPos val="nextTo"/>
        <c:crossAx val="65191968"/>
        <c:crosses val="autoZero"/>
        <c:auto val="1"/>
        <c:lblAlgn val="ctr"/>
        <c:lblOffset val="100"/>
        <c:noMultiLvlLbl val="0"/>
      </c:catAx>
      <c:valAx>
        <c:axId val="65191968"/>
        <c:scaling>
          <c:orientation val="maxMin"/>
          <c:max val="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8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rgbClr val="CCCFF5"/>
              </a:solidFill>
              <a:ln>
                <a:noFill/>
              </a:ln>
              <a:effectLst/>
            </c:spPr>
            <c:extLst>
              <c:ext xmlns:c16="http://schemas.microsoft.com/office/drawing/2014/chart" uri="{C3380CC4-5D6E-409C-BE32-E72D297353CC}">
                <c16:uniqueId val="{00000001-397D-42FB-B38B-FF1FE8DC09DA}"/>
              </c:ext>
            </c:extLst>
          </c:dPt>
          <c:dPt>
            <c:idx val="1"/>
            <c:invertIfNegative val="0"/>
            <c:bubble3D val="0"/>
            <c:spPr>
              <a:solidFill>
                <a:srgbClr val="1E2C92"/>
              </a:solidFill>
              <a:ln>
                <a:noFill/>
              </a:ln>
              <a:effectLst/>
            </c:spPr>
            <c:extLst>
              <c:ext xmlns:c16="http://schemas.microsoft.com/office/drawing/2014/chart" uri="{C3380CC4-5D6E-409C-BE32-E72D297353CC}">
                <c16:uniqueId val="{00000003-397D-42FB-B38B-FF1FE8DC09DA}"/>
              </c:ext>
            </c:extLst>
          </c:dPt>
          <c:dPt>
            <c:idx val="2"/>
            <c:invertIfNegative val="0"/>
            <c:bubble3D val="0"/>
            <c:spPr>
              <a:solidFill>
                <a:srgbClr val="151E66"/>
              </a:solidFill>
              <a:ln>
                <a:noFill/>
              </a:ln>
              <a:effectLst/>
            </c:spPr>
            <c:extLst>
              <c:ext xmlns:c16="http://schemas.microsoft.com/office/drawing/2014/chart" uri="{C3380CC4-5D6E-409C-BE32-E72D297353CC}">
                <c16:uniqueId val="{00000005-397D-42FB-B38B-FF1FE8DC09DA}"/>
              </c:ext>
            </c:extLst>
          </c:dPt>
          <c:dPt>
            <c:idx val="3"/>
            <c:invertIfNegative val="0"/>
            <c:bubble3D val="0"/>
            <c:spPr>
              <a:solidFill>
                <a:srgbClr val="0D133F"/>
              </a:solidFill>
              <a:ln>
                <a:noFill/>
              </a:ln>
              <a:effectLst/>
            </c:spPr>
            <c:extLst>
              <c:ext xmlns:c16="http://schemas.microsoft.com/office/drawing/2014/chart" uri="{C3380CC4-5D6E-409C-BE32-E72D297353CC}">
                <c16:uniqueId val="{00000007-397D-42FB-B38B-FF1FE8DC09DA}"/>
              </c:ext>
            </c:extLst>
          </c:dPt>
          <c:cat>
            <c:strRef>
              <c:f>Sheet1!$A$2:$A$5</c:f>
              <c:strCache>
                <c:ptCount val="4"/>
                <c:pt idx="0">
                  <c:v>Return to in-person/Covid needs to end</c:v>
                </c:pt>
                <c:pt idx="1">
                  <c:v>Staff/provider did not communicate with parent about child</c:v>
                </c:pt>
                <c:pt idx="2">
                  <c:v>More skilled staff/Different treatment options</c:v>
                </c:pt>
                <c:pt idx="3">
                  <c:v>Long wait times/More flexibile scheduling/More staff availability &amp; consistency</c:v>
                </c:pt>
              </c:strCache>
            </c:strRef>
          </c:cat>
          <c:val>
            <c:numRef>
              <c:f>Sheet1!$B$2:$B$5</c:f>
              <c:numCache>
                <c:formatCode>General</c:formatCode>
                <c:ptCount val="4"/>
                <c:pt idx="0">
                  <c:v>1</c:v>
                </c:pt>
                <c:pt idx="1">
                  <c:v>9</c:v>
                </c:pt>
                <c:pt idx="2">
                  <c:v>17</c:v>
                </c:pt>
                <c:pt idx="3">
                  <c:v>27</c:v>
                </c:pt>
              </c:numCache>
            </c:numRef>
          </c:val>
          <c:extLst>
            <c:ext xmlns:c16="http://schemas.microsoft.com/office/drawing/2014/chart" uri="{C3380CC4-5D6E-409C-BE32-E72D297353CC}">
              <c16:uniqueId val="{0000000A-397D-42FB-B38B-FF1FE8DC09DA}"/>
            </c:ext>
          </c:extLst>
        </c:ser>
        <c:dLbls>
          <c:showLegendKey val="0"/>
          <c:showVal val="0"/>
          <c:showCatName val="0"/>
          <c:showSerName val="0"/>
          <c:showPercent val="0"/>
          <c:showBubbleSize val="0"/>
        </c:dLbls>
        <c:gapWidth val="49"/>
        <c:axId val="65180320"/>
        <c:axId val="65191968"/>
      </c:barChart>
      <c:catAx>
        <c:axId val="65180320"/>
        <c:scaling>
          <c:orientation val="minMax"/>
        </c:scaling>
        <c:delete val="1"/>
        <c:axPos val="l"/>
        <c:numFmt formatCode="General" sourceLinked="1"/>
        <c:majorTickMark val="none"/>
        <c:minorTickMark val="none"/>
        <c:tickLblPos val="nextTo"/>
        <c:crossAx val="65191968"/>
        <c:crosses val="autoZero"/>
        <c:auto val="1"/>
        <c:lblAlgn val="ctr"/>
        <c:lblOffset val="100"/>
        <c:noMultiLvlLbl val="0"/>
      </c:catAx>
      <c:valAx>
        <c:axId val="65191968"/>
        <c:scaling>
          <c:orientation val="minMax"/>
          <c:max val="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8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rgbClr val="C2FFE2"/>
              </a:solidFill>
              <a:ln>
                <a:noFill/>
              </a:ln>
              <a:effectLst/>
            </c:spPr>
            <c:extLst>
              <c:ext xmlns:c16="http://schemas.microsoft.com/office/drawing/2014/chart" uri="{C3380CC4-5D6E-409C-BE32-E72D297353CC}">
                <c16:uniqueId val="{00000007-13A7-4661-9F7B-9EF735B4EF52}"/>
              </c:ext>
            </c:extLst>
          </c:dPt>
          <c:dPt>
            <c:idx val="1"/>
            <c:invertIfNegative val="0"/>
            <c:bubble3D val="0"/>
            <c:spPr>
              <a:solidFill>
                <a:srgbClr val="C2FFE2"/>
              </a:solidFill>
              <a:ln>
                <a:noFill/>
              </a:ln>
              <a:effectLst/>
            </c:spPr>
            <c:extLst>
              <c:ext xmlns:c16="http://schemas.microsoft.com/office/drawing/2014/chart" uri="{C3380CC4-5D6E-409C-BE32-E72D297353CC}">
                <c16:uniqueId val="{00000006-13A7-4661-9F7B-9EF735B4EF52}"/>
              </c:ext>
            </c:extLst>
          </c:dPt>
          <c:dPt>
            <c:idx val="2"/>
            <c:invertIfNegative val="0"/>
            <c:bubble3D val="0"/>
            <c:spPr>
              <a:solidFill>
                <a:srgbClr val="5CFFB3"/>
              </a:solidFill>
              <a:ln>
                <a:noFill/>
              </a:ln>
              <a:effectLst/>
            </c:spPr>
            <c:extLst>
              <c:ext xmlns:c16="http://schemas.microsoft.com/office/drawing/2014/chart" uri="{C3380CC4-5D6E-409C-BE32-E72D297353CC}">
                <c16:uniqueId val="{00000005-13A7-4661-9F7B-9EF735B4EF52}"/>
              </c:ext>
            </c:extLst>
          </c:dPt>
          <c:dPt>
            <c:idx val="3"/>
            <c:invertIfNegative val="0"/>
            <c:bubble3D val="0"/>
            <c:spPr>
              <a:solidFill>
                <a:srgbClr val="5CFFB3"/>
              </a:solidFill>
              <a:ln>
                <a:noFill/>
              </a:ln>
              <a:effectLst/>
            </c:spPr>
            <c:extLst>
              <c:ext xmlns:c16="http://schemas.microsoft.com/office/drawing/2014/chart" uri="{C3380CC4-5D6E-409C-BE32-E72D297353CC}">
                <c16:uniqueId val="{00000004-13A7-4661-9F7B-9EF735B4EF52}"/>
              </c:ext>
            </c:extLst>
          </c:dPt>
          <c:dPt>
            <c:idx val="4"/>
            <c:invertIfNegative val="0"/>
            <c:bubble3D val="0"/>
            <c:spPr>
              <a:solidFill>
                <a:srgbClr val="01FF86"/>
              </a:solidFill>
              <a:ln>
                <a:noFill/>
              </a:ln>
              <a:effectLst/>
            </c:spPr>
            <c:extLst>
              <c:ext xmlns:c16="http://schemas.microsoft.com/office/drawing/2014/chart" uri="{C3380CC4-5D6E-409C-BE32-E72D297353CC}">
                <c16:uniqueId val="{00000008-CA68-4942-9EE7-054137C2D5A6}"/>
              </c:ext>
            </c:extLst>
          </c:dPt>
          <c:dPt>
            <c:idx val="5"/>
            <c:invertIfNegative val="0"/>
            <c:bubble3D val="0"/>
            <c:spPr>
              <a:solidFill>
                <a:srgbClr val="00E078"/>
              </a:solidFill>
              <a:ln>
                <a:noFill/>
              </a:ln>
              <a:effectLst/>
            </c:spPr>
            <c:extLst>
              <c:ext xmlns:c16="http://schemas.microsoft.com/office/drawing/2014/chart" uri="{C3380CC4-5D6E-409C-BE32-E72D297353CC}">
                <c16:uniqueId val="{0000000A-CA68-4942-9EE7-054137C2D5A6}"/>
              </c:ext>
            </c:extLst>
          </c:dPt>
          <c:dPt>
            <c:idx val="6"/>
            <c:invertIfNegative val="0"/>
            <c:bubble3D val="0"/>
            <c:spPr>
              <a:solidFill>
                <a:srgbClr val="00522C"/>
              </a:solidFill>
              <a:ln>
                <a:noFill/>
              </a:ln>
              <a:effectLst/>
            </c:spPr>
            <c:extLst>
              <c:ext xmlns:c16="http://schemas.microsoft.com/office/drawing/2014/chart" uri="{C3380CC4-5D6E-409C-BE32-E72D297353CC}">
                <c16:uniqueId val="{0000000D-BB5F-4171-A761-1FC9F31D591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Native Hawaiian or Pacific Islander</c:v>
                </c:pt>
                <c:pt idx="1">
                  <c:v>Asian</c:v>
                </c:pt>
                <c:pt idx="2">
                  <c:v>American Indian/Alaska Native</c:v>
                </c:pt>
                <c:pt idx="3">
                  <c:v>Hispanic (any race)</c:v>
                </c:pt>
                <c:pt idx="4">
                  <c:v>Multiracial</c:v>
                </c:pt>
                <c:pt idx="5">
                  <c:v>Black or African American</c:v>
                </c:pt>
                <c:pt idx="6">
                  <c:v>White</c:v>
                </c:pt>
              </c:strCache>
            </c:strRef>
          </c:cat>
          <c:val>
            <c:numRef>
              <c:f>Sheet1!$B$2:$B$8</c:f>
              <c:numCache>
                <c:formatCode>0%</c:formatCode>
                <c:ptCount val="7"/>
                <c:pt idx="0">
                  <c:v>3.0000000000000001E-3</c:v>
                </c:pt>
                <c:pt idx="1">
                  <c:v>0.01</c:v>
                </c:pt>
                <c:pt idx="2">
                  <c:v>0.01</c:v>
                </c:pt>
                <c:pt idx="3">
                  <c:v>4.7100000000000003E-2</c:v>
                </c:pt>
                <c:pt idx="4">
                  <c:v>5.8500000000000003E-2</c:v>
                </c:pt>
                <c:pt idx="5">
                  <c:v>9.0999999999999998E-2</c:v>
                </c:pt>
                <c:pt idx="6">
                  <c:v>0.83099999999999996</c:v>
                </c:pt>
              </c:numCache>
            </c:numRef>
          </c:val>
          <c:extLst>
            <c:ext xmlns:c16="http://schemas.microsoft.com/office/drawing/2014/chart" uri="{C3380CC4-5D6E-409C-BE32-E72D297353CC}">
              <c16:uniqueId val="{00000000-13A7-4661-9F7B-9EF735B4EF52}"/>
            </c:ext>
          </c:extLst>
        </c:ser>
        <c:dLbls>
          <c:showLegendKey val="0"/>
          <c:showVal val="0"/>
          <c:showCatName val="0"/>
          <c:showSerName val="0"/>
          <c:showPercent val="0"/>
          <c:showBubbleSize val="0"/>
        </c:dLbls>
        <c:gapWidth val="49"/>
        <c:axId val="65180320"/>
        <c:axId val="65191968"/>
      </c:barChart>
      <c:catAx>
        <c:axId val="6518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5191968"/>
        <c:crosses val="autoZero"/>
        <c:auto val="1"/>
        <c:lblAlgn val="ctr"/>
        <c:lblOffset val="100"/>
        <c:noMultiLvlLbl val="0"/>
      </c:catAx>
      <c:valAx>
        <c:axId val="65191968"/>
        <c:scaling>
          <c:orientation val="minMax"/>
          <c:max val="1"/>
        </c:scaling>
        <c:delete val="1"/>
        <c:axPos val="b"/>
        <c:numFmt formatCode="0%" sourceLinked="0"/>
        <c:majorTickMark val="none"/>
        <c:minorTickMark val="none"/>
        <c:tickLblPos val="nextTo"/>
        <c:crossAx val="6518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0380939579827"/>
          <c:y val="0.25151895109422268"/>
          <c:w val="0.46875011498596686"/>
          <c:h val="0.70312517247895023"/>
        </c:manualLayout>
      </c:layout>
      <c:pieChart>
        <c:varyColors val="1"/>
        <c:ser>
          <c:idx val="0"/>
          <c:order val="0"/>
          <c:tx>
            <c:strRef>
              <c:f>Sheet1!$B$1</c:f>
              <c:strCache>
                <c:ptCount val="1"/>
                <c:pt idx="0">
                  <c:v>Column1</c:v>
                </c:pt>
              </c:strCache>
            </c:strRef>
          </c:tx>
          <c:dPt>
            <c:idx val="0"/>
            <c:bubble3D val="0"/>
            <c:explosion val="1"/>
            <c:spPr>
              <a:solidFill>
                <a:srgbClr val="00E078"/>
              </a:solidFill>
              <a:ln w="19050">
                <a:solidFill>
                  <a:schemeClr val="lt1"/>
                </a:solidFill>
              </a:ln>
              <a:effectLst/>
            </c:spPr>
            <c:extLst>
              <c:ext xmlns:c16="http://schemas.microsoft.com/office/drawing/2014/chart" uri="{C3380CC4-5D6E-409C-BE32-E72D297353CC}">
                <c16:uniqueId val="{00000003-2A31-4639-BD20-A87581E73192}"/>
              </c:ext>
            </c:extLst>
          </c:dPt>
          <c:dPt>
            <c:idx val="1"/>
            <c:bubble3D val="0"/>
            <c:explosion val="2"/>
            <c:spPr>
              <a:solidFill>
                <a:srgbClr val="00522C"/>
              </a:solidFill>
              <a:ln w="19050">
                <a:solidFill>
                  <a:schemeClr val="lt1"/>
                </a:solidFill>
              </a:ln>
              <a:effectLst/>
            </c:spPr>
            <c:extLst>
              <c:ext xmlns:c16="http://schemas.microsoft.com/office/drawing/2014/chart" uri="{C3380CC4-5D6E-409C-BE32-E72D297353CC}">
                <c16:uniqueId val="{00000002-2A31-4639-BD20-A87581E73192}"/>
              </c:ext>
            </c:extLst>
          </c:dPt>
          <c:dPt>
            <c:idx val="2"/>
            <c:bubble3D val="0"/>
            <c:spPr>
              <a:solidFill>
                <a:srgbClr val="8BFFC8"/>
              </a:solidFill>
              <a:ln w="19050">
                <a:solidFill>
                  <a:schemeClr val="lt1"/>
                </a:solidFill>
              </a:ln>
              <a:effectLst/>
            </c:spPr>
            <c:extLst>
              <c:ext xmlns:c16="http://schemas.microsoft.com/office/drawing/2014/chart" uri="{C3380CC4-5D6E-409C-BE32-E72D297353CC}">
                <c16:uniqueId val="{00000005-5980-41BE-BCA0-E6C81BAF9F5B}"/>
              </c:ext>
            </c:extLst>
          </c:dPt>
          <c:dLbls>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31-4639-BD20-A87581E73192}"/>
                </c:ext>
              </c:extLst>
            </c:dLbl>
            <c:dLbl>
              <c:idx val="2"/>
              <c:layout>
                <c:manualLayout>
                  <c:x val="3.4251532803521285E-2"/>
                  <c:y val="2.061646979986922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506637368783418"/>
                      <c:h val="0.26842432321694909"/>
                    </c:manualLayout>
                  </c15:layout>
                </c:ext>
                <c:ext xmlns:c16="http://schemas.microsoft.com/office/drawing/2014/chart" uri="{C3380CC4-5D6E-409C-BE32-E72D297353CC}">
                  <c16:uniqueId val="{00000005-5980-41BE-BCA0-E6C81BAF9F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Male</c:v>
                </c:pt>
                <c:pt idx="1">
                  <c:v>Female</c:v>
                </c:pt>
                <c:pt idx="2">
                  <c:v>Nonbinary</c:v>
                </c:pt>
              </c:strCache>
            </c:strRef>
          </c:cat>
          <c:val>
            <c:numRef>
              <c:f>Sheet1!$B$2:$B$4</c:f>
              <c:numCache>
                <c:formatCode>0%</c:formatCode>
                <c:ptCount val="3"/>
                <c:pt idx="0">
                  <c:v>0.36320000000000002</c:v>
                </c:pt>
                <c:pt idx="1">
                  <c:v>0.60489999999999999</c:v>
                </c:pt>
                <c:pt idx="2">
                  <c:v>3.1899999999999998E-2</c:v>
                </c:pt>
              </c:numCache>
            </c:numRef>
          </c:val>
          <c:extLst>
            <c:ext xmlns:c16="http://schemas.microsoft.com/office/drawing/2014/chart" uri="{C3380CC4-5D6E-409C-BE32-E72D297353CC}">
              <c16:uniqueId val="{00000000-2A31-4639-BD20-A87581E7319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rgbClr val="ADFFD9"/>
              </a:solidFill>
              <a:ln>
                <a:noFill/>
              </a:ln>
              <a:effectLst/>
            </c:spPr>
            <c:extLst>
              <c:ext xmlns:c16="http://schemas.microsoft.com/office/drawing/2014/chart" uri="{C3380CC4-5D6E-409C-BE32-E72D297353CC}">
                <c16:uniqueId val="{00000001-5430-467D-ABA7-D7498AE580B4}"/>
              </c:ext>
            </c:extLst>
          </c:dPt>
          <c:dPt>
            <c:idx val="1"/>
            <c:invertIfNegative val="0"/>
            <c:bubble3D val="0"/>
            <c:spPr>
              <a:solidFill>
                <a:srgbClr val="5CFFB3"/>
              </a:solidFill>
              <a:ln>
                <a:noFill/>
              </a:ln>
              <a:effectLst/>
            </c:spPr>
            <c:extLst>
              <c:ext xmlns:c16="http://schemas.microsoft.com/office/drawing/2014/chart" uri="{C3380CC4-5D6E-409C-BE32-E72D297353CC}">
                <c16:uniqueId val="{0000000C-8CB4-4882-AF8D-2E7825B12E7F}"/>
              </c:ext>
            </c:extLst>
          </c:dPt>
          <c:dPt>
            <c:idx val="2"/>
            <c:invertIfNegative val="0"/>
            <c:bubble3D val="0"/>
            <c:spPr>
              <a:solidFill>
                <a:srgbClr val="00E078"/>
              </a:solidFill>
              <a:ln>
                <a:noFill/>
              </a:ln>
              <a:effectLst/>
            </c:spPr>
            <c:extLst>
              <c:ext xmlns:c16="http://schemas.microsoft.com/office/drawing/2014/chart" uri="{C3380CC4-5D6E-409C-BE32-E72D297353CC}">
                <c16:uniqueId val="{00000001-8CB4-4882-AF8D-2E7825B12E7F}"/>
              </c:ext>
            </c:extLst>
          </c:dPt>
          <c:dPt>
            <c:idx val="3"/>
            <c:invertIfNegative val="0"/>
            <c:bubble3D val="0"/>
            <c:spPr>
              <a:solidFill>
                <a:srgbClr val="00522C"/>
              </a:solidFill>
              <a:ln>
                <a:noFill/>
              </a:ln>
              <a:effectLst/>
            </c:spPr>
            <c:extLst>
              <c:ext xmlns:c16="http://schemas.microsoft.com/office/drawing/2014/chart" uri="{C3380CC4-5D6E-409C-BE32-E72D297353CC}">
                <c16:uniqueId val="{00000003-8CB4-4882-AF8D-2E7825B12E7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Older than 65</c:v>
                </c:pt>
                <c:pt idx="1">
                  <c:v>18 to 29 years old</c:v>
                </c:pt>
                <c:pt idx="2">
                  <c:v>30 to 44 years old</c:v>
                </c:pt>
                <c:pt idx="3">
                  <c:v>45 to 64 years old</c:v>
                </c:pt>
              </c:strCache>
            </c:strRef>
          </c:cat>
          <c:val>
            <c:numRef>
              <c:f>Sheet1!$B$2:$B$5</c:f>
              <c:numCache>
                <c:formatCode>0%</c:formatCode>
                <c:ptCount val="4"/>
                <c:pt idx="0">
                  <c:v>9.1200000000000003E-2</c:v>
                </c:pt>
                <c:pt idx="1">
                  <c:v>0.18970000000000001</c:v>
                </c:pt>
                <c:pt idx="2">
                  <c:v>0.33539999999999998</c:v>
                </c:pt>
                <c:pt idx="3">
                  <c:v>0.3836</c:v>
                </c:pt>
              </c:numCache>
            </c:numRef>
          </c:val>
          <c:extLst>
            <c:ext xmlns:c16="http://schemas.microsoft.com/office/drawing/2014/chart" uri="{C3380CC4-5D6E-409C-BE32-E72D297353CC}">
              <c16:uniqueId val="{0000000A-8CB4-4882-AF8D-2E7825B12E7F}"/>
            </c:ext>
          </c:extLst>
        </c:ser>
        <c:dLbls>
          <c:showLegendKey val="0"/>
          <c:showVal val="0"/>
          <c:showCatName val="0"/>
          <c:showSerName val="0"/>
          <c:showPercent val="0"/>
          <c:showBubbleSize val="0"/>
        </c:dLbls>
        <c:gapWidth val="49"/>
        <c:axId val="65180320"/>
        <c:axId val="65191968"/>
      </c:barChart>
      <c:catAx>
        <c:axId val="6518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5191968"/>
        <c:crosses val="autoZero"/>
        <c:auto val="1"/>
        <c:lblAlgn val="ctr"/>
        <c:lblOffset val="100"/>
        <c:noMultiLvlLbl val="0"/>
      </c:catAx>
      <c:valAx>
        <c:axId val="65191968"/>
        <c:scaling>
          <c:orientation val="minMax"/>
          <c:max val="1"/>
        </c:scaling>
        <c:delete val="1"/>
        <c:axPos val="b"/>
        <c:numFmt formatCode="0%" sourceLinked="0"/>
        <c:majorTickMark val="none"/>
        <c:minorTickMark val="none"/>
        <c:tickLblPos val="nextTo"/>
        <c:crossAx val="6518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rgbClr val="C3C9F3"/>
              </a:solidFill>
              <a:ln>
                <a:noFill/>
              </a:ln>
              <a:effectLst/>
            </c:spPr>
            <c:extLst>
              <c:ext xmlns:c16="http://schemas.microsoft.com/office/drawing/2014/chart" uri="{C3380CC4-5D6E-409C-BE32-E72D297353CC}">
                <c16:uniqueId val="{00000007-13A7-4661-9F7B-9EF735B4EF52}"/>
              </c:ext>
            </c:extLst>
          </c:dPt>
          <c:dPt>
            <c:idx val="1"/>
            <c:invertIfNegative val="0"/>
            <c:bubble3D val="0"/>
            <c:spPr>
              <a:solidFill>
                <a:srgbClr val="C3C9F3"/>
              </a:solidFill>
              <a:ln>
                <a:noFill/>
              </a:ln>
              <a:effectLst/>
            </c:spPr>
            <c:extLst>
              <c:ext xmlns:c16="http://schemas.microsoft.com/office/drawing/2014/chart" uri="{C3380CC4-5D6E-409C-BE32-E72D297353CC}">
                <c16:uniqueId val="{00000006-13A7-4661-9F7B-9EF735B4EF52}"/>
              </c:ext>
            </c:extLst>
          </c:dPt>
          <c:dPt>
            <c:idx val="2"/>
            <c:invertIfNegative val="0"/>
            <c:bubble3D val="0"/>
            <c:spPr>
              <a:solidFill>
                <a:srgbClr val="96A0EA"/>
              </a:solidFill>
              <a:ln>
                <a:noFill/>
              </a:ln>
              <a:effectLst/>
            </c:spPr>
            <c:extLst>
              <c:ext xmlns:c16="http://schemas.microsoft.com/office/drawing/2014/chart" uri="{C3380CC4-5D6E-409C-BE32-E72D297353CC}">
                <c16:uniqueId val="{00000005-13A7-4661-9F7B-9EF735B4EF52}"/>
              </c:ext>
            </c:extLst>
          </c:dPt>
          <c:dPt>
            <c:idx val="3"/>
            <c:invertIfNegative val="0"/>
            <c:bubble3D val="0"/>
            <c:spPr>
              <a:solidFill>
                <a:srgbClr val="C3C9F3"/>
              </a:solidFill>
              <a:ln>
                <a:noFill/>
              </a:ln>
              <a:effectLst/>
            </c:spPr>
            <c:extLst>
              <c:ext xmlns:c16="http://schemas.microsoft.com/office/drawing/2014/chart" uri="{C3380CC4-5D6E-409C-BE32-E72D297353CC}">
                <c16:uniqueId val="{00000004-13A7-4661-9F7B-9EF735B4EF52}"/>
              </c:ext>
            </c:extLst>
          </c:dPt>
          <c:dPt>
            <c:idx val="4"/>
            <c:invertIfNegative val="0"/>
            <c:bubble3D val="0"/>
            <c:spPr>
              <a:solidFill>
                <a:srgbClr val="4A5BDA"/>
              </a:solidFill>
              <a:ln>
                <a:noFill/>
              </a:ln>
              <a:effectLst/>
            </c:spPr>
            <c:extLst>
              <c:ext xmlns:c16="http://schemas.microsoft.com/office/drawing/2014/chart" uri="{C3380CC4-5D6E-409C-BE32-E72D297353CC}">
                <c16:uniqueId val="{00000008-CA68-4942-9EE7-054137C2D5A6}"/>
              </c:ext>
            </c:extLst>
          </c:dPt>
          <c:dPt>
            <c:idx val="5"/>
            <c:invertIfNegative val="0"/>
            <c:bubble3D val="0"/>
            <c:spPr>
              <a:solidFill>
                <a:srgbClr val="2B3FCF"/>
              </a:solidFill>
              <a:ln>
                <a:noFill/>
              </a:ln>
              <a:effectLst/>
            </c:spPr>
            <c:extLst>
              <c:ext xmlns:c16="http://schemas.microsoft.com/office/drawing/2014/chart" uri="{C3380CC4-5D6E-409C-BE32-E72D297353CC}">
                <c16:uniqueId val="{0000000A-CA68-4942-9EE7-054137C2D5A6}"/>
              </c:ext>
            </c:extLst>
          </c:dPt>
          <c:dPt>
            <c:idx val="6"/>
            <c:invertIfNegative val="0"/>
            <c:bubble3D val="0"/>
            <c:spPr>
              <a:solidFill>
                <a:srgbClr val="151E66"/>
              </a:solidFill>
              <a:ln>
                <a:noFill/>
              </a:ln>
              <a:effectLst/>
            </c:spPr>
            <c:extLst>
              <c:ext xmlns:c16="http://schemas.microsoft.com/office/drawing/2014/chart" uri="{C3380CC4-5D6E-409C-BE32-E72D297353CC}">
                <c16:uniqueId val="{0000000D-5E9A-49E0-9F8D-ED47223CD15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Native Hawaiian or Pacific Islander</c:v>
                </c:pt>
                <c:pt idx="1">
                  <c:v>Asian</c:v>
                </c:pt>
                <c:pt idx="2">
                  <c:v>American Indian/Alaska Native</c:v>
                </c:pt>
                <c:pt idx="3">
                  <c:v>Black or African American</c:v>
                </c:pt>
                <c:pt idx="4">
                  <c:v>Hispanic (any race)</c:v>
                </c:pt>
                <c:pt idx="5">
                  <c:v>Multiracial</c:v>
                </c:pt>
                <c:pt idx="6">
                  <c:v>White</c:v>
                </c:pt>
              </c:strCache>
            </c:strRef>
          </c:cat>
          <c:val>
            <c:numRef>
              <c:f>Sheet1!$B$2:$B$8</c:f>
              <c:numCache>
                <c:formatCode>0%</c:formatCode>
                <c:ptCount val="7"/>
                <c:pt idx="0">
                  <c:v>0</c:v>
                </c:pt>
                <c:pt idx="1">
                  <c:v>0</c:v>
                </c:pt>
                <c:pt idx="2">
                  <c:v>0</c:v>
                </c:pt>
                <c:pt idx="3">
                  <c:v>9.2899999999999996E-2</c:v>
                </c:pt>
                <c:pt idx="4">
                  <c:v>0.1072</c:v>
                </c:pt>
                <c:pt idx="5">
                  <c:v>0.1394</c:v>
                </c:pt>
                <c:pt idx="6">
                  <c:v>0.76770000000000005</c:v>
                </c:pt>
              </c:numCache>
            </c:numRef>
          </c:val>
          <c:extLst>
            <c:ext xmlns:c16="http://schemas.microsoft.com/office/drawing/2014/chart" uri="{C3380CC4-5D6E-409C-BE32-E72D297353CC}">
              <c16:uniqueId val="{00000000-13A7-4661-9F7B-9EF735B4EF52}"/>
            </c:ext>
          </c:extLst>
        </c:ser>
        <c:dLbls>
          <c:showLegendKey val="0"/>
          <c:showVal val="0"/>
          <c:showCatName val="0"/>
          <c:showSerName val="0"/>
          <c:showPercent val="0"/>
          <c:showBubbleSize val="0"/>
        </c:dLbls>
        <c:gapWidth val="49"/>
        <c:axId val="65180320"/>
        <c:axId val="65191968"/>
      </c:barChart>
      <c:catAx>
        <c:axId val="6518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5191968"/>
        <c:crosses val="autoZero"/>
        <c:auto val="1"/>
        <c:lblAlgn val="ctr"/>
        <c:lblOffset val="100"/>
        <c:noMultiLvlLbl val="0"/>
      </c:catAx>
      <c:valAx>
        <c:axId val="65191968"/>
        <c:scaling>
          <c:orientation val="minMax"/>
          <c:max val="1"/>
        </c:scaling>
        <c:delete val="1"/>
        <c:axPos val="b"/>
        <c:numFmt formatCode="0%" sourceLinked="0"/>
        <c:majorTickMark val="none"/>
        <c:minorTickMark val="none"/>
        <c:tickLblPos val="nextTo"/>
        <c:crossAx val="6518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00522C"/>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If I had other choices, I would still get services from this agency.</c:v>
                </c:pt>
                <c:pt idx="1">
                  <c:v>I would recommend this agency to a friend or family member.</c:v>
                </c:pt>
                <c:pt idx="2">
                  <c:v>I like the services that I received here.</c:v>
                </c:pt>
              </c:strCache>
            </c:strRef>
          </c:cat>
          <c:val>
            <c:numRef>
              <c:f>Sheet1!$B$2:$B$4</c:f>
              <c:numCache>
                <c:formatCode>0.0%</c:formatCode>
                <c:ptCount val="3"/>
                <c:pt idx="0">
                  <c:v>0.64759999999999995</c:v>
                </c:pt>
                <c:pt idx="1">
                  <c:v>0.68720000000000003</c:v>
                </c:pt>
                <c:pt idx="2">
                  <c:v>0.68730000000000002</c:v>
                </c:pt>
              </c:numCache>
            </c:numRef>
          </c:val>
          <c:extLst>
            <c:ext xmlns:c16="http://schemas.microsoft.com/office/drawing/2014/chart" uri="{C3380CC4-5D6E-409C-BE32-E72D297353CC}">
              <c16:uniqueId val="{00000000-1206-4FB9-AAA9-34C8FFC92E94}"/>
            </c:ext>
          </c:extLst>
        </c:ser>
        <c:ser>
          <c:idx val="3"/>
          <c:order val="1"/>
          <c:tx>
            <c:strRef>
              <c:f>Sheet1!$C$1</c:f>
              <c:strCache>
                <c:ptCount val="1"/>
                <c:pt idx="0">
                  <c:v>STA Buffer</c:v>
                </c:pt>
              </c:strCache>
            </c:strRef>
          </c:tx>
          <c:spPr>
            <a:noFill/>
            <a:ln>
              <a:noFill/>
            </a:ln>
            <a:effectLst/>
          </c:spPr>
          <c:invertIfNegative val="0"/>
          <c:dLbls>
            <c:delete val="1"/>
          </c:dLbls>
          <c:cat>
            <c:strRef>
              <c:f>Sheet1!$A$2:$A$4</c:f>
              <c:strCache>
                <c:ptCount val="3"/>
                <c:pt idx="0">
                  <c:v>If I had other choices, I would still get services from this agency.</c:v>
                </c:pt>
                <c:pt idx="1">
                  <c:v>I would recommend this agency to a friend or family member.</c:v>
                </c:pt>
                <c:pt idx="2">
                  <c:v>I like the services that I received here.</c:v>
                </c:pt>
              </c:strCache>
            </c:strRef>
          </c:cat>
          <c:val>
            <c:numRef>
              <c:f>Sheet1!$C$2:$C$4</c:f>
              <c:numCache>
                <c:formatCode>0.0%</c:formatCode>
                <c:ptCount val="3"/>
                <c:pt idx="0">
                  <c:v>0.35240000000000005</c:v>
                </c:pt>
                <c:pt idx="1">
                  <c:v>0.31279999999999997</c:v>
                </c:pt>
                <c:pt idx="2">
                  <c:v>0.31269999999999998</c:v>
                </c:pt>
              </c:numCache>
            </c:numRef>
          </c:val>
          <c:extLst>
            <c:ext xmlns:c16="http://schemas.microsoft.com/office/drawing/2014/chart" uri="{C3380CC4-5D6E-409C-BE32-E72D297353CC}">
              <c16:uniqueId val="{00000006-1206-4FB9-AAA9-34C8FFC92E94}"/>
            </c:ext>
          </c:extLst>
        </c:ser>
        <c:ser>
          <c:idx val="1"/>
          <c:order val="2"/>
          <c:tx>
            <c:strRef>
              <c:f>Sheet1!$D$1</c:f>
              <c:strCache>
                <c:ptCount val="1"/>
                <c:pt idx="0">
                  <c:v>Somewhat agree</c:v>
                </c:pt>
              </c:strCache>
            </c:strRef>
          </c:tx>
          <c:spPr>
            <a:solidFill>
              <a:srgbClr val="00E078"/>
            </a:solidFill>
            <a:ln>
              <a:noFill/>
            </a:ln>
            <a:effectLst/>
          </c:spPr>
          <c:invertIfNegative val="0"/>
          <c:dLbls>
            <c:dLbl>
              <c:idx val="0"/>
              <c:layout>
                <c:manualLayout>
                  <c:x val="4.30387236176277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B9-43D5-9A3E-0956453B2D09}"/>
                </c:ext>
              </c:extLst>
            </c:dLbl>
            <c:dLbl>
              <c:idx val="1"/>
              <c:layout>
                <c:manualLayout>
                  <c:x val="4.2163247525775681E-2"/>
                  <c:y val="-9.870770283135525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B9-43D5-9A3E-0956453B2D09}"/>
                </c:ext>
              </c:extLst>
            </c:dLbl>
            <c:dLbl>
              <c:idx val="2"/>
              <c:layout>
                <c:manualLayout>
                  <c:x val="4.26634619033660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B9-43D5-9A3E-0956453B2D09}"/>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If I had other choices, I would still get services from this agency.</c:v>
                </c:pt>
                <c:pt idx="1">
                  <c:v>I would recommend this agency to a friend or family member.</c:v>
                </c:pt>
                <c:pt idx="2">
                  <c:v>I like the services that I received here.</c:v>
                </c:pt>
              </c:strCache>
            </c:strRef>
          </c:cat>
          <c:val>
            <c:numRef>
              <c:f>Sheet1!$D$2:$D$4</c:f>
              <c:numCache>
                <c:formatCode>0.0%</c:formatCode>
                <c:ptCount val="3"/>
                <c:pt idx="0">
                  <c:v>0.19750000000000001</c:v>
                </c:pt>
                <c:pt idx="1">
                  <c:v>0.16839999999999999</c:v>
                </c:pt>
                <c:pt idx="2">
                  <c:v>0.18049999999999999</c:v>
                </c:pt>
              </c:numCache>
            </c:numRef>
          </c:val>
          <c:extLst>
            <c:ext xmlns:c16="http://schemas.microsoft.com/office/drawing/2014/chart" uri="{C3380CC4-5D6E-409C-BE32-E72D297353CC}">
              <c16:uniqueId val="{00000001-1206-4FB9-AAA9-34C8FFC92E94}"/>
            </c:ext>
          </c:extLst>
        </c:ser>
        <c:ser>
          <c:idx val="4"/>
          <c:order val="3"/>
          <c:tx>
            <c:strRef>
              <c:f>Sheet1!$E$1</c:f>
              <c:strCache>
                <c:ptCount val="1"/>
                <c:pt idx="0">
                  <c:v>SWA Buffer</c:v>
                </c:pt>
              </c:strCache>
            </c:strRef>
          </c:tx>
          <c:spPr>
            <a:noFill/>
            <a:ln>
              <a:noFill/>
            </a:ln>
            <a:effectLst/>
          </c:spPr>
          <c:invertIfNegative val="0"/>
          <c:dLbls>
            <c:delete val="1"/>
          </c:dLbls>
          <c:cat>
            <c:strRef>
              <c:f>Sheet1!$A$2:$A$4</c:f>
              <c:strCache>
                <c:ptCount val="3"/>
                <c:pt idx="0">
                  <c:v>If I had other choices, I would still get services from this agency.</c:v>
                </c:pt>
                <c:pt idx="1">
                  <c:v>I would recommend this agency to a friend or family member.</c:v>
                </c:pt>
                <c:pt idx="2">
                  <c:v>I like the services that I received here.</c:v>
                </c:pt>
              </c:strCache>
            </c:strRef>
          </c:cat>
          <c:val>
            <c:numRef>
              <c:f>Sheet1!$E$2:$E$4</c:f>
              <c:numCache>
                <c:formatCode>0.0%</c:formatCode>
                <c:ptCount val="3"/>
                <c:pt idx="0">
                  <c:v>0.80249999999999999</c:v>
                </c:pt>
                <c:pt idx="1">
                  <c:v>0.83160000000000001</c:v>
                </c:pt>
                <c:pt idx="2">
                  <c:v>0.81950000000000001</c:v>
                </c:pt>
              </c:numCache>
            </c:numRef>
          </c:val>
          <c:extLst>
            <c:ext xmlns:c16="http://schemas.microsoft.com/office/drawing/2014/chart" uri="{C3380CC4-5D6E-409C-BE32-E72D297353CC}">
              <c16:uniqueId val="{00000007-1206-4FB9-AAA9-34C8FFC92E94}"/>
            </c:ext>
          </c:extLst>
        </c:ser>
        <c:ser>
          <c:idx val="6"/>
          <c:order val="4"/>
          <c:tx>
            <c:strRef>
              <c:f>Sheet1!$F$1</c:f>
              <c:strCache>
                <c:ptCount val="1"/>
                <c:pt idx="0">
                  <c:v>Somewhat disagree</c:v>
                </c:pt>
              </c:strCache>
            </c:strRef>
          </c:tx>
          <c:spPr>
            <a:solidFill>
              <a:srgbClr val="AC2900"/>
            </a:solidFill>
            <a:ln>
              <a:noFill/>
            </a:ln>
            <a:effectLst/>
          </c:spPr>
          <c:invertIfNegative val="0"/>
          <c:dLbls>
            <c:dLbl>
              <c:idx val="0"/>
              <c:layout>
                <c:manualLayout>
                  <c:x val="3.578611979791167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B9-43D5-9A3E-0956453B2D09}"/>
                </c:ext>
              </c:extLst>
            </c:dLbl>
            <c:dLbl>
              <c:idx val="1"/>
              <c:layout>
                <c:manualLayout>
                  <c:x val="3.1990001364587961E-2"/>
                  <c:y val="-1.828699368591663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B9-43D5-9A3E-0956453B2D09}"/>
                </c:ext>
              </c:extLst>
            </c:dLbl>
            <c:dLbl>
              <c:idx val="2"/>
              <c:layout>
                <c:manualLayout>
                  <c:x val="3.4598161116669052E-2"/>
                  <c:y val="-2.28587421073957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B9-43D5-9A3E-0956453B2D09}"/>
                </c:ext>
              </c:extLst>
            </c:dLbl>
            <c:spPr>
              <a:noFill/>
              <a:ln>
                <a:noFill/>
              </a:ln>
              <a:effectLst/>
            </c:spPr>
            <c:txPr>
              <a:bodyPr rot="0" spcFirstLastPara="1" vertOverflow="ellipsis" vert="horz" wrap="square" lIns="38100" tIns="19050" rIns="38100" bIns="19050" anchor="ctr" anchorCtr="0">
                <a:spAutoFit/>
              </a:bodyPr>
              <a:lstStyle/>
              <a:p>
                <a:pPr algn="ct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If I had other choices, I would still get services from this agency.</c:v>
                </c:pt>
                <c:pt idx="1">
                  <c:v>I would recommend this agency to a friend or family member.</c:v>
                </c:pt>
                <c:pt idx="2">
                  <c:v>I like the services that I received here.</c:v>
                </c:pt>
              </c:strCache>
            </c:strRef>
          </c:cat>
          <c:val>
            <c:numRef>
              <c:f>Sheet1!$F$2:$F$4</c:f>
              <c:numCache>
                <c:formatCode>0.0%</c:formatCode>
                <c:ptCount val="3"/>
                <c:pt idx="0">
                  <c:v>5.6099999999999997E-2</c:v>
                </c:pt>
                <c:pt idx="1">
                  <c:v>5.7700000000000001E-2</c:v>
                </c:pt>
                <c:pt idx="2">
                  <c:v>6.1800000000000001E-2</c:v>
                </c:pt>
              </c:numCache>
            </c:numRef>
          </c:val>
          <c:extLst>
            <c:ext xmlns:c16="http://schemas.microsoft.com/office/drawing/2014/chart" uri="{C3380CC4-5D6E-409C-BE32-E72D297353CC}">
              <c16:uniqueId val="{00000000-03B9-43D5-9A3E-0956453B2D09}"/>
            </c:ext>
          </c:extLst>
        </c:ser>
        <c:ser>
          <c:idx val="7"/>
          <c:order val="5"/>
          <c:tx>
            <c:strRef>
              <c:f>Sheet1!$G$1</c:f>
              <c:strCache>
                <c:ptCount val="1"/>
                <c:pt idx="0">
                  <c:v>SWD buffer</c:v>
                </c:pt>
              </c:strCache>
            </c:strRef>
          </c:tx>
          <c:spPr>
            <a:noFill/>
            <a:ln>
              <a:noFill/>
            </a:ln>
            <a:effectLst/>
          </c:spPr>
          <c:invertIfNegative val="0"/>
          <c:dLbls>
            <c:delete val="1"/>
          </c:dLbls>
          <c:cat>
            <c:strRef>
              <c:f>Sheet1!$A$2:$A$4</c:f>
              <c:strCache>
                <c:ptCount val="3"/>
                <c:pt idx="0">
                  <c:v>If I had other choices, I would still get services from this agency.</c:v>
                </c:pt>
                <c:pt idx="1">
                  <c:v>I would recommend this agency to a friend or family member.</c:v>
                </c:pt>
                <c:pt idx="2">
                  <c:v>I like the services that I received here.</c:v>
                </c:pt>
              </c:strCache>
            </c:strRef>
          </c:cat>
          <c:val>
            <c:numRef>
              <c:f>Sheet1!$G$2:$G$4</c:f>
              <c:numCache>
                <c:formatCode>0.0%</c:formatCode>
                <c:ptCount val="3"/>
                <c:pt idx="0">
                  <c:v>0.94389999999999996</c:v>
                </c:pt>
                <c:pt idx="1">
                  <c:v>0.94230000000000003</c:v>
                </c:pt>
                <c:pt idx="2">
                  <c:v>0.93820000000000003</c:v>
                </c:pt>
              </c:numCache>
            </c:numRef>
          </c:val>
          <c:extLst>
            <c:ext xmlns:c16="http://schemas.microsoft.com/office/drawing/2014/chart" uri="{C3380CC4-5D6E-409C-BE32-E72D297353CC}">
              <c16:uniqueId val="{00000001-03B9-43D5-9A3E-0956453B2D09}"/>
            </c:ext>
          </c:extLst>
        </c:ser>
        <c:ser>
          <c:idx val="2"/>
          <c:order val="6"/>
          <c:tx>
            <c:strRef>
              <c:f>Sheet1!$H$1</c:f>
              <c:strCache>
                <c:ptCount val="1"/>
                <c:pt idx="0">
                  <c:v>Strongly disagree</c:v>
                </c:pt>
              </c:strCache>
            </c:strRef>
          </c:tx>
          <c:spPr>
            <a:solidFill>
              <a:srgbClr val="760000"/>
            </a:solidFill>
            <a:ln>
              <a:noFill/>
            </a:ln>
            <a:effectLst/>
          </c:spPr>
          <c:invertIfNegative val="0"/>
          <c:dLbls>
            <c:dLbl>
              <c:idx val="0"/>
              <c:layout>
                <c:manualLayout>
                  <c:x val="3.605136664704548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06-4FB9-AAA9-34C8FFC92E94}"/>
                </c:ext>
              </c:extLst>
            </c:dLbl>
            <c:dLbl>
              <c:idx val="1"/>
              <c:layout>
                <c:manualLayout>
                  <c:x val="2.6710095287003549E-2"/>
                  <c:y val="-1.828699368591663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06-4FB9-AAA9-34C8FFC92E94}"/>
                </c:ext>
              </c:extLst>
            </c:dLbl>
            <c:dLbl>
              <c:idx val="2"/>
              <c:layout>
                <c:manualLayout>
                  <c:x val="2.8360419194989942E-2"/>
                  <c:y val="-2.28587421073957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06-4FB9-AAA9-34C8FFC92E94}"/>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If I had other choices, I would still get services from this agency.</c:v>
                </c:pt>
                <c:pt idx="1">
                  <c:v>I would recommend this agency to a friend or family member.</c:v>
                </c:pt>
                <c:pt idx="2">
                  <c:v>I like the services that I received here.</c:v>
                </c:pt>
              </c:strCache>
            </c:strRef>
          </c:cat>
          <c:val>
            <c:numRef>
              <c:f>Sheet1!$H$2:$H$4</c:f>
              <c:numCache>
                <c:formatCode>0.0%</c:formatCode>
                <c:ptCount val="3"/>
                <c:pt idx="0">
                  <c:v>9.8699999999999996E-2</c:v>
                </c:pt>
                <c:pt idx="1">
                  <c:v>8.6599999999999996E-2</c:v>
                </c:pt>
                <c:pt idx="2">
                  <c:v>7.0499999999999993E-2</c:v>
                </c:pt>
              </c:numCache>
            </c:numRef>
          </c:val>
          <c:extLst>
            <c:ext xmlns:c16="http://schemas.microsoft.com/office/drawing/2014/chart" uri="{C3380CC4-5D6E-409C-BE32-E72D297353CC}">
              <c16:uniqueId val="{00000002-1206-4FB9-AAA9-34C8FFC92E94}"/>
            </c:ext>
          </c:extLst>
        </c:ser>
        <c:ser>
          <c:idx val="5"/>
          <c:order val="7"/>
          <c:tx>
            <c:strRef>
              <c:f>Sheet1!$I$1</c:f>
              <c:strCache>
                <c:ptCount val="1"/>
                <c:pt idx="0">
                  <c:v>STD buffer</c:v>
                </c:pt>
              </c:strCache>
            </c:strRef>
          </c:tx>
          <c:spPr>
            <a:noFill/>
            <a:ln>
              <a:noFill/>
            </a:ln>
            <a:effectLst/>
          </c:spPr>
          <c:invertIfNegative val="0"/>
          <c:dLbls>
            <c:delete val="1"/>
          </c:dLbls>
          <c:cat>
            <c:strRef>
              <c:f>Sheet1!$A$2:$A$4</c:f>
              <c:strCache>
                <c:ptCount val="3"/>
                <c:pt idx="0">
                  <c:v>If I had other choices, I would still get services from this agency.</c:v>
                </c:pt>
                <c:pt idx="1">
                  <c:v>I would recommend this agency to a friend or family member.</c:v>
                </c:pt>
                <c:pt idx="2">
                  <c:v>I like the services that I received here.</c:v>
                </c:pt>
              </c:strCache>
            </c:strRef>
          </c:cat>
          <c:val>
            <c:numRef>
              <c:f>Sheet1!$I$2:$I$4</c:f>
              <c:numCache>
                <c:formatCode>0.0%</c:formatCode>
                <c:ptCount val="3"/>
                <c:pt idx="0">
                  <c:v>0.90129999999999999</c:v>
                </c:pt>
                <c:pt idx="1">
                  <c:v>0.91339999999999999</c:v>
                </c:pt>
                <c:pt idx="2">
                  <c:v>0.92949999999999999</c:v>
                </c:pt>
              </c:numCache>
            </c:numRef>
          </c:val>
          <c:extLst>
            <c:ext xmlns:c16="http://schemas.microsoft.com/office/drawing/2014/chart" uri="{C3380CC4-5D6E-409C-BE32-E72D297353CC}">
              <c16:uniqueId val="{00000008-1206-4FB9-AAA9-34C8FFC92E94}"/>
            </c:ext>
          </c:extLst>
        </c:ser>
        <c:dLbls>
          <c:dLblPos val="ctr"/>
          <c:showLegendKey val="0"/>
          <c:showVal val="1"/>
          <c:showCatName val="0"/>
          <c:showSerName val="0"/>
          <c:showPercent val="0"/>
          <c:showBubbleSize val="0"/>
        </c:dLbls>
        <c:gapWidth val="150"/>
        <c:overlap val="100"/>
        <c:axId val="1178857680"/>
        <c:axId val="1367734432"/>
      </c:barChart>
      <c:catAx>
        <c:axId val="11788576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crossAx val="1367734432"/>
        <c:crosses val="autoZero"/>
        <c:auto val="1"/>
        <c:lblAlgn val="ctr"/>
        <c:lblOffset val="100"/>
        <c:noMultiLvlLbl val="0"/>
      </c:catAx>
      <c:valAx>
        <c:axId val="1367734432"/>
        <c:scaling>
          <c:orientation val="minMax"/>
        </c:scaling>
        <c:delete val="1"/>
        <c:axPos val="b"/>
        <c:numFmt formatCode="0%" sourceLinked="1"/>
        <c:majorTickMark val="none"/>
        <c:minorTickMark val="none"/>
        <c:tickLblPos val="nextTo"/>
        <c:crossAx val="117885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3874233814683"/>
          <c:y val="0.2226561206407873"/>
          <c:w val="0.50448504792831539"/>
          <c:h val="0.75672757189247308"/>
        </c:manualLayout>
      </c:layout>
      <c:pieChart>
        <c:varyColors val="1"/>
        <c:ser>
          <c:idx val="0"/>
          <c:order val="0"/>
          <c:tx>
            <c:strRef>
              <c:f>Sheet1!$B$1</c:f>
              <c:strCache>
                <c:ptCount val="1"/>
                <c:pt idx="0">
                  <c:v>Column1</c:v>
                </c:pt>
              </c:strCache>
            </c:strRef>
          </c:tx>
          <c:dPt>
            <c:idx val="0"/>
            <c:bubble3D val="0"/>
            <c:explosion val="1"/>
            <c:spPr>
              <a:solidFill>
                <a:srgbClr val="C3C9F3"/>
              </a:solidFill>
              <a:ln w="19050">
                <a:solidFill>
                  <a:schemeClr val="lt1"/>
                </a:solidFill>
              </a:ln>
              <a:effectLst/>
            </c:spPr>
            <c:extLst>
              <c:ext xmlns:c16="http://schemas.microsoft.com/office/drawing/2014/chart" uri="{C3380CC4-5D6E-409C-BE32-E72D297353CC}">
                <c16:uniqueId val="{00000003-2A31-4639-BD20-A87581E73192}"/>
              </c:ext>
            </c:extLst>
          </c:dPt>
          <c:dPt>
            <c:idx val="1"/>
            <c:bubble3D val="0"/>
            <c:explosion val="2"/>
            <c:spPr>
              <a:solidFill>
                <a:srgbClr val="151E66"/>
              </a:solidFill>
              <a:ln w="19050">
                <a:solidFill>
                  <a:schemeClr val="lt1"/>
                </a:solidFill>
              </a:ln>
              <a:effectLst/>
            </c:spPr>
            <c:extLst>
              <c:ext xmlns:c16="http://schemas.microsoft.com/office/drawing/2014/chart" uri="{C3380CC4-5D6E-409C-BE32-E72D297353CC}">
                <c16:uniqueId val="{00000002-2A31-4639-BD20-A87581E73192}"/>
              </c:ext>
            </c:extLst>
          </c:dPt>
          <c:dPt>
            <c:idx val="2"/>
            <c:bubble3D val="0"/>
            <c:spPr>
              <a:solidFill>
                <a:srgbClr val="090D29"/>
              </a:solidFill>
              <a:ln w="19050">
                <a:solidFill>
                  <a:schemeClr val="lt1"/>
                </a:solidFill>
              </a:ln>
              <a:effectLst/>
            </c:spPr>
            <c:extLst>
              <c:ext xmlns:c16="http://schemas.microsoft.com/office/drawing/2014/chart" uri="{C3380CC4-5D6E-409C-BE32-E72D297353CC}">
                <c16:uniqueId val="{00000005-1854-4450-A040-97AC6F47A226}"/>
              </c:ext>
            </c:extLst>
          </c:dPt>
          <c:dLbls>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31-4639-BD20-A87581E73192}"/>
                </c:ext>
              </c:extLst>
            </c:dLbl>
            <c:dLbl>
              <c:idx val="2"/>
              <c:layout>
                <c:manualLayout>
                  <c:x val="3.9555389037838555E-2"/>
                  <c:y val="4.1232614933479133E-3"/>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208028174105098"/>
                      <c:h val="0.24780801575020958"/>
                    </c:manualLayout>
                  </c15:layout>
                </c:ext>
                <c:ext xmlns:c16="http://schemas.microsoft.com/office/drawing/2014/chart" uri="{C3380CC4-5D6E-409C-BE32-E72D297353CC}">
                  <c16:uniqueId val="{00000005-1854-4450-A040-97AC6F47A2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Male</c:v>
                </c:pt>
                <c:pt idx="1">
                  <c:v>Female</c:v>
                </c:pt>
                <c:pt idx="2">
                  <c:v>Nonbinary</c:v>
                </c:pt>
              </c:strCache>
            </c:strRef>
          </c:cat>
          <c:val>
            <c:numRef>
              <c:f>Sheet1!$B$2:$B$4</c:f>
              <c:numCache>
                <c:formatCode>0%</c:formatCode>
                <c:ptCount val="3"/>
                <c:pt idx="0">
                  <c:v>0.61429999999999996</c:v>
                </c:pt>
                <c:pt idx="1">
                  <c:v>0.36530000000000001</c:v>
                </c:pt>
                <c:pt idx="2">
                  <c:v>2.0400000000000001E-2</c:v>
                </c:pt>
              </c:numCache>
            </c:numRef>
          </c:val>
          <c:extLst>
            <c:ext xmlns:c16="http://schemas.microsoft.com/office/drawing/2014/chart" uri="{C3380CC4-5D6E-409C-BE32-E72D297353CC}">
              <c16:uniqueId val="{00000000-2A31-4639-BD20-A87581E7319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explosion val="4"/>
            <c:spPr>
              <a:solidFill>
                <a:srgbClr val="C3C9F3"/>
              </a:solidFill>
              <a:ln w="19050">
                <a:solidFill>
                  <a:schemeClr val="lt1"/>
                </a:solidFill>
              </a:ln>
              <a:effectLst/>
            </c:spPr>
            <c:extLst>
              <c:ext xmlns:c16="http://schemas.microsoft.com/office/drawing/2014/chart" uri="{C3380CC4-5D6E-409C-BE32-E72D297353CC}">
                <c16:uniqueId val="{00000001-B827-4056-A4B3-C469F5459401}"/>
              </c:ext>
            </c:extLst>
          </c:dPt>
          <c:dPt>
            <c:idx val="1"/>
            <c:bubble3D val="0"/>
            <c:explosion val="2"/>
            <c:spPr>
              <a:solidFill>
                <a:srgbClr val="151E66"/>
              </a:solidFill>
              <a:ln w="19050">
                <a:solidFill>
                  <a:schemeClr val="lt1"/>
                </a:solidFill>
              </a:ln>
              <a:effectLst/>
            </c:spPr>
            <c:extLst>
              <c:ext xmlns:c16="http://schemas.microsoft.com/office/drawing/2014/chart" uri="{C3380CC4-5D6E-409C-BE32-E72D297353CC}">
                <c16:uniqueId val="{00000003-B827-4056-A4B3-C469F5459401}"/>
              </c:ext>
            </c:extLst>
          </c:dPt>
          <c:dLbls>
            <c:dLbl>
              <c:idx val="0"/>
              <c:layout>
                <c:manualLayout>
                  <c:x val="-5.4414966285548844E-2"/>
                  <c:y val="-8.160704877266696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673075848319981"/>
                      <c:h val="0.3099483401268609"/>
                    </c:manualLayout>
                  </c15:layout>
                </c:ext>
                <c:ext xmlns:c16="http://schemas.microsoft.com/office/drawing/2014/chart" uri="{C3380CC4-5D6E-409C-BE32-E72D297353CC}">
                  <c16:uniqueId val="{00000001-B827-4056-A4B3-C469F5459401}"/>
                </c:ext>
              </c:extLst>
            </c:dLbl>
            <c:dLbl>
              <c:idx val="1"/>
              <c:delete val="1"/>
              <c:extLst>
                <c:ext xmlns:c15="http://schemas.microsoft.com/office/drawing/2012/chart" uri="{CE6537A1-D6FC-4f65-9D91-7224C49458BB}"/>
                <c:ext xmlns:c16="http://schemas.microsoft.com/office/drawing/2014/chart" uri="{C3380CC4-5D6E-409C-BE32-E72D297353CC}">
                  <c16:uniqueId val="{00000003-B827-4056-A4B3-C469F545940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Medicaid</c:v>
                </c:pt>
                <c:pt idx="1">
                  <c:v>Non-Medicaid</c:v>
                </c:pt>
              </c:strCache>
            </c:strRef>
          </c:cat>
          <c:val>
            <c:numRef>
              <c:f>Sheet1!$B$2:$B$3</c:f>
              <c:numCache>
                <c:formatCode>0%</c:formatCode>
                <c:ptCount val="2"/>
                <c:pt idx="0">
                  <c:v>0.94689999999999996</c:v>
                </c:pt>
                <c:pt idx="1">
                  <c:v>5.3100000000000001E-2</c:v>
                </c:pt>
              </c:numCache>
            </c:numRef>
          </c:val>
          <c:extLst>
            <c:ext xmlns:c16="http://schemas.microsoft.com/office/drawing/2014/chart" uri="{C3380CC4-5D6E-409C-BE32-E72D297353CC}">
              <c16:uniqueId val="{00000004-B827-4056-A4B3-C469F545940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rgbClr val="C3C9F3"/>
              </a:solidFill>
              <a:ln>
                <a:noFill/>
              </a:ln>
              <a:effectLst/>
            </c:spPr>
            <c:extLst>
              <c:ext xmlns:c16="http://schemas.microsoft.com/office/drawing/2014/chart" uri="{C3380CC4-5D6E-409C-BE32-E72D297353CC}">
                <c16:uniqueId val="{00000001-AE7A-44A0-A412-D1EF4993C4AD}"/>
              </c:ext>
            </c:extLst>
          </c:dPt>
          <c:dPt>
            <c:idx val="1"/>
            <c:invertIfNegative val="0"/>
            <c:bubble3D val="0"/>
            <c:spPr>
              <a:solidFill>
                <a:srgbClr val="C3C9F3"/>
              </a:solidFill>
              <a:ln>
                <a:noFill/>
              </a:ln>
              <a:effectLst/>
            </c:spPr>
            <c:extLst>
              <c:ext xmlns:c16="http://schemas.microsoft.com/office/drawing/2014/chart" uri="{C3380CC4-5D6E-409C-BE32-E72D297353CC}">
                <c16:uniqueId val="{0000000C-8CB4-4882-AF8D-2E7825B12E7F}"/>
              </c:ext>
            </c:extLst>
          </c:dPt>
          <c:dPt>
            <c:idx val="2"/>
            <c:invertIfNegative val="0"/>
            <c:bubble3D val="0"/>
            <c:spPr>
              <a:solidFill>
                <a:srgbClr val="3D4FD7"/>
              </a:solidFill>
              <a:ln>
                <a:noFill/>
              </a:ln>
              <a:effectLst/>
            </c:spPr>
            <c:extLst>
              <c:ext xmlns:c16="http://schemas.microsoft.com/office/drawing/2014/chart" uri="{C3380CC4-5D6E-409C-BE32-E72D297353CC}">
                <c16:uniqueId val="{00000001-8CB4-4882-AF8D-2E7825B12E7F}"/>
              </c:ext>
            </c:extLst>
          </c:dPt>
          <c:dPt>
            <c:idx val="3"/>
            <c:invertIfNegative val="0"/>
            <c:bubble3D val="0"/>
            <c:spPr>
              <a:solidFill>
                <a:srgbClr val="151E66"/>
              </a:solidFill>
              <a:ln>
                <a:noFill/>
              </a:ln>
              <a:effectLst/>
            </c:spPr>
            <c:extLst>
              <c:ext xmlns:c16="http://schemas.microsoft.com/office/drawing/2014/chart" uri="{C3380CC4-5D6E-409C-BE32-E72D297353CC}">
                <c16:uniqueId val="{00000006-AE7A-44A0-A412-D1EF4993C4A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Older than 18</c:v>
                </c:pt>
                <c:pt idx="1">
                  <c:v>0 to 4 years old</c:v>
                </c:pt>
                <c:pt idx="2">
                  <c:v>13 to 18 years old</c:v>
                </c:pt>
                <c:pt idx="3">
                  <c:v>5 to 12 years old</c:v>
                </c:pt>
              </c:strCache>
            </c:strRef>
          </c:cat>
          <c:val>
            <c:numRef>
              <c:f>Sheet1!$B$2:$B$5</c:f>
              <c:numCache>
                <c:formatCode>0%</c:formatCode>
                <c:ptCount val="4"/>
                <c:pt idx="0">
                  <c:v>3.8399999999999997E-2</c:v>
                </c:pt>
                <c:pt idx="1">
                  <c:v>9.4899999999999998E-2</c:v>
                </c:pt>
                <c:pt idx="2">
                  <c:v>0.40810000000000002</c:v>
                </c:pt>
                <c:pt idx="3">
                  <c:v>0.45860000000000001</c:v>
                </c:pt>
              </c:numCache>
            </c:numRef>
          </c:val>
          <c:extLst>
            <c:ext xmlns:c16="http://schemas.microsoft.com/office/drawing/2014/chart" uri="{C3380CC4-5D6E-409C-BE32-E72D297353CC}">
              <c16:uniqueId val="{0000000A-8CB4-4882-AF8D-2E7825B12E7F}"/>
            </c:ext>
          </c:extLst>
        </c:ser>
        <c:dLbls>
          <c:showLegendKey val="0"/>
          <c:showVal val="0"/>
          <c:showCatName val="0"/>
          <c:showSerName val="0"/>
          <c:showPercent val="0"/>
          <c:showBubbleSize val="0"/>
        </c:dLbls>
        <c:gapWidth val="49"/>
        <c:axId val="65180320"/>
        <c:axId val="65191968"/>
      </c:barChart>
      <c:catAx>
        <c:axId val="6518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65191968"/>
        <c:crosses val="autoZero"/>
        <c:auto val="1"/>
        <c:lblAlgn val="ctr"/>
        <c:lblOffset val="100"/>
        <c:noMultiLvlLbl val="0"/>
      </c:catAx>
      <c:valAx>
        <c:axId val="65191968"/>
        <c:scaling>
          <c:orientation val="minMax"/>
          <c:max val="1"/>
        </c:scaling>
        <c:delete val="1"/>
        <c:axPos val="b"/>
        <c:numFmt formatCode="0%" sourceLinked="0"/>
        <c:majorTickMark val="none"/>
        <c:minorTickMark val="none"/>
        <c:tickLblPos val="nextTo"/>
        <c:crossAx val="6518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explosion val="4"/>
            <c:spPr>
              <a:solidFill>
                <a:srgbClr val="00522C"/>
              </a:solidFill>
              <a:ln w="19050">
                <a:solidFill>
                  <a:schemeClr val="lt1"/>
                </a:solidFill>
              </a:ln>
              <a:effectLst/>
            </c:spPr>
            <c:extLst>
              <c:ext xmlns:c16="http://schemas.microsoft.com/office/drawing/2014/chart" uri="{C3380CC4-5D6E-409C-BE32-E72D297353CC}">
                <c16:uniqueId val="{00000001-A019-4F29-8D24-0D927E0C7219}"/>
              </c:ext>
            </c:extLst>
          </c:dPt>
          <c:dPt>
            <c:idx val="1"/>
            <c:bubble3D val="0"/>
            <c:spPr>
              <a:solidFill>
                <a:srgbClr val="E6E6E6"/>
              </a:solidFill>
              <a:ln w="19050">
                <a:solidFill>
                  <a:schemeClr val="lt1"/>
                </a:solidFill>
              </a:ln>
              <a:effectLst/>
            </c:spPr>
            <c:extLst>
              <c:ext xmlns:c16="http://schemas.microsoft.com/office/drawing/2014/chart" uri="{C3380CC4-5D6E-409C-BE32-E72D297353CC}">
                <c16:uniqueId val="{00000003-A019-4F29-8D24-0D927E0C7219}"/>
              </c:ext>
            </c:extLst>
          </c:dPt>
          <c:dLbls>
            <c:dLbl>
              <c:idx val="0"/>
              <c:layout>
                <c:manualLayout>
                  <c:x val="-0.14471829850471052"/>
                  <c:y val="-0.13406608809793788"/>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40875886384704019"/>
                      <c:h val="0.2961250559630455"/>
                    </c:manualLayout>
                  </c15:layout>
                </c:ext>
                <c:ext xmlns:c16="http://schemas.microsoft.com/office/drawing/2014/chart" uri="{C3380CC4-5D6E-409C-BE32-E72D297353CC}">
                  <c16:uniqueId val="{00000001-A019-4F29-8D24-0D927E0C7219}"/>
                </c:ext>
              </c:extLst>
            </c:dLbl>
            <c:dLbl>
              <c:idx val="1"/>
              <c:delete val="1"/>
              <c:extLst>
                <c:ext xmlns:c15="http://schemas.microsoft.com/office/drawing/2012/chart" uri="{CE6537A1-D6FC-4f65-9D91-7224C49458BB}"/>
                <c:ext xmlns:c16="http://schemas.microsoft.com/office/drawing/2014/chart" uri="{C3380CC4-5D6E-409C-BE32-E72D297353CC}">
                  <c16:uniqueId val="{00000003-A019-4F29-8D24-0D927E0C721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Has case manager/service coordinator</c:v>
                </c:pt>
                <c:pt idx="1">
                  <c:v>Not</c:v>
                </c:pt>
              </c:strCache>
            </c:strRef>
          </c:cat>
          <c:val>
            <c:numRef>
              <c:f>Sheet1!$B$2:$B$3</c:f>
              <c:numCache>
                <c:formatCode>0%</c:formatCode>
                <c:ptCount val="2"/>
                <c:pt idx="0">
                  <c:v>0.64270000000000005</c:v>
                </c:pt>
                <c:pt idx="1">
                  <c:v>0.35730000000000001</c:v>
                </c:pt>
              </c:numCache>
            </c:numRef>
          </c:val>
          <c:extLst>
            <c:ext xmlns:c16="http://schemas.microsoft.com/office/drawing/2014/chart" uri="{C3380CC4-5D6E-409C-BE32-E72D297353CC}">
              <c16:uniqueId val="{00000004-A019-4F29-8D24-0D927E0C721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explosion val="4"/>
            <c:spPr>
              <a:solidFill>
                <a:srgbClr val="151E66"/>
              </a:solidFill>
              <a:ln w="19050">
                <a:solidFill>
                  <a:schemeClr val="lt1"/>
                </a:solidFill>
              </a:ln>
              <a:effectLst/>
            </c:spPr>
            <c:extLst>
              <c:ext xmlns:c16="http://schemas.microsoft.com/office/drawing/2014/chart" uri="{C3380CC4-5D6E-409C-BE32-E72D297353CC}">
                <c16:uniqueId val="{00000001-0CDC-4909-AA60-994D3F932D15}"/>
              </c:ext>
            </c:extLst>
          </c:dPt>
          <c:dPt>
            <c:idx val="1"/>
            <c:bubble3D val="0"/>
            <c:spPr>
              <a:solidFill>
                <a:srgbClr val="E6E6E6"/>
              </a:solidFill>
              <a:ln w="19050">
                <a:solidFill>
                  <a:schemeClr val="lt1"/>
                </a:solidFill>
              </a:ln>
              <a:effectLst/>
            </c:spPr>
            <c:extLst>
              <c:ext xmlns:c16="http://schemas.microsoft.com/office/drawing/2014/chart" uri="{C3380CC4-5D6E-409C-BE32-E72D297353CC}">
                <c16:uniqueId val="{00000003-0CDC-4909-AA60-994D3F932D15}"/>
              </c:ext>
            </c:extLst>
          </c:dPt>
          <c:dLbls>
            <c:dLbl>
              <c:idx val="0"/>
              <c:layout>
                <c:manualLayout>
                  <c:x val="-0.15625441404027018"/>
                  <c:y val="-0.20238732823305008"/>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40875886384704019"/>
                      <c:h val="0.2961250559630455"/>
                    </c:manualLayout>
                  </c15:layout>
                </c:ext>
                <c:ext xmlns:c16="http://schemas.microsoft.com/office/drawing/2014/chart" uri="{C3380CC4-5D6E-409C-BE32-E72D297353CC}">
                  <c16:uniqueId val="{00000001-0CDC-4909-AA60-994D3F932D15}"/>
                </c:ext>
              </c:extLst>
            </c:dLbl>
            <c:dLbl>
              <c:idx val="1"/>
              <c:delete val="1"/>
              <c:extLst>
                <c:ext xmlns:c15="http://schemas.microsoft.com/office/drawing/2012/chart" uri="{CE6537A1-D6FC-4f65-9D91-7224C49458BB}"/>
                <c:ext xmlns:c16="http://schemas.microsoft.com/office/drawing/2014/chart" uri="{C3380CC4-5D6E-409C-BE32-E72D297353CC}">
                  <c16:uniqueId val="{00000003-0CDC-4909-AA60-994D3F932D1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Has case manager/service coordinator</c:v>
                </c:pt>
                <c:pt idx="1">
                  <c:v>Not</c:v>
                </c:pt>
              </c:strCache>
            </c:strRef>
          </c:cat>
          <c:val>
            <c:numRef>
              <c:f>Sheet1!$B$2:$B$3</c:f>
              <c:numCache>
                <c:formatCode>0%</c:formatCode>
                <c:ptCount val="2"/>
                <c:pt idx="0">
                  <c:v>0.75390000000000001</c:v>
                </c:pt>
                <c:pt idx="1">
                  <c:v>0.24610000000000001</c:v>
                </c:pt>
              </c:numCache>
            </c:numRef>
          </c:val>
          <c:extLst>
            <c:ext xmlns:c16="http://schemas.microsoft.com/office/drawing/2014/chart" uri="{C3380CC4-5D6E-409C-BE32-E72D297353CC}">
              <c16:uniqueId val="{00000004-0CDC-4909-AA60-994D3F932D1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Rating</c:v>
                </c:pt>
              </c:strCache>
            </c:strRef>
          </c:tx>
          <c:spPr>
            <a:ln w="28575" cap="rnd">
              <a:solidFill>
                <a:srgbClr val="FEE238"/>
              </a:solidFill>
              <a:round/>
            </a:ln>
            <a:effectLst/>
          </c:spPr>
          <c:marker>
            <c:symbol val="circle"/>
            <c:size val="5"/>
            <c:spPr>
              <a:solidFill>
                <a:srgbClr val="FEDC12"/>
              </a:solidFill>
              <a:ln w="57150">
                <a:solidFill>
                  <a:srgbClr val="FEDC12"/>
                </a:solidFill>
              </a:ln>
              <a:effectLst/>
            </c:spPr>
          </c:marker>
          <c:dPt>
            <c:idx val="0"/>
            <c:marker>
              <c:symbol val="circle"/>
              <c:size val="5"/>
              <c:spPr>
                <a:solidFill>
                  <a:srgbClr val="E1E0E0"/>
                </a:solidFill>
                <a:ln w="57150">
                  <a:solidFill>
                    <a:srgbClr val="E1E0E0"/>
                  </a:solidFill>
                </a:ln>
                <a:effectLst/>
              </c:spPr>
            </c:marker>
            <c:bubble3D val="0"/>
            <c:extLst>
              <c:ext xmlns:c16="http://schemas.microsoft.com/office/drawing/2014/chart" uri="{C3380CC4-5D6E-409C-BE32-E72D297353CC}">
                <c16:uniqueId val="{00000001-0622-4DAB-896D-AE3E686BB598}"/>
              </c:ext>
            </c:extLst>
          </c:dPt>
          <c:dPt>
            <c:idx val="1"/>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0-6761-4937-8799-F300D50EE3C3}"/>
              </c:ext>
            </c:extLst>
          </c:dPt>
          <c:dPt>
            <c:idx val="2"/>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1-6761-4937-8799-F300D50EE3C3}"/>
              </c:ext>
            </c:extLst>
          </c:dPt>
          <c:dPt>
            <c:idx val="3"/>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2-6761-4937-8799-F300D50EE3C3}"/>
              </c:ext>
            </c:extLst>
          </c:dPt>
          <c:dPt>
            <c:idx val="4"/>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3-6761-4937-8799-F300D50EE3C3}"/>
              </c:ext>
            </c:extLst>
          </c:dPt>
          <c:dPt>
            <c:idx val="5"/>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0-0622-4DAB-896D-AE3E686BB598}"/>
              </c:ext>
            </c:extLst>
          </c:dPt>
          <c:dPt>
            <c:idx val="6"/>
            <c:marker>
              <c:symbol val="circle"/>
              <c:size val="5"/>
              <c:spPr>
                <a:solidFill>
                  <a:srgbClr val="FEDC12"/>
                </a:solidFill>
                <a:ln w="57150">
                  <a:solidFill>
                    <a:srgbClr val="E1E0E0"/>
                  </a:solidFill>
                </a:ln>
                <a:effectLst/>
              </c:spPr>
            </c:marker>
            <c:bubble3D val="0"/>
            <c:spPr>
              <a:ln w="28575" cap="rnd">
                <a:solidFill>
                  <a:srgbClr val="E1E0E0"/>
                </a:solidFill>
                <a:round/>
              </a:ln>
              <a:effectLst/>
            </c:spPr>
            <c:extLst>
              <c:ext xmlns:c16="http://schemas.microsoft.com/office/drawing/2014/chart" uri="{C3380CC4-5D6E-409C-BE32-E72D297353CC}">
                <c16:uniqueId val="{00000002-0622-4DAB-896D-AE3E686BB598}"/>
              </c:ext>
            </c:extLst>
          </c:dPt>
          <c:dPt>
            <c:idx val="7"/>
            <c:marker>
              <c:symbol val="circle"/>
              <c:size val="5"/>
              <c:spPr>
                <a:solidFill>
                  <a:srgbClr val="FEDC12"/>
                </a:solidFill>
                <a:ln w="57150">
                  <a:solidFill>
                    <a:srgbClr val="E6E6E6"/>
                  </a:solidFill>
                </a:ln>
                <a:effectLst/>
              </c:spPr>
            </c:marker>
            <c:bubble3D val="0"/>
            <c:spPr>
              <a:ln w="28575" cap="rnd">
                <a:solidFill>
                  <a:srgbClr val="E6E6E6"/>
                </a:solidFill>
                <a:round/>
              </a:ln>
              <a:effectLst/>
            </c:spPr>
            <c:extLst>
              <c:ext xmlns:c16="http://schemas.microsoft.com/office/drawing/2014/chart" uri="{C3380CC4-5D6E-409C-BE32-E72D297353CC}">
                <c16:uniqueId val="{0000000E-E6B5-4678-A942-7D123384656A}"/>
              </c:ext>
            </c:extLst>
          </c:dPt>
          <c:dPt>
            <c:idx val="8"/>
            <c:marker>
              <c:symbol val="circle"/>
              <c:size val="5"/>
              <c:spPr>
                <a:solidFill>
                  <a:srgbClr val="00B9FA"/>
                </a:solidFill>
                <a:ln w="57150">
                  <a:solidFill>
                    <a:srgbClr val="00B9FA"/>
                  </a:solidFill>
                </a:ln>
                <a:effectLst/>
              </c:spPr>
            </c:marker>
            <c:bubble3D val="0"/>
            <c:spPr>
              <a:ln w="28575" cap="rnd">
                <a:solidFill>
                  <a:srgbClr val="00B9FA"/>
                </a:solidFill>
                <a:round/>
              </a:ln>
              <a:effectLst/>
            </c:spPr>
            <c:extLst>
              <c:ext xmlns:c16="http://schemas.microsoft.com/office/drawing/2014/chart" uri="{C3380CC4-5D6E-409C-BE32-E72D297353CC}">
                <c16:uniqueId val="{0000000F-BC87-4972-9A94-40AF920CEF05}"/>
              </c:ext>
            </c:extLst>
          </c:dPt>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22-4DAB-896D-AE3E686BB598}"/>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61-4937-8799-F300D50EE3C3}"/>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6B5-4678-A942-7D123384656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Sheet1!$B$2:$B$10</c:f>
              <c:numCache>
                <c:formatCode>0</c:formatCode>
                <c:ptCount val="9"/>
                <c:pt idx="0">
                  <c:v>985</c:v>
                </c:pt>
                <c:pt idx="1">
                  <c:v>1717</c:v>
                </c:pt>
                <c:pt idx="2">
                  <c:v>1690</c:v>
                </c:pt>
                <c:pt idx="3">
                  <c:v>1067</c:v>
                </c:pt>
                <c:pt idx="4">
                  <c:v>1598</c:v>
                </c:pt>
                <c:pt idx="5">
                  <c:v>1458</c:v>
                </c:pt>
                <c:pt idx="6">
                  <c:v>1668</c:v>
                </c:pt>
                <c:pt idx="7">
                  <c:v>747</c:v>
                </c:pt>
                <c:pt idx="8">
                  <c:v>1574</c:v>
                </c:pt>
              </c:numCache>
            </c:numRef>
          </c:val>
          <c:smooth val="0"/>
          <c:extLst>
            <c:ext xmlns:c16="http://schemas.microsoft.com/office/drawing/2014/chart" uri="{C3380CC4-5D6E-409C-BE32-E72D297353CC}">
              <c16:uniqueId val="{00000000-5133-4EF0-99BA-224C668DAEB5}"/>
            </c:ext>
          </c:extLst>
        </c:ser>
        <c:dLbls>
          <c:dLblPos val="b"/>
          <c:showLegendKey val="0"/>
          <c:showVal val="1"/>
          <c:showCatName val="0"/>
          <c:showSerName val="0"/>
          <c:showPercent val="0"/>
          <c:showBubbleSize val="0"/>
        </c:dLbls>
        <c:marker val="1"/>
        <c:smooth val="0"/>
        <c:axId val="1268844480"/>
        <c:axId val="1316992784"/>
      </c:lineChart>
      <c:catAx>
        <c:axId val="126884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316992784"/>
        <c:crosses val="autoZero"/>
        <c:auto val="1"/>
        <c:lblAlgn val="ctr"/>
        <c:lblOffset val="100"/>
        <c:noMultiLvlLbl val="0"/>
      </c:catAx>
      <c:valAx>
        <c:axId val="1316992784"/>
        <c:scaling>
          <c:orientation val="minMax"/>
          <c:max val="22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884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Rating</c:v>
                </c:pt>
              </c:strCache>
            </c:strRef>
          </c:tx>
          <c:spPr>
            <a:ln w="28575" cap="rnd">
              <a:solidFill>
                <a:srgbClr val="00B9FA"/>
              </a:solidFill>
              <a:round/>
            </a:ln>
            <a:effectLst/>
          </c:spPr>
          <c:marker>
            <c:symbol val="circle"/>
            <c:size val="5"/>
            <c:spPr>
              <a:solidFill>
                <a:srgbClr val="FEDC12"/>
              </a:solidFill>
              <a:ln w="57150">
                <a:solidFill>
                  <a:srgbClr val="00B9FA"/>
                </a:solidFill>
              </a:ln>
              <a:effectLst/>
            </c:spPr>
          </c:marker>
          <c:dPt>
            <c:idx val="0"/>
            <c:marker>
              <c:symbol val="circle"/>
              <c:size val="5"/>
              <c:spPr>
                <a:solidFill>
                  <a:srgbClr val="E1E0E0"/>
                </a:solidFill>
                <a:ln w="57150">
                  <a:solidFill>
                    <a:srgbClr val="00B9FA"/>
                  </a:solidFill>
                </a:ln>
                <a:effectLst/>
              </c:spPr>
            </c:marker>
            <c:bubble3D val="0"/>
            <c:extLst>
              <c:ext xmlns:c16="http://schemas.microsoft.com/office/drawing/2014/chart" uri="{C3380CC4-5D6E-409C-BE32-E72D297353CC}">
                <c16:uniqueId val="{00000001-0622-4DAB-896D-AE3E686BB598}"/>
              </c:ext>
            </c:extLst>
          </c:dPt>
          <c:dPt>
            <c:idx val="3"/>
            <c:marker>
              <c:symbol val="circle"/>
              <c:size val="5"/>
              <c:spPr>
                <a:solidFill>
                  <a:srgbClr val="FEDC12"/>
                </a:solidFill>
                <a:ln w="57150">
                  <a:solidFill>
                    <a:srgbClr val="00B9FA"/>
                  </a:solidFill>
                </a:ln>
                <a:effectLst/>
              </c:spPr>
            </c:marker>
            <c:bubble3D val="0"/>
            <c:extLst>
              <c:ext xmlns:c16="http://schemas.microsoft.com/office/drawing/2014/chart" uri="{C3380CC4-5D6E-409C-BE32-E72D297353CC}">
                <c16:uniqueId val="{00000002-6761-4937-8799-F300D50EE3C3}"/>
              </c:ext>
            </c:extLst>
          </c:dPt>
          <c:dPt>
            <c:idx val="4"/>
            <c:marker>
              <c:symbol val="circle"/>
              <c:size val="5"/>
              <c:spPr>
                <a:solidFill>
                  <a:srgbClr val="FEDC12"/>
                </a:solidFill>
                <a:ln w="57150">
                  <a:solidFill>
                    <a:srgbClr val="00B9FA"/>
                  </a:solidFill>
                </a:ln>
                <a:effectLst/>
              </c:spPr>
            </c:marker>
            <c:bubble3D val="0"/>
            <c:extLst>
              <c:ext xmlns:c16="http://schemas.microsoft.com/office/drawing/2014/chart" uri="{C3380CC4-5D6E-409C-BE32-E72D297353CC}">
                <c16:uniqueId val="{00000003-6761-4937-8799-F300D50EE3C3}"/>
              </c:ext>
            </c:extLst>
          </c:dPt>
          <c:dPt>
            <c:idx val="5"/>
            <c:marker>
              <c:symbol val="circle"/>
              <c:size val="5"/>
              <c:spPr>
                <a:solidFill>
                  <a:srgbClr val="FEDC12"/>
                </a:solidFill>
                <a:ln w="57150">
                  <a:solidFill>
                    <a:srgbClr val="00B9FA"/>
                  </a:solidFill>
                </a:ln>
                <a:effectLst/>
              </c:spPr>
            </c:marker>
            <c:bubble3D val="0"/>
            <c:extLst>
              <c:ext xmlns:c16="http://schemas.microsoft.com/office/drawing/2014/chart" uri="{C3380CC4-5D6E-409C-BE32-E72D297353CC}">
                <c16:uniqueId val="{00000000-0622-4DAB-896D-AE3E686BB598}"/>
              </c:ext>
            </c:extLst>
          </c:dPt>
          <c:dPt>
            <c:idx val="6"/>
            <c:marker>
              <c:symbol val="circle"/>
              <c:size val="5"/>
              <c:spPr>
                <a:solidFill>
                  <a:srgbClr val="FEDC12"/>
                </a:solidFill>
                <a:ln w="57150">
                  <a:solidFill>
                    <a:srgbClr val="00B9FA"/>
                  </a:solidFill>
                </a:ln>
                <a:effectLst/>
              </c:spPr>
            </c:marker>
            <c:bubble3D val="0"/>
            <c:extLst>
              <c:ext xmlns:c16="http://schemas.microsoft.com/office/drawing/2014/chart" uri="{C3380CC4-5D6E-409C-BE32-E72D297353CC}">
                <c16:uniqueId val="{00000002-0622-4DAB-896D-AE3E686BB598}"/>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2022</c:v>
                </c:pt>
              </c:numCache>
            </c:numRef>
          </c:cat>
          <c:val>
            <c:numRef>
              <c:f>Sheet1!$B$2</c:f>
              <c:numCache>
                <c:formatCode>0.0</c:formatCode>
                <c:ptCount val="1"/>
                <c:pt idx="0">
                  <c:v>84.9</c:v>
                </c:pt>
              </c:numCache>
            </c:numRef>
          </c:val>
          <c:smooth val="0"/>
          <c:extLst>
            <c:ext xmlns:c16="http://schemas.microsoft.com/office/drawing/2014/chart" uri="{C3380CC4-5D6E-409C-BE32-E72D297353CC}">
              <c16:uniqueId val="{00000000-5133-4EF0-99BA-224C668DAEB5}"/>
            </c:ext>
          </c:extLst>
        </c:ser>
        <c:dLbls>
          <c:dLblPos val="b"/>
          <c:showLegendKey val="0"/>
          <c:showVal val="1"/>
          <c:showCatName val="0"/>
          <c:showSerName val="0"/>
          <c:showPercent val="0"/>
          <c:showBubbleSize val="0"/>
        </c:dLbls>
        <c:marker val="1"/>
        <c:smooth val="0"/>
        <c:axId val="1268844480"/>
        <c:axId val="1316992784"/>
      </c:lineChart>
      <c:catAx>
        <c:axId val="126884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316992784"/>
        <c:crosses val="autoZero"/>
        <c:auto val="1"/>
        <c:lblAlgn val="ctr"/>
        <c:lblOffset val="100"/>
        <c:noMultiLvlLbl val="0"/>
      </c:catAx>
      <c:valAx>
        <c:axId val="1316992784"/>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884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Rating</c:v>
                </c:pt>
              </c:strCache>
            </c:strRef>
          </c:tx>
          <c:spPr>
            <a:ln w="28575" cap="rnd">
              <a:solidFill>
                <a:srgbClr val="151E66"/>
              </a:solidFill>
              <a:round/>
            </a:ln>
            <a:effectLst/>
          </c:spPr>
          <c:marker>
            <c:symbol val="circle"/>
            <c:size val="5"/>
            <c:spPr>
              <a:solidFill>
                <a:srgbClr val="FEDC12"/>
              </a:solidFill>
              <a:ln w="57150">
                <a:solidFill>
                  <a:srgbClr val="151E66"/>
                </a:solidFill>
              </a:ln>
              <a:effectLst/>
            </c:spPr>
          </c:marker>
          <c:dPt>
            <c:idx val="0"/>
            <c:marker>
              <c:symbol val="circle"/>
              <c:size val="5"/>
              <c:spPr>
                <a:solidFill>
                  <a:srgbClr val="E1E0E0"/>
                </a:solidFill>
                <a:ln w="57150">
                  <a:solidFill>
                    <a:srgbClr val="151E66"/>
                  </a:solidFill>
                </a:ln>
                <a:effectLst/>
              </c:spPr>
            </c:marker>
            <c:bubble3D val="0"/>
            <c:extLst>
              <c:ext xmlns:c16="http://schemas.microsoft.com/office/drawing/2014/chart" uri="{C3380CC4-5D6E-409C-BE32-E72D297353CC}">
                <c16:uniqueId val="{00000000-4CF6-4300-BF39-9C741FA71317}"/>
              </c:ext>
            </c:extLst>
          </c:dPt>
          <c:dPt>
            <c:idx val="3"/>
            <c:marker>
              <c:symbol val="circle"/>
              <c:size val="5"/>
              <c:spPr>
                <a:solidFill>
                  <a:srgbClr val="FEDC12"/>
                </a:solidFill>
                <a:ln w="57150">
                  <a:solidFill>
                    <a:srgbClr val="151E66"/>
                  </a:solidFill>
                </a:ln>
                <a:effectLst/>
              </c:spPr>
            </c:marker>
            <c:bubble3D val="0"/>
            <c:extLst>
              <c:ext xmlns:c16="http://schemas.microsoft.com/office/drawing/2014/chart" uri="{C3380CC4-5D6E-409C-BE32-E72D297353CC}">
                <c16:uniqueId val="{00000004-4CF6-4300-BF39-9C741FA71317}"/>
              </c:ext>
            </c:extLst>
          </c:dPt>
          <c:dPt>
            <c:idx val="4"/>
            <c:marker>
              <c:symbol val="circle"/>
              <c:size val="5"/>
              <c:spPr>
                <a:solidFill>
                  <a:srgbClr val="FEDC12"/>
                </a:solidFill>
                <a:ln w="57150">
                  <a:solidFill>
                    <a:srgbClr val="151E66"/>
                  </a:solidFill>
                </a:ln>
                <a:effectLst/>
              </c:spPr>
            </c:marker>
            <c:bubble3D val="0"/>
            <c:extLst>
              <c:ext xmlns:c16="http://schemas.microsoft.com/office/drawing/2014/chart" uri="{C3380CC4-5D6E-409C-BE32-E72D297353CC}">
                <c16:uniqueId val="{00000005-4CF6-4300-BF39-9C741FA71317}"/>
              </c:ext>
            </c:extLst>
          </c:dPt>
          <c:dPt>
            <c:idx val="5"/>
            <c:marker>
              <c:symbol val="circle"/>
              <c:size val="5"/>
              <c:spPr>
                <a:solidFill>
                  <a:srgbClr val="FEDC12"/>
                </a:solidFill>
                <a:ln w="57150">
                  <a:solidFill>
                    <a:srgbClr val="151E66"/>
                  </a:solidFill>
                </a:ln>
                <a:effectLst/>
              </c:spPr>
            </c:marker>
            <c:bubble3D val="0"/>
            <c:extLst>
              <c:ext xmlns:c16="http://schemas.microsoft.com/office/drawing/2014/chart" uri="{C3380CC4-5D6E-409C-BE32-E72D297353CC}">
                <c16:uniqueId val="{00000006-4CF6-4300-BF39-9C741FA71317}"/>
              </c:ext>
            </c:extLst>
          </c:dPt>
          <c:dPt>
            <c:idx val="6"/>
            <c:marker>
              <c:symbol val="circle"/>
              <c:size val="5"/>
              <c:spPr>
                <a:solidFill>
                  <a:srgbClr val="FEDC12"/>
                </a:solidFill>
                <a:ln w="57150">
                  <a:solidFill>
                    <a:srgbClr val="151E66"/>
                  </a:solidFill>
                </a:ln>
                <a:effectLst/>
              </c:spPr>
            </c:marker>
            <c:bubble3D val="0"/>
            <c:extLst>
              <c:ext xmlns:c16="http://schemas.microsoft.com/office/drawing/2014/chart" uri="{C3380CC4-5D6E-409C-BE32-E72D297353CC}">
                <c16:uniqueId val="{00000007-4CF6-4300-BF39-9C741FA7131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2022</c:v>
                </c:pt>
              </c:numCache>
            </c:numRef>
          </c:cat>
          <c:val>
            <c:numRef>
              <c:f>Sheet1!$B$2</c:f>
              <c:numCache>
                <c:formatCode>0.0</c:formatCode>
                <c:ptCount val="1"/>
                <c:pt idx="0">
                  <c:v>83.759999999999991</c:v>
                </c:pt>
              </c:numCache>
            </c:numRef>
          </c:val>
          <c:smooth val="0"/>
          <c:extLst>
            <c:ext xmlns:c16="http://schemas.microsoft.com/office/drawing/2014/chart" uri="{C3380CC4-5D6E-409C-BE32-E72D297353CC}">
              <c16:uniqueId val="{00000008-4CF6-4300-BF39-9C741FA71317}"/>
            </c:ext>
          </c:extLst>
        </c:ser>
        <c:dLbls>
          <c:dLblPos val="b"/>
          <c:showLegendKey val="0"/>
          <c:showVal val="1"/>
          <c:showCatName val="0"/>
          <c:showSerName val="0"/>
          <c:showPercent val="0"/>
          <c:showBubbleSize val="0"/>
        </c:dLbls>
        <c:marker val="1"/>
        <c:smooth val="0"/>
        <c:axId val="1268844480"/>
        <c:axId val="1316992784"/>
      </c:lineChart>
      <c:catAx>
        <c:axId val="126884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316992784"/>
        <c:crosses val="autoZero"/>
        <c:auto val="1"/>
        <c:lblAlgn val="ctr"/>
        <c:lblOffset val="100"/>
        <c:noMultiLvlLbl val="0"/>
      </c:catAx>
      <c:valAx>
        <c:axId val="1316992784"/>
        <c:scaling>
          <c:orientation val="minMax"/>
          <c:max val="100"/>
          <c:min val="5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126884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00522C"/>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was able to get urgent treatment as soon as I needed to.</c:v>
                </c:pt>
                <c:pt idx="1">
                  <c:v>I was able to get every type of service that my provider recommended.</c:v>
                </c:pt>
                <c:pt idx="2">
                  <c:v>Staff returned my call within 1 business day.</c:v>
                </c:pt>
                <c:pt idx="3">
                  <c:v>Services were available at times that were good for me.</c:v>
                </c:pt>
                <c:pt idx="4">
                  <c:v>Staff were willing to see me as often as my treatment plan stated.</c:v>
                </c:pt>
              </c:strCache>
            </c:strRef>
          </c:cat>
          <c:val>
            <c:numRef>
              <c:f>Sheet1!$B$2:$B$7</c:f>
              <c:numCache>
                <c:formatCode>0.0%</c:formatCode>
                <c:ptCount val="6"/>
                <c:pt idx="0">
                  <c:v>0.58379999999999999</c:v>
                </c:pt>
                <c:pt idx="1">
                  <c:v>0.65780000000000005</c:v>
                </c:pt>
                <c:pt idx="2">
                  <c:v>0.64370000000000005</c:v>
                </c:pt>
                <c:pt idx="3">
                  <c:v>0.66180000000000005</c:v>
                </c:pt>
                <c:pt idx="4">
                  <c:v>0.74660000000000004</c:v>
                </c:pt>
              </c:numCache>
            </c:numRef>
          </c:val>
          <c:extLst>
            <c:ext xmlns:c16="http://schemas.microsoft.com/office/drawing/2014/chart" uri="{C3380CC4-5D6E-409C-BE32-E72D297353CC}">
              <c16:uniqueId val="{00000000-9508-4AE8-BA2F-05D69A7EA2A8}"/>
            </c:ext>
          </c:extLst>
        </c:ser>
        <c:ser>
          <c:idx val="3"/>
          <c:order val="1"/>
          <c:tx>
            <c:strRef>
              <c:f>Sheet1!$C$1</c:f>
              <c:strCache>
                <c:ptCount val="1"/>
                <c:pt idx="0">
                  <c:v>STA Buffer</c:v>
                </c:pt>
              </c:strCache>
            </c:strRef>
          </c:tx>
          <c:spPr>
            <a:noFill/>
            <a:ln>
              <a:noFill/>
            </a:ln>
            <a:effectLst/>
          </c:spPr>
          <c:invertIfNegative val="0"/>
          <c:dLbls>
            <c:delete val="1"/>
          </c:dLbls>
          <c:cat>
            <c:strRef>
              <c:f>Sheet1!$A$2:$A$6</c:f>
              <c:strCache>
                <c:ptCount val="5"/>
                <c:pt idx="0">
                  <c:v>I was able to get urgent treatment as soon as I needed to.</c:v>
                </c:pt>
                <c:pt idx="1">
                  <c:v>I was able to get every type of service that my provider recommended.</c:v>
                </c:pt>
                <c:pt idx="2">
                  <c:v>Staff returned my call within 1 business day.</c:v>
                </c:pt>
                <c:pt idx="3">
                  <c:v>Services were available at times that were good for me.</c:v>
                </c:pt>
                <c:pt idx="4">
                  <c:v>Staff were willing to see me as often as my treatment plan stated.</c:v>
                </c:pt>
              </c:strCache>
            </c:strRef>
          </c:cat>
          <c:val>
            <c:numRef>
              <c:f>Sheet1!$C$2:$C$7</c:f>
              <c:numCache>
                <c:formatCode>0.0%</c:formatCode>
                <c:ptCount val="6"/>
                <c:pt idx="0">
                  <c:v>0.41620000000000001</c:v>
                </c:pt>
                <c:pt idx="1">
                  <c:v>0.34219999999999995</c:v>
                </c:pt>
                <c:pt idx="2">
                  <c:v>0.35629999999999995</c:v>
                </c:pt>
                <c:pt idx="3">
                  <c:v>0.33819999999999995</c:v>
                </c:pt>
                <c:pt idx="4">
                  <c:v>0.25339999999999996</c:v>
                </c:pt>
              </c:numCache>
            </c:numRef>
          </c:val>
          <c:extLst>
            <c:ext xmlns:c16="http://schemas.microsoft.com/office/drawing/2014/chart" uri="{C3380CC4-5D6E-409C-BE32-E72D297353CC}">
              <c16:uniqueId val="{00000001-9508-4AE8-BA2F-05D69A7EA2A8}"/>
            </c:ext>
          </c:extLst>
        </c:ser>
        <c:ser>
          <c:idx val="1"/>
          <c:order val="2"/>
          <c:tx>
            <c:strRef>
              <c:f>Sheet1!$D$1</c:f>
              <c:strCache>
                <c:ptCount val="1"/>
                <c:pt idx="0">
                  <c:v>Somewhat agree</c:v>
                </c:pt>
              </c:strCache>
            </c:strRef>
          </c:tx>
          <c:spPr>
            <a:solidFill>
              <a:srgbClr val="00E078"/>
            </a:solidFill>
            <a:ln>
              <a:noFill/>
            </a:ln>
            <a:effectLst/>
          </c:spPr>
          <c:invertIfNegative val="0"/>
          <c:dLbls>
            <c:dLbl>
              <c:idx val="0"/>
              <c:layout>
                <c:manualLayout>
                  <c:x val="4.26634619033660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08-4AE8-BA2F-05D69A7EA2A8}"/>
                </c:ext>
              </c:extLst>
            </c:dLbl>
            <c:dLbl>
              <c:idx val="1"/>
              <c:layout>
                <c:manualLayout>
                  <c:x val="4.30387236176277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08-4AE8-BA2F-05D69A7EA2A8}"/>
                </c:ext>
              </c:extLst>
            </c:dLbl>
            <c:dLbl>
              <c:idx val="2"/>
              <c:layout>
                <c:manualLayout>
                  <c:x val="4.31047325367045E-2"/>
                  <c:y val="-4.5717484214791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08-4AE8-BA2F-05D69A7EA2A8}"/>
                </c:ext>
              </c:extLst>
            </c:dLbl>
            <c:dLbl>
              <c:idx val="3"/>
              <c:layout>
                <c:manualLayout>
                  <c:x val="4.2163247525775681E-2"/>
                  <c:y val="-9.870770283135525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08-4AE8-BA2F-05D69A7EA2A8}"/>
                </c:ext>
              </c:extLst>
            </c:dLbl>
            <c:dLbl>
              <c:idx val="4"/>
              <c:layout>
                <c:manualLayout>
                  <c:x val="4.4325796608554596E-2"/>
                  <c:y val="-2.493709764385661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08-4AE8-BA2F-05D69A7EA2A8}"/>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was able to get urgent treatment as soon as I needed to.</c:v>
                </c:pt>
                <c:pt idx="1">
                  <c:v>I was able to get every type of service that my provider recommended.</c:v>
                </c:pt>
                <c:pt idx="2">
                  <c:v>Staff returned my call within 1 business day.</c:v>
                </c:pt>
                <c:pt idx="3">
                  <c:v>Services were available at times that were good for me.</c:v>
                </c:pt>
                <c:pt idx="4">
                  <c:v>Staff were willing to see me as often as my treatment plan stated.</c:v>
                </c:pt>
              </c:strCache>
            </c:strRef>
          </c:cat>
          <c:val>
            <c:numRef>
              <c:f>Sheet1!$D$2:$D$7</c:f>
              <c:numCache>
                <c:formatCode>0.0%</c:formatCode>
                <c:ptCount val="6"/>
                <c:pt idx="0">
                  <c:v>0.21390000000000001</c:v>
                </c:pt>
                <c:pt idx="1">
                  <c:v>0.18099999999999999</c:v>
                </c:pt>
                <c:pt idx="2">
                  <c:v>0.2122</c:v>
                </c:pt>
                <c:pt idx="3">
                  <c:v>0.21190000000000001</c:v>
                </c:pt>
                <c:pt idx="4">
                  <c:v>0.15029999999999999</c:v>
                </c:pt>
              </c:numCache>
            </c:numRef>
          </c:val>
          <c:extLst>
            <c:ext xmlns:c16="http://schemas.microsoft.com/office/drawing/2014/chart" uri="{C3380CC4-5D6E-409C-BE32-E72D297353CC}">
              <c16:uniqueId val="{00000007-9508-4AE8-BA2F-05D69A7EA2A8}"/>
            </c:ext>
          </c:extLst>
        </c:ser>
        <c:ser>
          <c:idx val="4"/>
          <c:order val="3"/>
          <c:tx>
            <c:strRef>
              <c:f>Sheet1!$E$1</c:f>
              <c:strCache>
                <c:ptCount val="1"/>
                <c:pt idx="0">
                  <c:v>SWA Buffer</c:v>
                </c:pt>
              </c:strCache>
            </c:strRef>
          </c:tx>
          <c:spPr>
            <a:noFill/>
            <a:ln>
              <a:noFill/>
            </a:ln>
            <a:effectLst/>
          </c:spPr>
          <c:invertIfNegative val="0"/>
          <c:dLbls>
            <c:delete val="1"/>
          </c:dLbls>
          <c:cat>
            <c:strRef>
              <c:f>Sheet1!$A$2:$A$6</c:f>
              <c:strCache>
                <c:ptCount val="5"/>
                <c:pt idx="0">
                  <c:v>I was able to get urgent treatment as soon as I needed to.</c:v>
                </c:pt>
                <c:pt idx="1">
                  <c:v>I was able to get every type of service that my provider recommended.</c:v>
                </c:pt>
                <c:pt idx="2">
                  <c:v>Staff returned my call within 1 business day.</c:v>
                </c:pt>
                <c:pt idx="3">
                  <c:v>Services were available at times that were good for me.</c:v>
                </c:pt>
                <c:pt idx="4">
                  <c:v>Staff were willing to see me as often as my treatment plan stated.</c:v>
                </c:pt>
              </c:strCache>
            </c:strRef>
          </c:cat>
          <c:val>
            <c:numRef>
              <c:f>Sheet1!$E$2:$E$7</c:f>
              <c:numCache>
                <c:formatCode>0.0%</c:formatCode>
                <c:ptCount val="6"/>
                <c:pt idx="0">
                  <c:v>0.78610000000000002</c:v>
                </c:pt>
                <c:pt idx="1">
                  <c:v>0.81899999999999995</c:v>
                </c:pt>
                <c:pt idx="2">
                  <c:v>0.78780000000000006</c:v>
                </c:pt>
                <c:pt idx="3">
                  <c:v>0.78810000000000002</c:v>
                </c:pt>
                <c:pt idx="4">
                  <c:v>0.84970000000000001</c:v>
                </c:pt>
              </c:numCache>
            </c:numRef>
          </c:val>
          <c:extLst>
            <c:ext xmlns:c16="http://schemas.microsoft.com/office/drawing/2014/chart" uri="{C3380CC4-5D6E-409C-BE32-E72D297353CC}">
              <c16:uniqueId val="{00000008-9508-4AE8-BA2F-05D69A7EA2A8}"/>
            </c:ext>
          </c:extLst>
        </c:ser>
        <c:ser>
          <c:idx val="6"/>
          <c:order val="4"/>
          <c:tx>
            <c:strRef>
              <c:f>Sheet1!$F$1</c:f>
              <c:strCache>
                <c:ptCount val="1"/>
                <c:pt idx="0">
                  <c:v>Somewhat disagree</c:v>
                </c:pt>
              </c:strCache>
            </c:strRef>
          </c:tx>
          <c:spPr>
            <a:solidFill>
              <a:srgbClr val="AC2900"/>
            </a:solidFill>
            <a:ln>
              <a:noFill/>
            </a:ln>
            <a:effectLst/>
          </c:spPr>
          <c:invertIfNegative val="0"/>
          <c:dLbls>
            <c:dLbl>
              <c:idx val="0"/>
              <c:layout>
                <c:manualLayout>
                  <c:x val="3.4598161116669052E-2"/>
                  <c:y val="-2.28587421073957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08-4AE8-BA2F-05D69A7EA2A8}"/>
                </c:ext>
              </c:extLst>
            </c:dLbl>
            <c:dLbl>
              <c:idx val="1"/>
              <c:layout>
                <c:manualLayout>
                  <c:x val="3.578611979791167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08-4AE8-BA2F-05D69A7EA2A8}"/>
                </c:ext>
              </c:extLst>
            </c:dLbl>
            <c:dLbl>
              <c:idx val="2"/>
              <c:layout>
                <c:manualLayout>
                  <c:x val="2.941736934876852E-2"/>
                  <c:y val="-4.5717484214791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08-4AE8-BA2F-05D69A7EA2A8}"/>
                </c:ext>
              </c:extLst>
            </c:dLbl>
            <c:dLbl>
              <c:idx val="3"/>
              <c:layout>
                <c:manualLayout>
                  <c:x val="3.1990001364587961E-2"/>
                  <c:y val="-1.828699368591663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08-4AE8-BA2F-05D69A7EA2A8}"/>
                </c:ext>
              </c:extLst>
            </c:dLbl>
            <c:dLbl>
              <c:idx val="4"/>
              <c:layout>
                <c:manualLayout>
                  <c:x val="2.58771111751686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08-4AE8-BA2F-05D69A7EA2A8}"/>
                </c:ext>
              </c:extLst>
            </c:dLbl>
            <c:spPr>
              <a:noFill/>
              <a:ln>
                <a:noFill/>
              </a:ln>
              <a:effectLst/>
            </c:spPr>
            <c:txPr>
              <a:bodyPr rot="0" spcFirstLastPara="1" vertOverflow="ellipsis" vert="horz" wrap="square" lIns="38100" tIns="19050" rIns="38100" bIns="19050" anchor="ctr" anchorCtr="0">
                <a:spAutoFit/>
              </a:bodyPr>
              <a:lstStyle/>
              <a:p>
                <a:pPr algn="ct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was able to get urgent treatment as soon as I needed to.</c:v>
                </c:pt>
                <c:pt idx="1">
                  <c:v>I was able to get every type of service that my provider recommended.</c:v>
                </c:pt>
                <c:pt idx="2">
                  <c:v>Staff returned my call within 1 business day.</c:v>
                </c:pt>
                <c:pt idx="3">
                  <c:v>Services were available at times that were good for me.</c:v>
                </c:pt>
                <c:pt idx="4">
                  <c:v>Staff were willing to see me as often as my treatment plan stated.</c:v>
                </c:pt>
              </c:strCache>
            </c:strRef>
          </c:cat>
          <c:val>
            <c:numRef>
              <c:f>Sheet1!$F$2:$F$7</c:f>
              <c:numCache>
                <c:formatCode>0.0%</c:formatCode>
                <c:ptCount val="6"/>
                <c:pt idx="0">
                  <c:v>7.8600000000000003E-2</c:v>
                </c:pt>
                <c:pt idx="1">
                  <c:v>6.6299999999999998E-2</c:v>
                </c:pt>
                <c:pt idx="2">
                  <c:v>5.5599999999999997E-2</c:v>
                </c:pt>
                <c:pt idx="3">
                  <c:v>5.1999999999999998E-2</c:v>
                </c:pt>
                <c:pt idx="4">
                  <c:v>4.3200000000000002E-2</c:v>
                </c:pt>
              </c:numCache>
            </c:numRef>
          </c:val>
          <c:extLst>
            <c:ext xmlns:c16="http://schemas.microsoft.com/office/drawing/2014/chart" uri="{C3380CC4-5D6E-409C-BE32-E72D297353CC}">
              <c16:uniqueId val="{0000000E-9508-4AE8-BA2F-05D69A7EA2A8}"/>
            </c:ext>
          </c:extLst>
        </c:ser>
        <c:ser>
          <c:idx val="7"/>
          <c:order val="5"/>
          <c:tx>
            <c:strRef>
              <c:f>Sheet1!$G$1</c:f>
              <c:strCache>
                <c:ptCount val="1"/>
                <c:pt idx="0">
                  <c:v>SWD buffer</c:v>
                </c:pt>
              </c:strCache>
            </c:strRef>
          </c:tx>
          <c:spPr>
            <a:noFill/>
            <a:ln>
              <a:noFill/>
            </a:ln>
            <a:effectLst/>
          </c:spPr>
          <c:invertIfNegative val="0"/>
          <c:dLbls>
            <c:delete val="1"/>
          </c:dLbls>
          <c:cat>
            <c:strRef>
              <c:f>Sheet1!$A$2:$A$6</c:f>
              <c:strCache>
                <c:ptCount val="5"/>
                <c:pt idx="0">
                  <c:v>I was able to get urgent treatment as soon as I needed to.</c:v>
                </c:pt>
                <c:pt idx="1">
                  <c:v>I was able to get every type of service that my provider recommended.</c:v>
                </c:pt>
                <c:pt idx="2">
                  <c:v>Staff returned my call within 1 business day.</c:v>
                </c:pt>
                <c:pt idx="3">
                  <c:v>Services were available at times that were good for me.</c:v>
                </c:pt>
                <c:pt idx="4">
                  <c:v>Staff were willing to see me as often as my treatment plan stated.</c:v>
                </c:pt>
              </c:strCache>
            </c:strRef>
          </c:cat>
          <c:val>
            <c:numRef>
              <c:f>Sheet1!$G$2:$G$7</c:f>
              <c:numCache>
                <c:formatCode>0.0%</c:formatCode>
                <c:ptCount val="6"/>
                <c:pt idx="0">
                  <c:v>0.9214</c:v>
                </c:pt>
                <c:pt idx="1">
                  <c:v>0.93369999999999997</c:v>
                </c:pt>
                <c:pt idx="2">
                  <c:v>0.94440000000000002</c:v>
                </c:pt>
                <c:pt idx="3">
                  <c:v>0.94799999999999995</c:v>
                </c:pt>
                <c:pt idx="4">
                  <c:v>0.95679999999999998</c:v>
                </c:pt>
              </c:numCache>
            </c:numRef>
          </c:val>
          <c:extLst>
            <c:ext xmlns:c16="http://schemas.microsoft.com/office/drawing/2014/chart" uri="{C3380CC4-5D6E-409C-BE32-E72D297353CC}">
              <c16:uniqueId val="{0000000F-9508-4AE8-BA2F-05D69A7EA2A8}"/>
            </c:ext>
          </c:extLst>
        </c:ser>
        <c:ser>
          <c:idx val="2"/>
          <c:order val="6"/>
          <c:tx>
            <c:strRef>
              <c:f>Sheet1!$H$1</c:f>
              <c:strCache>
                <c:ptCount val="1"/>
                <c:pt idx="0">
                  <c:v>Strongly disagree</c:v>
                </c:pt>
              </c:strCache>
            </c:strRef>
          </c:tx>
          <c:spPr>
            <a:solidFill>
              <a:srgbClr val="760000"/>
            </a:solidFill>
            <a:ln>
              <a:noFill/>
            </a:ln>
            <a:effectLst/>
          </c:spPr>
          <c:invertIfNegative val="0"/>
          <c:dLbls>
            <c:dLbl>
              <c:idx val="0"/>
              <c:layout>
                <c:manualLayout>
                  <c:x val="2.8360419194989942E-2"/>
                  <c:y val="-2.28587421073957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508-4AE8-BA2F-05D69A7EA2A8}"/>
                </c:ext>
              </c:extLst>
            </c:dLbl>
            <c:dLbl>
              <c:idx val="1"/>
              <c:layout>
                <c:manualLayout>
                  <c:x val="3.605136664704548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508-4AE8-BA2F-05D69A7EA2A8}"/>
                </c:ext>
              </c:extLst>
            </c:dLbl>
            <c:dLbl>
              <c:idx val="2"/>
              <c:layout>
                <c:manualLayout>
                  <c:x val="2.941736934876852E-2"/>
                  <c:y val="-4.5717484214791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508-4AE8-BA2F-05D69A7EA2A8}"/>
                </c:ext>
              </c:extLst>
            </c:dLbl>
            <c:dLbl>
              <c:idx val="3"/>
              <c:layout>
                <c:manualLayout>
                  <c:x val="2.6710095287003549E-2"/>
                  <c:y val="-1.828699368591663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508-4AE8-BA2F-05D69A7EA2A8}"/>
                </c:ext>
              </c:extLst>
            </c:dLbl>
            <c:dLbl>
              <c:idx val="4"/>
              <c:layout>
                <c:manualLayout>
                  <c:x val="2.5144856270120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508-4AE8-BA2F-05D69A7EA2A8}"/>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was able to get urgent treatment as soon as I needed to.</c:v>
                </c:pt>
                <c:pt idx="1">
                  <c:v>I was able to get every type of service that my provider recommended.</c:v>
                </c:pt>
                <c:pt idx="2">
                  <c:v>Staff returned my call within 1 business day.</c:v>
                </c:pt>
                <c:pt idx="3">
                  <c:v>Services were available at times that were good for me.</c:v>
                </c:pt>
                <c:pt idx="4">
                  <c:v>Staff were willing to see me as often as my treatment plan stated.</c:v>
                </c:pt>
              </c:strCache>
            </c:strRef>
          </c:cat>
          <c:val>
            <c:numRef>
              <c:f>Sheet1!$H$2:$H$7</c:f>
              <c:numCache>
                <c:formatCode>0.0%</c:formatCode>
                <c:ptCount val="6"/>
                <c:pt idx="0">
                  <c:v>0.1237</c:v>
                </c:pt>
                <c:pt idx="1">
                  <c:v>9.5000000000000001E-2</c:v>
                </c:pt>
                <c:pt idx="2">
                  <c:v>8.8599999999999998E-2</c:v>
                </c:pt>
                <c:pt idx="3">
                  <c:v>7.4200000000000002E-2</c:v>
                </c:pt>
                <c:pt idx="4">
                  <c:v>5.9900000000000002E-2</c:v>
                </c:pt>
              </c:numCache>
            </c:numRef>
          </c:val>
          <c:extLst>
            <c:ext xmlns:c16="http://schemas.microsoft.com/office/drawing/2014/chart" uri="{C3380CC4-5D6E-409C-BE32-E72D297353CC}">
              <c16:uniqueId val="{00000015-9508-4AE8-BA2F-05D69A7EA2A8}"/>
            </c:ext>
          </c:extLst>
        </c:ser>
        <c:ser>
          <c:idx val="5"/>
          <c:order val="7"/>
          <c:tx>
            <c:strRef>
              <c:f>Sheet1!$I$1</c:f>
              <c:strCache>
                <c:ptCount val="1"/>
                <c:pt idx="0">
                  <c:v>STD buffer</c:v>
                </c:pt>
              </c:strCache>
            </c:strRef>
          </c:tx>
          <c:spPr>
            <a:noFill/>
            <a:ln>
              <a:noFill/>
            </a:ln>
            <a:effectLst/>
          </c:spPr>
          <c:invertIfNegative val="0"/>
          <c:dLbls>
            <c:delete val="1"/>
          </c:dLbls>
          <c:cat>
            <c:strRef>
              <c:f>Sheet1!$A$2:$A$6</c:f>
              <c:strCache>
                <c:ptCount val="5"/>
                <c:pt idx="0">
                  <c:v>I was able to get urgent treatment as soon as I needed to.</c:v>
                </c:pt>
                <c:pt idx="1">
                  <c:v>I was able to get every type of service that my provider recommended.</c:v>
                </c:pt>
                <c:pt idx="2">
                  <c:v>Staff returned my call within 1 business day.</c:v>
                </c:pt>
                <c:pt idx="3">
                  <c:v>Services were available at times that were good for me.</c:v>
                </c:pt>
                <c:pt idx="4">
                  <c:v>Staff were willing to see me as often as my treatment plan stated.</c:v>
                </c:pt>
              </c:strCache>
            </c:strRef>
          </c:cat>
          <c:val>
            <c:numRef>
              <c:f>Sheet1!$I$2:$I$7</c:f>
              <c:numCache>
                <c:formatCode>0.0%</c:formatCode>
                <c:ptCount val="6"/>
                <c:pt idx="0">
                  <c:v>0.87629999999999997</c:v>
                </c:pt>
                <c:pt idx="1">
                  <c:v>0.90500000000000003</c:v>
                </c:pt>
                <c:pt idx="2">
                  <c:v>0.91139999999999999</c:v>
                </c:pt>
                <c:pt idx="3">
                  <c:v>0.92579999999999996</c:v>
                </c:pt>
                <c:pt idx="4">
                  <c:v>0.94010000000000005</c:v>
                </c:pt>
              </c:numCache>
            </c:numRef>
          </c:val>
          <c:extLst>
            <c:ext xmlns:c16="http://schemas.microsoft.com/office/drawing/2014/chart" uri="{C3380CC4-5D6E-409C-BE32-E72D297353CC}">
              <c16:uniqueId val="{00000016-9508-4AE8-BA2F-05D69A7EA2A8}"/>
            </c:ext>
          </c:extLst>
        </c:ser>
        <c:dLbls>
          <c:dLblPos val="ctr"/>
          <c:showLegendKey val="0"/>
          <c:showVal val="1"/>
          <c:showCatName val="0"/>
          <c:showSerName val="0"/>
          <c:showPercent val="0"/>
          <c:showBubbleSize val="0"/>
        </c:dLbls>
        <c:gapWidth val="150"/>
        <c:overlap val="100"/>
        <c:axId val="1178857680"/>
        <c:axId val="1367734432"/>
      </c:barChart>
      <c:catAx>
        <c:axId val="11788576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crossAx val="1367734432"/>
        <c:crosses val="autoZero"/>
        <c:auto val="1"/>
        <c:lblAlgn val="ctr"/>
        <c:lblOffset val="100"/>
        <c:noMultiLvlLbl val="0"/>
      </c:catAx>
      <c:valAx>
        <c:axId val="1367734432"/>
        <c:scaling>
          <c:orientation val="minMax"/>
        </c:scaling>
        <c:delete val="1"/>
        <c:axPos val="b"/>
        <c:numFmt formatCode="0%" sourceLinked="1"/>
        <c:majorTickMark val="none"/>
        <c:minorTickMark val="none"/>
        <c:tickLblPos val="nextTo"/>
        <c:crossAx val="117885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00522C"/>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Staff helped me obtain the information I needed (programs, side effects, etc.) so that I could take charge of managing my illness.</c:v>
                </c:pt>
                <c:pt idx="1">
                  <c:v>I felt comfortable asking questions about my treatment and medication.</c:v>
                </c:pt>
                <c:pt idx="2">
                  <c:v>I, not staff, decided my treatment goals.</c:v>
                </c:pt>
                <c:pt idx="3">
                  <c:v>Staff encouraged me to take responsibility for how I live my life.</c:v>
                </c:pt>
                <c:pt idx="4">
                  <c:v>Staff were sensitive to my cultural background (race, religion, language, etc.)</c:v>
                </c:pt>
                <c:pt idx="5">
                  <c:v>I was given information about my rights.</c:v>
                </c:pt>
                <c:pt idx="6">
                  <c:v>Staff respected my wishes about who is and who is not to be given information about my treatment.</c:v>
                </c:pt>
              </c:strCache>
            </c:strRef>
          </c:cat>
          <c:val>
            <c:numRef>
              <c:f>Sheet1!$B$2:$B$8</c:f>
              <c:numCache>
                <c:formatCode>0.0%</c:formatCode>
                <c:ptCount val="7"/>
                <c:pt idx="0">
                  <c:v>0.67900000000000005</c:v>
                </c:pt>
                <c:pt idx="1">
                  <c:v>0.74339999999999995</c:v>
                </c:pt>
                <c:pt idx="2">
                  <c:v>0.64290000000000003</c:v>
                </c:pt>
                <c:pt idx="3">
                  <c:v>0.73280000000000001</c:v>
                </c:pt>
                <c:pt idx="4">
                  <c:v>0.79210000000000003</c:v>
                </c:pt>
                <c:pt idx="5">
                  <c:v>0.80859999999999999</c:v>
                </c:pt>
                <c:pt idx="6">
                  <c:v>0.84599999999999997</c:v>
                </c:pt>
              </c:numCache>
            </c:numRef>
          </c:val>
          <c:extLst>
            <c:ext xmlns:c16="http://schemas.microsoft.com/office/drawing/2014/chart" uri="{C3380CC4-5D6E-409C-BE32-E72D297353CC}">
              <c16:uniqueId val="{00000000-4D22-479B-B91F-A19CA8B1814A}"/>
            </c:ext>
          </c:extLst>
        </c:ser>
        <c:ser>
          <c:idx val="3"/>
          <c:order val="1"/>
          <c:tx>
            <c:strRef>
              <c:f>Sheet1!$C$1</c:f>
              <c:strCache>
                <c:ptCount val="1"/>
                <c:pt idx="0">
                  <c:v>STA Buffer</c:v>
                </c:pt>
              </c:strCache>
            </c:strRef>
          </c:tx>
          <c:spPr>
            <a:noFill/>
            <a:ln>
              <a:noFill/>
            </a:ln>
            <a:effectLst/>
          </c:spPr>
          <c:invertIfNegative val="0"/>
          <c:dLbls>
            <c:delete val="1"/>
          </c:dLbls>
          <c:cat>
            <c:strRef>
              <c:f>Sheet1!$A$2:$A$8</c:f>
              <c:strCache>
                <c:ptCount val="7"/>
                <c:pt idx="0">
                  <c:v>Staff helped me obtain the information I needed (programs, side effects, etc.) so that I could take charge of managing my illness.</c:v>
                </c:pt>
                <c:pt idx="1">
                  <c:v>I felt comfortable asking questions about my treatment and medication.</c:v>
                </c:pt>
                <c:pt idx="2">
                  <c:v>I, not staff, decided my treatment goals.</c:v>
                </c:pt>
                <c:pt idx="3">
                  <c:v>Staff encouraged me to take responsibility for how I live my life.</c:v>
                </c:pt>
                <c:pt idx="4">
                  <c:v>Staff were sensitive to my cultural background (race, religion, language, etc.)</c:v>
                </c:pt>
                <c:pt idx="5">
                  <c:v>I was given information about my rights.</c:v>
                </c:pt>
                <c:pt idx="6">
                  <c:v>Staff respected my wishes about who is and who is not to be given information about my treatment.</c:v>
                </c:pt>
              </c:strCache>
            </c:strRef>
          </c:cat>
          <c:val>
            <c:numRef>
              <c:f>Sheet1!$C$2:$C$8</c:f>
              <c:numCache>
                <c:formatCode>0.0%</c:formatCode>
                <c:ptCount val="7"/>
                <c:pt idx="0">
                  <c:v>0.32099999999999995</c:v>
                </c:pt>
                <c:pt idx="1">
                  <c:v>0.25660000000000005</c:v>
                </c:pt>
                <c:pt idx="2">
                  <c:v>0.35709999999999997</c:v>
                </c:pt>
                <c:pt idx="3">
                  <c:v>0.26719999999999999</c:v>
                </c:pt>
                <c:pt idx="4">
                  <c:v>0.20789999999999997</c:v>
                </c:pt>
                <c:pt idx="5">
                  <c:v>0.19140000000000001</c:v>
                </c:pt>
                <c:pt idx="6">
                  <c:v>0.15400000000000003</c:v>
                </c:pt>
              </c:numCache>
            </c:numRef>
          </c:val>
          <c:extLst>
            <c:ext xmlns:c16="http://schemas.microsoft.com/office/drawing/2014/chart" uri="{C3380CC4-5D6E-409C-BE32-E72D297353CC}">
              <c16:uniqueId val="{00000001-4D22-479B-B91F-A19CA8B1814A}"/>
            </c:ext>
          </c:extLst>
        </c:ser>
        <c:ser>
          <c:idx val="1"/>
          <c:order val="2"/>
          <c:tx>
            <c:strRef>
              <c:f>Sheet1!$D$1</c:f>
              <c:strCache>
                <c:ptCount val="1"/>
                <c:pt idx="0">
                  <c:v>Somewhat agree</c:v>
                </c:pt>
              </c:strCache>
            </c:strRef>
          </c:tx>
          <c:spPr>
            <a:solidFill>
              <a:srgbClr val="00E078"/>
            </a:solidFill>
            <a:ln>
              <a:noFill/>
            </a:ln>
            <a:effectLst/>
          </c:spPr>
          <c:invertIfNegative val="0"/>
          <c:dLbls>
            <c:dLbl>
              <c:idx val="0"/>
              <c:layout>
                <c:manualLayout>
                  <c:x val="4.03045342954506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22-479B-B91F-A19CA8B1814A}"/>
                </c:ext>
              </c:extLst>
            </c:dLbl>
            <c:dLbl>
              <c:idx val="1"/>
              <c:layout>
                <c:manualLayout>
                  <c:x val="4.26634619033660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22-479B-B91F-A19CA8B1814A}"/>
                </c:ext>
              </c:extLst>
            </c:dLbl>
            <c:dLbl>
              <c:idx val="2"/>
              <c:layout>
                <c:manualLayout>
                  <c:x val="4.432582148859505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22-479B-B91F-A19CA8B1814A}"/>
                </c:ext>
              </c:extLst>
            </c:dLbl>
            <c:dLbl>
              <c:idx val="3"/>
              <c:layout>
                <c:manualLayout>
                  <c:x val="4.31047325367045E-2"/>
                  <c:y val="-4.5717484214791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22-479B-B91F-A19CA8B1814A}"/>
                </c:ext>
              </c:extLst>
            </c:dLbl>
            <c:dLbl>
              <c:idx val="4"/>
              <c:layout>
                <c:manualLayout>
                  <c:x val="3.6674978299733291E-2"/>
                  <c:y val="-2.49370976438570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22-479B-B91F-A19CA8B1814A}"/>
                </c:ext>
              </c:extLst>
            </c:dLbl>
            <c:dLbl>
              <c:idx val="5"/>
              <c:layout>
                <c:manualLayout>
                  <c:x val="4.30387236176277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D22-479B-B91F-A19CA8B1814A}"/>
                </c:ext>
              </c:extLst>
            </c:dLbl>
            <c:dLbl>
              <c:idx val="6"/>
              <c:layout>
                <c:manualLayout>
                  <c:x val="4.2163247525775681E-2"/>
                  <c:y val="-9.870770283135525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D22-479B-B91F-A19CA8B1814A}"/>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Staff helped me obtain the information I needed (programs, side effects, etc.) so that I could take charge of managing my illness.</c:v>
                </c:pt>
                <c:pt idx="1">
                  <c:v>I felt comfortable asking questions about my treatment and medication.</c:v>
                </c:pt>
                <c:pt idx="2">
                  <c:v>I, not staff, decided my treatment goals.</c:v>
                </c:pt>
                <c:pt idx="3">
                  <c:v>Staff encouraged me to take responsibility for how I live my life.</c:v>
                </c:pt>
                <c:pt idx="4">
                  <c:v>Staff were sensitive to my cultural background (race, religion, language, etc.)</c:v>
                </c:pt>
                <c:pt idx="5">
                  <c:v>I was given information about my rights.</c:v>
                </c:pt>
                <c:pt idx="6">
                  <c:v>Staff respected my wishes about who is and who is not to be given information about my treatment.</c:v>
                </c:pt>
              </c:strCache>
            </c:strRef>
          </c:cat>
          <c:val>
            <c:numRef>
              <c:f>Sheet1!$D$2:$D$8</c:f>
              <c:numCache>
                <c:formatCode>0.0%</c:formatCode>
                <c:ptCount val="7"/>
                <c:pt idx="0">
                  <c:v>0.18260000000000001</c:v>
                </c:pt>
                <c:pt idx="1">
                  <c:v>0.1396</c:v>
                </c:pt>
                <c:pt idx="2">
                  <c:v>0.2465</c:v>
                </c:pt>
                <c:pt idx="3">
                  <c:v>0.1792</c:v>
                </c:pt>
                <c:pt idx="4">
                  <c:v>0.12540000000000001</c:v>
                </c:pt>
                <c:pt idx="5">
                  <c:v>0.13350000000000001</c:v>
                </c:pt>
                <c:pt idx="6">
                  <c:v>0.107</c:v>
                </c:pt>
              </c:numCache>
            </c:numRef>
          </c:val>
          <c:extLst>
            <c:ext xmlns:c16="http://schemas.microsoft.com/office/drawing/2014/chart" uri="{C3380CC4-5D6E-409C-BE32-E72D297353CC}">
              <c16:uniqueId val="{00000007-4D22-479B-B91F-A19CA8B1814A}"/>
            </c:ext>
          </c:extLst>
        </c:ser>
        <c:ser>
          <c:idx val="4"/>
          <c:order val="3"/>
          <c:tx>
            <c:strRef>
              <c:f>Sheet1!$E$1</c:f>
              <c:strCache>
                <c:ptCount val="1"/>
                <c:pt idx="0">
                  <c:v>SWA Buffer</c:v>
                </c:pt>
              </c:strCache>
            </c:strRef>
          </c:tx>
          <c:spPr>
            <a:noFill/>
            <a:ln>
              <a:noFill/>
            </a:ln>
            <a:effectLst/>
          </c:spPr>
          <c:invertIfNegative val="0"/>
          <c:dLbls>
            <c:delete val="1"/>
          </c:dLbls>
          <c:cat>
            <c:strRef>
              <c:f>Sheet1!$A$2:$A$8</c:f>
              <c:strCache>
                <c:ptCount val="7"/>
                <c:pt idx="0">
                  <c:v>Staff helped me obtain the information I needed (programs, side effects, etc.) so that I could take charge of managing my illness.</c:v>
                </c:pt>
                <c:pt idx="1">
                  <c:v>I felt comfortable asking questions about my treatment and medication.</c:v>
                </c:pt>
                <c:pt idx="2">
                  <c:v>I, not staff, decided my treatment goals.</c:v>
                </c:pt>
                <c:pt idx="3">
                  <c:v>Staff encouraged me to take responsibility for how I live my life.</c:v>
                </c:pt>
                <c:pt idx="4">
                  <c:v>Staff were sensitive to my cultural background (race, religion, language, etc.)</c:v>
                </c:pt>
                <c:pt idx="5">
                  <c:v>I was given information about my rights.</c:v>
                </c:pt>
                <c:pt idx="6">
                  <c:v>Staff respected my wishes about who is and who is not to be given information about my treatment.</c:v>
                </c:pt>
              </c:strCache>
            </c:strRef>
          </c:cat>
          <c:val>
            <c:numRef>
              <c:f>Sheet1!$E$2:$E$8</c:f>
              <c:numCache>
                <c:formatCode>0.0%</c:formatCode>
                <c:ptCount val="7"/>
                <c:pt idx="0">
                  <c:v>0.81740000000000002</c:v>
                </c:pt>
                <c:pt idx="1">
                  <c:v>0.86040000000000005</c:v>
                </c:pt>
                <c:pt idx="2">
                  <c:v>0.75350000000000006</c:v>
                </c:pt>
                <c:pt idx="3">
                  <c:v>0.82079999999999997</c:v>
                </c:pt>
                <c:pt idx="4">
                  <c:v>0.87460000000000004</c:v>
                </c:pt>
                <c:pt idx="5">
                  <c:v>0.86650000000000005</c:v>
                </c:pt>
                <c:pt idx="6">
                  <c:v>0.89300000000000002</c:v>
                </c:pt>
              </c:numCache>
            </c:numRef>
          </c:val>
          <c:extLst>
            <c:ext xmlns:c16="http://schemas.microsoft.com/office/drawing/2014/chart" uri="{C3380CC4-5D6E-409C-BE32-E72D297353CC}">
              <c16:uniqueId val="{00000008-4D22-479B-B91F-A19CA8B1814A}"/>
            </c:ext>
          </c:extLst>
        </c:ser>
        <c:ser>
          <c:idx val="6"/>
          <c:order val="4"/>
          <c:tx>
            <c:strRef>
              <c:f>Sheet1!$F$1</c:f>
              <c:strCache>
                <c:ptCount val="1"/>
                <c:pt idx="0">
                  <c:v>Somewhat disagree</c:v>
                </c:pt>
              </c:strCache>
            </c:strRef>
          </c:tx>
          <c:spPr>
            <a:solidFill>
              <a:srgbClr val="AC2900"/>
            </a:solidFill>
            <a:ln>
              <a:noFill/>
            </a:ln>
            <a:effectLst/>
          </c:spPr>
          <c:invertIfNegative val="0"/>
          <c:dLbls>
            <c:dLbl>
              <c:idx val="0"/>
              <c:layout>
                <c:manualLayout>
                  <c:x val="2.502054194620275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22-479B-B91F-A19CA8B1814A}"/>
                </c:ext>
              </c:extLst>
            </c:dLbl>
            <c:dLbl>
              <c:idx val="1"/>
              <c:layout>
                <c:manualLayout>
                  <c:x val="2.908124519499470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D22-479B-B91F-A19CA8B1814A}"/>
                </c:ext>
              </c:extLst>
            </c:dLbl>
            <c:dLbl>
              <c:idx val="2"/>
              <c:layout>
                <c:manualLayout>
                  <c:x val="2.58771111751686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22-479B-B91F-A19CA8B1814A}"/>
                </c:ext>
              </c:extLst>
            </c:dLbl>
            <c:dLbl>
              <c:idx val="3"/>
              <c:layout>
                <c:manualLayout>
                  <c:x val="2.941738379565205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D22-479B-B91F-A19CA8B1814A}"/>
                </c:ext>
              </c:extLst>
            </c:dLbl>
            <c:dLbl>
              <c:idx val="4"/>
              <c:layout>
                <c:manualLayout>
                  <c:x val="3.008221977242013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D22-479B-B91F-A19CA8B1814A}"/>
                </c:ext>
              </c:extLst>
            </c:dLbl>
            <c:dLbl>
              <c:idx val="5"/>
              <c:layout>
                <c:manualLayout>
                  <c:x val="3.02692418932081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D22-479B-B91F-A19CA8B1814A}"/>
                </c:ext>
              </c:extLst>
            </c:dLbl>
            <c:dLbl>
              <c:idx val="6"/>
              <c:layout>
                <c:manualLayout>
                  <c:x val="3.1990001364587961E-2"/>
                  <c:y val="-1.828699368591663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D22-479B-B91F-A19CA8B1814A}"/>
                </c:ext>
              </c:extLst>
            </c:dLbl>
            <c:spPr>
              <a:noFill/>
              <a:ln>
                <a:noFill/>
              </a:ln>
              <a:effectLst/>
            </c:spPr>
            <c:txPr>
              <a:bodyPr rot="0" spcFirstLastPara="1" vertOverflow="ellipsis" vert="horz" wrap="square" lIns="38100" tIns="19050" rIns="38100" bIns="19050" anchor="ctr" anchorCtr="0">
                <a:spAutoFit/>
              </a:bodyPr>
              <a:lstStyle/>
              <a:p>
                <a:pPr algn="ct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Staff helped me obtain the information I needed (programs, side effects, etc.) so that I could take charge of managing my illness.</c:v>
                </c:pt>
                <c:pt idx="1">
                  <c:v>I felt comfortable asking questions about my treatment and medication.</c:v>
                </c:pt>
                <c:pt idx="2">
                  <c:v>I, not staff, decided my treatment goals.</c:v>
                </c:pt>
                <c:pt idx="3">
                  <c:v>Staff encouraged me to take responsibility for how I live my life.</c:v>
                </c:pt>
                <c:pt idx="4">
                  <c:v>Staff were sensitive to my cultural background (race, religion, language, etc.)</c:v>
                </c:pt>
                <c:pt idx="5">
                  <c:v>I was given information about my rights.</c:v>
                </c:pt>
                <c:pt idx="6">
                  <c:v>Staff respected my wishes about who is and who is not to be given information about my treatment.</c:v>
                </c:pt>
              </c:strCache>
            </c:strRef>
          </c:cat>
          <c:val>
            <c:numRef>
              <c:f>Sheet1!$F$2:$F$8</c:f>
              <c:numCache>
                <c:formatCode>0.0%</c:formatCode>
                <c:ptCount val="7"/>
                <c:pt idx="0">
                  <c:v>6.1499999999999999E-2</c:v>
                </c:pt>
                <c:pt idx="1">
                  <c:v>5.0099999999999999E-2</c:v>
                </c:pt>
                <c:pt idx="2">
                  <c:v>5.0299999999999997E-2</c:v>
                </c:pt>
                <c:pt idx="3">
                  <c:v>3.5000000000000003E-2</c:v>
                </c:pt>
                <c:pt idx="4">
                  <c:v>3.1600000000000003E-2</c:v>
                </c:pt>
                <c:pt idx="5">
                  <c:v>1.77E-2</c:v>
                </c:pt>
                <c:pt idx="6">
                  <c:v>1.0999999999999999E-2</c:v>
                </c:pt>
              </c:numCache>
            </c:numRef>
          </c:val>
          <c:extLst>
            <c:ext xmlns:c16="http://schemas.microsoft.com/office/drawing/2014/chart" uri="{C3380CC4-5D6E-409C-BE32-E72D297353CC}">
              <c16:uniqueId val="{0000000E-4D22-479B-B91F-A19CA8B1814A}"/>
            </c:ext>
          </c:extLst>
        </c:ser>
        <c:ser>
          <c:idx val="7"/>
          <c:order val="5"/>
          <c:tx>
            <c:strRef>
              <c:f>Sheet1!$G$1</c:f>
              <c:strCache>
                <c:ptCount val="1"/>
                <c:pt idx="0">
                  <c:v>SWD buffer</c:v>
                </c:pt>
              </c:strCache>
            </c:strRef>
          </c:tx>
          <c:spPr>
            <a:noFill/>
            <a:ln>
              <a:noFill/>
            </a:ln>
            <a:effectLst/>
          </c:spPr>
          <c:invertIfNegative val="0"/>
          <c:dLbls>
            <c:delete val="1"/>
          </c:dLbls>
          <c:cat>
            <c:strRef>
              <c:f>Sheet1!$A$2:$A$8</c:f>
              <c:strCache>
                <c:ptCount val="7"/>
                <c:pt idx="0">
                  <c:v>Staff helped me obtain the information I needed (programs, side effects, etc.) so that I could take charge of managing my illness.</c:v>
                </c:pt>
                <c:pt idx="1">
                  <c:v>I felt comfortable asking questions about my treatment and medication.</c:v>
                </c:pt>
                <c:pt idx="2">
                  <c:v>I, not staff, decided my treatment goals.</c:v>
                </c:pt>
                <c:pt idx="3">
                  <c:v>Staff encouraged me to take responsibility for how I live my life.</c:v>
                </c:pt>
                <c:pt idx="4">
                  <c:v>Staff were sensitive to my cultural background (race, religion, language, etc.)</c:v>
                </c:pt>
                <c:pt idx="5">
                  <c:v>I was given information about my rights.</c:v>
                </c:pt>
                <c:pt idx="6">
                  <c:v>Staff respected my wishes about who is and who is not to be given information about my treatment.</c:v>
                </c:pt>
              </c:strCache>
            </c:strRef>
          </c:cat>
          <c:val>
            <c:numRef>
              <c:f>Sheet1!$G$2:$G$8</c:f>
              <c:numCache>
                <c:formatCode>0.0%</c:formatCode>
                <c:ptCount val="7"/>
                <c:pt idx="0">
                  <c:v>0.9385</c:v>
                </c:pt>
                <c:pt idx="1">
                  <c:v>0.94989999999999997</c:v>
                </c:pt>
                <c:pt idx="2">
                  <c:v>0.94969999999999999</c:v>
                </c:pt>
                <c:pt idx="3">
                  <c:v>0.96499999999999997</c:v>
                </c:pt>
                <c:pt idx="4">
                  <c:v>0.96840000000000004</c:v>
                </c:pt>
                <c:pt idx="5">
                  <c:v>0.98229999999999995</c:v>
                </c:pt>
                <c:pt idx="6">
                  <c:v>0.98899999999999999</c:v>
                </c:pt>
              </c:numCache>
            </c:numRef>
          </c:val>
          <c:extLst>
            <c:ext xmlns:c16="http://schemas.microsoft.com/office/drawing/2014/chart" uri="{C3380CC4-5D6E-409C-BE32-E72D297353CC}">
              <c16:uniqueId val="{0000000F-4D22-479B-B91F-A19CA8B1814A}"/>
            </c:ext>
          </c:extLst>
        </c:ser>
        <c:ser>
          <c:idx val="2"/>
          <c:order val="6"/>
          <c:tx>
            <c:strRef>
              <c:f>Sheet1!$H$1</c:f>
              <c:strCache>
                <c:ptCount val="1"/>
                <c:pt idx="0">
                  <c:v>Strongly disagree</c:v>
                </c:pt>
              </c:strCache>
            </c:strRef>
          </c:tx>
          <c:spPr>
            <a:solidFill>
              <a:srgbClr val="760000"/>
            </a:solidFill>
            <a:ln>
              <a:noFill/>
            </a:ln>
            <a:effectLst/>
          </c:spPr>
          <c:invertIfNegative val="0"/>
          <c:dLbls>
            <c:dLbl>
              <c:idx val="0"/>
              <c:layout>
                <c:manualLayout>
                  <c:x val="2.33287556875128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D22-479B-B91F-A19CA8B1814A}"/>
                </c:ext>
              </c:extLst>
            </c:dLbl>
            <c:dLbl>
              <c:idx val="1"/>
              <c:layout>
                <c:manualLayout>
                  <c:x val="2.394689965789274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D22-479B-B91F-A19CA8B1814A}"/>
                </c:ext>
              </c:extLst>
            </c:dLbl>
            <c:dLbl>
              <c:idx val="2"/>
              <c:layout>
                <c:manualLayout>
                  <c:x val="2.5144856270120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D22-479B-B91F-A19CA8B1814A}"/>
                </c:ext>
              </c:extLst>
            </c:dLbl>
            <c:dLbl>
              <c:idx val="3"/>
              <c:layout>
                <c:manualLayout>
                  <c:x val="2.500388136262196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22-479B-B91F-A19CA8B1814A}"/>
                </c:ext>
              </c:extLst>
            </c:dLbl>
            <c:dLbl>
              <c:idx val="4"/>
              <c:layout>
                <c:manualLayout>
                  <c:x val="2.46000807540866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22-479B-B91F-A19CA8B1814A}"/>
                </c:ext>
              </c:extLst>
            </c:dLbl>
            <c:dLbl>
              <c:idx val="5"/>
              <c:layout>
                <c:manualLayout>
                  <c:x val="2.61209840060058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D22-479B-B91F-A19CA8B1814A}"/>
                </c:ext>
              </c:extLst>
            </c:dLbl>
            <c:dLbl>
              <c:idx val="6"/>
              <c:layout>
                <c:manualLayout>
                  <c:x val="2.6710095287003549E-2"/>
                  <c:y val="-1.828699368591663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D22-479B-B91F-A19CA8B1814A}"/>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Staff helped me obtain the information I needed (programs, side effects, etc.) so that I could take charge of managing my illness.</c:v>
                </c:pt>
                <c:pt idx="1">
                  <c:v>I felt comfortable asking questions about my treatment and medication.</c:v>
                </c:pt>
                <c:pt idx="2">
                  <c:v>I, not staff, decided my treatment goals.</c:v>
                </c:pt>
                <c:pt idx="3">
                  <c:v>Staff encouraged me to take responsibility for how I live my life.</c:v>
                </c:pt>
                <c:pt idx="4">
                  <c:v>Staff were sensitive to my cultural background (race, religion, language, etc.)</c:v>
                </c:pt>
                <c:pt idx="5">
                  <c:v>I was given information about my rights.</c:v>
                </c:pt>
                <c:pt idx="6">
                  <c:v>Staff respected my wishes about who is and who is not to be given information about my treatment.</c:v>
                </c:pt>
              </c:strCache>
            </c:strRef>
          </c:cat>
          <c:val>
            <c:numRef>
              <c:f>Sheet1!$H$2:$H$8</c:f>
              <c:numCache>
                <c:formatCode>0.0%</c:formatCode>
                <c:ptCount val="7"/>
                <c:pt idx="0">
                  <c:v>7.6899999999999996E-2</c:v>
                </c:pt>
                <c:pt idx="1">
                  <c:v>6.6900000000000001E-2</c:v>
                </c:pt>
                <c:pt idx="2">
                  <c:v>6.0400000000000002E-2</c:v>
                </c:pt>
                <c:pt idx="3">
                  <c:v>5.2999999999999999E-2</c:v>
                </c:pt>
                <c:pt idx="4">
                  <c:v>5.0799999999999998E-2</c:v>
                </c:pt>
                <c:pt idx="5">
                  <c:v>4.02E-2</c:v>
                </c:pt>
                <c:pt idx="6">
                  <c:v>3.5999999999999997E-2</c:v>
                </c:pt>
              </c:numCache>
            </c:numRef>
          </c:val>
          <c:extLst>
            <c:ext xmlns:c16="http://schemas.microsoft.com/office/drawing/2014/chart" uri="{C3380CC4-5D6E-409C-BE32-E72D297353CC}">
              <c16:uniqueId val="{00000015-4D22-479B-B91F-A19CA8B1814A}"/>
            </c:ext>
          </c:extLst>
        </c:ser>
        <c:ser>
          <c:idx val="5"/>
          <c:order val="7"/>
          <c:tx>
            <c:strRef>
              <c:f>Sheet1!$I$1</c:f>
              <c:strCache>
                <c:ptCount val="1"/>
                <c:pt idx="0">
                  <c:v>STD buffer</c:v>
                </c:pt>
              </c:strCache>
            </c:strRef>
          </c:tx>
          <c:spPr>
            <a:noFill/>
            <a:ln>
              <a:noFill/>
            </a:ln>
            <a:effectLst/>
          </c:spPr>
          <c:invertIfNegative val="0"/>
          <c:dLbls>
            <c:delete val="1"/>
          </c:dLbls>
          <c:cat>
            <c:strRef>
              <c:f>Sheet1!$A$2:$A$8</c:f>
              <c:strCache>
                <c:ptCount val="7"/>
                <c:pt idx="0">
                  <c:v>Staff helped me obtain the information I needed (programs, side effects, etc.) so that I could take charge of managing my illness.</c:v>
                </c:pt>
                <c:pt idx="1">
                  <c:v>I felt comfortable asking questions about my treatment and medication.</c:v>
                </c:pt>
                <c:pt idx="2">
                  <c:v>I, not staff, decided my treatment goals.</c:v>
                </c:pt>
                <c:pt idx="3">
                  <c:v>Staff encouraged me to take responsibility for how I live my life.</c:v>
                </c:pt>
                <c:pt idx="4">
                  <c:v>Staff were sensitive to my cultural background (race, religion, language, etc.)</c:v>
                </c:pt>
                <c:pt idx="5">
                  <c:v>I was given information about my rights.</c:v>
                </c:pt>
                <c:pt idx="6">
                  <c:v>Staff respected my wishes about who is and who is not to be given information about my treatment.</c:v>
                </c:pt>
              </c:strCache>
            </c:strRef>
          </c:cat>
          <c:val>
            <c:numRef>
              <c:f>Sheet1!$I$2:$I$8</c:f>
              <c:numCache>
                <c:formatCode>0.0%</c:formatCode>
                <c:ptCount val="7"/>
                <c:pt idx="0">
                  <c:v>0.92310000000000003</c:v>
                </c:pt>
                <c:pt idx="1">
                  <c:v>0.93310000000000004</c:v>
                </c:pt>
                <c:pt idx="2">
                  <c:v>0.93959999999999999</c:v>
                </c:pt>
                <c:pt idx="3">
                  <c:v>0.94699999999999995</c:v>
                </c:pt>
                <c:pt idx="4">
                  <c:v>0.94920000000000004</c:v>
                </c:pt>
                <c:pt idx="5">
                  <c:v>0.95979999999999999</c:v>
                </c:pt>
                <c:pt idx="6">
                  <c:v>0.96399999999999997</c:v>
                </c:pt>
              </c:numCache>
            </c:numRef>
          </c:val>
          <c:extLst>
            <c:ext xmlns:c16="http://schemas.microsoft.com/office/drawing/2014/chart" uri="{C3380CC4-5D6E-409C-BE32-E72D297353CC}">
              <c16:uniqueId val="{00000016-4D22-479B-B91F-A19CA8B1814A}"/>
            </c:ext>
          </c:extLst>
        </c:ser>
        <c:dLbls>
          <c:dLblPos val="ctr"/>
          <c:showLegendKey val="0"/>
          <c:showVal val="1"/>
          <c:showCatName val="0"/>
          <c:showSerName val="0"/>
          <c:showPercent val="0"/>
          <c:showBubbleSize val="0"/>
        </c:dLbls>
        <c:gapWidth val="150"/>
        <c:overlap val="100"/>
        <c:axId val="1178857680"/>
        <c:axId val="1367734432"/>
      </c:barChart>
      <c:catAx>
        <c:axId val="11788576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crossAx val="1367734432"/>
        <c:crosses val="autoZero"/>
        <c:auto val="1"/>
        <c:lblAlgn val="ctr"/>
        <c:lblOffset val="100"/>
        <c:noMultiLvlLbl val="0"/>
      </c:catAx>
      <c:valAx>
        <c:axId val="1367734432"/>
        <c:scaling>
          <c:orientation val="minMax"/>
        </c:scaling>
        <c:delete val="1"/>
        <c:axPos val="b"/>
        <c:numFmt formatCode="0%" sourceLinked="1"/>
        <c:majorTickMark val="none"/>
        <c:minorTickMark val="none"/>
        <c:tickLblPos val="nextTo"/>
        <c:crossAx val="117885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9643304-F818-477A-A06B-B9FC315E2804}" type="datetimeFigureOut">
              <a:rPr lang="en-US" smtClean="0"/>
              <a:t>3/9/2023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70C5ECE-D5A2-493C-AFE5-807AB36CDE91}" type="slidenum">
              <a:rPr lang="en-US" smtClean="0"/>
              <a:t>‹#›</a:t>
            </a:fld>
            <a:endParaRPr lang="en-US"/>
          </a:p>
        </p:txBody>
      </p:sp>
    </p:spTree>
    <p:extLst>
      <p:ext uri="{BB962C8B-B14F-4D97-AF65-F5344CB8AC3E}">
        <p14:creationId xmlns:p14="http://schemas.microsoft.com/office/powerpoint/2010/main" val="257667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C5ECE-D5A2-493C-AFE5-807AB36CDE91}" type="slidenum">
              <a:rPr lang="en-US" smtClean="0"/>
              <a:t>4</a:t>
            </a:fld>
            <a:endParaRPr lang="en-US"/>
          </a:p>
        </p:txBody>
      </p:sp>
    </p:spTree>
    <p:extLst>
      <p:ext uri="{BB962C8B-B14F-4D97-AF65-F5344CB8AC3E}">
        <p14:creationId xmlns:p14="http://schemas.microsoft.com/office/powerpoint/2010/main" val="400838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C5ECE-D5A2-493C-AFE5-807AB36CDE91}" type="slidenum">
              <a:rPr lang="en-US" smtClean="0"/>
              <a:t>13</a:t>
            </a:fld>
            <a:endParaRPr lang="en-US"/>
          </a:p>
        </p:txBody>
      </p:sp>
    </p:spTree>
    <p:extLst>
      <p:ext uri="{BB962C8B-B14F-4D97-AF65-F5344CB8AC3E}">
        <p14:creationId xmlns:p14="http://schemas.microsoft.com/office/powerpoint/2010/main" val="516419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C5ECE-D5A2-493C-AFE5-807AB36CDE91}" type="slidenum">
              <a:rPr lang="en-US" smtClean="0"/>
              <a:t>14</a:t>
            </a:fld>
            <a:endParaRPr lang="en-US"/>
          </a:p>
        </p:txBody>
      </p:sp>
    </p:spTree>
    <p:extLst>
      <p:ext uri="{BB962C8B-B14F-4D97-AF65-F5344CB8AC3E}">
        <p14:creationId xmlns:p14="http://schemas.microsoft.com/office/powerpoint/2010/main" val="104186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2/8/22</a:t>
            </a:r>
          </a:p>
        </p:txBody>
      </p:sp>
      <p:sp>
        <p:nvSpPr>
          <p:cNvPr id="4" name="Slide Number Placeholder 3"/>
          <p:cNvSpPr>
            <a:spLocks noGrp="1"/>
          </p:cNvSpPr>
          <p:nvPr>
            <p:ph type="sldNum" sz="quarter" idx="5"/>
          </p:nvPr>
        </p:nvSpPr>
        <p:spPr/>
        <p:txBody>
          <a:bodyPr/>
          <a:lstStyle/>
          <a:p>
            <a:fld id="{B70C5ECE-D5A2-493C-AFE5-807AB36CDE91}" type="slidenum">
              <a:rPr lang="en-US" smtClean="0"/>
              <a:t>32</a:t>
            </a:fld>
            <a:endParaRPr lang="en-US"/>
          </a:p>
        </p:txBody>
      </p:sp>
    </p:spTree>
    <p:extLst>
      <p:ext uri="{BB962C8B-B14F-4D97-AF65-F5344CB8AC3E}">
        <p14:creationId xmlns:p14="http://schemas.microsoft.com/office/powerpoint/2010/main" val="443540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0C5ECE-D5A2-493C-AFE5-807AB36CDE91}" type="slidenum">
              <a:rPr lang="en-US" smtClean="0"/>
              <a:t>34</a:t>
            </a:fld>
            <a:endParaRPr lang="en-US"/>
          </a:p>
        </p:txBody>
      </p:sp>
    </p:spTree>
    <p:extLst>
      <p:ext uri="{BB962C8B-B14F-4D97-AF65-F5344CB8AC3E}">
        <p14:creationId xmlns:p14="http://schemas.microsoft.com/office/powerpoint/2010/main" val="290515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721A-0A20-44CE-9C06-29576D6C88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F7DF55-6AE7-4B26-83C1-396EF436CD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3CD256-4EAB-4D52-A2C5-5E67BE72FD22}"/>
              </a:ext>
            </a:extLst>
          </p:cNvPr>
          <p:cNvSpPr>
            <a:spLocks noGrp="1"/>
          </p:cNvSpPr>
          <p:nvPr>
            <p:ph type="dt" sz="half" idx="10"/>
          </p:nvPr>
        </p:nvSpPr>
        <p:spPr/>
        <p:txBody>
          <a:bodyPr/>
          <a:lstStyle/>
          <a:p>
            <a:fld id="{35E15EF8-2E1B-4D3A-A1D9-AE5BEDAA712C}" type="datetime1">
              <a:rPr lang="en-US" smtClean="0"/>
              <a:t>3/9/2023</a:t>
            </a:fld>
            <a:endParaRPr lang="en-US"/>
          </a:p>
        </p:txBody>
      </p:sp>
      <p:sp>
        <p:nvSpPr>
          <p:cNvPr id="5" name="Footer Placeholder 4">
            <a:extLst>
              <a:ext uri="{FF2B5EF4-FFF2-40B4-BE49-F238E27FC236}">
                <a16:creationId xmlns:a16="http://schemas.microsoft.com/office/drawing/2014/main" id="{81011CB4-A444-4FBA-B758-1186F6F8E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D8D09-39B2-4DE3-94DF-7B6DE82424DC}"/>
              </a:ext>
            </a:extLst>
          </p:cNvPr>
          <p:cNvSpPr>
            <a:spLocks noGrp="1"/>
          </p:cNvSpPr>
          <p:nvPr>
            <p:ph type="sldNum" sz="quarter" idx="12"/>
          </p:nvPr>
        </p:nvSpPr>
        <p:spPr/>
        <p:txBody>
          <a:bodyPr/>
          <a:lstStyle/>
          <a:p>
            <a:fld id="{7D37F576-7DC0-42AE-A2A5-B617555A5E5F}" type="slidenum">
              <a:rPr lang="en-US" smtClean="0"/>
              <a:t>‹#›</a:t>
            </a:fld>
            <a:endParaRPr lang="en-US"/>
          </a:p>
        </p:txBody>
      </p:sp>
    </p:spTree>
    <p:extLst>
      <p:ext uri="{BB962C8B-B14F-4D97-AF65-F5344CB8AC3E}">
        <p14:creationId xmlns:p14="http://schemas.microsoft.com/office/powerpoint/2010/main" val="69911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3C47-B60B-4418-AFF1-54EC0E962E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7F209E-CE71-4856-9A7C-513571D8EF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7D45F-0298-4665-88C9-68799C76FA89}"/>
              </a:ext>
            </a:extLst>
          </p:cNvPr>
          <p:cNvSpPr>
            <a:spLocks noGrp="1"/>
          </p:cNvSpPr>
          <p:nvPr>
            <p:ph type="dt" sz="half" idx="10"/>
          </p:nvPr>
        </p:nvSpPr>
        <p:spPr/>
        <p:txBody>
          <a:bodyPr/>
          <a:lstStyle/>
          <a:p>
            <a:fld id="{D527812B-41F2-4C3B-BB4C-FD6D2C3B8D4A}" type="datetime1">
              <a:rPr lang="en-US" smtClean="0"/>
              <a:t>3/9/2023</a:t>
            </a:fld>
            <a:endParaRPr lang="en-US"/>
          </a:p>
        </p:txBody>
      </p:sp>
      <p:sp>
        <p:nvSpPr>
          <p:cNvPr id="5" name="Footer Placeholder 4">
            <a:extLst>
              <a:ext uri="{FF2B5EF4-FFF2-40B4-BE49-F238E27FC236}">
                <a16:creationId xmlns:a16="http://schemas.microsoft.com/office/drawing/2014/main" id="{7FD5F6AC-1E74-460F-B312-0B4C6722B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5CCA9-405D-4402-9551-DC703EDBA93E}"/>
              </a:ext>
            </a:extLst>
          </p:cNvPr>
          <p:cNvSpPr>
            <a:spLocks noGrp="1"/>
          </p:cNvSpPr>
          <p:nvPr>
            <p:ph type="sldNum" sz="quarter" idx="12"/>
          </p:nvPr>
        </p:nvSpPr>
        <p:spPr/>
        <p:txBody>
          <a:bodyPr/>
          <a:lstStyle/>
          <a:p>
            <a:fld id="{7D37F576-7DC0-42AE-A2A5-B617555A5E5F}" type="slidenum">
              <a:rPr lang="en-US" smtClean="0"/>
              <a:t>‹#›</a:t>
            </a:fld>
            <a:endParaRPr lang="en-US"/>
          </a:p>
        </p:txBody>
      </p:sp>
    </p:spTree>
    <p:extLst>
      <p:ext uri="{BB962C8B-B14F-4D97-AF65-F5344CB8AC3E}">
        <p14:creationId xmlns:p14="http://schemas.microsoft.com/office/powerpoint/2010/main" val="326375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D84617-3F58-4CD3-AB0D-B01D517C3A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B58745-AFFC-4199-816D-48F96F5C46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6BA31-0135-4AB3-B4EB-931B7C646491}"/>
              </a:ext>
            </a:extLst>
          </p:cNvPr>
          <p:cNvSpPr>
            <a:spLocks noGrp="1"/>
          </p:cNvSpPr>
          <p:nvPr>
            <p:ph type="dt" sz="half" idx="10"/>
          </p:nvPr>
        </p:nvSpPr>
        <p:spPr/>
        <p:txBody>
          <a:bodyPr/>
          <a:lstStyle/>
          <a:p>
            <a:fld id="{00F72CB7-1874-4CF2-8445-94D1084E9F91}" type="datetime1">
              <a:rPr lang="en-US" smtClean="0"/>
              <a:t>3/9/2023</a:t>
            </a:fld>
            <a:endParaRPr lang="en-US"/>
          </a:p>
        </p:txBody>
      </p:sp>
      <p:sp>
        <p:nvSpPr>
          <p:cNvPr id="5" name="Footer Placeholder 4">
            <a:extLst>
              <a:ext uri="{FF2B5EF4-FFF2-40B4-BE49-F238E27FC236}">
                <a16:creationId xmlns:a16="http://schemas.microsoft.com/office/drawing/2014/main" id="{1CAD57C8-0E27-4971-A0B9-E1F0CF7FB8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28E51-AB17-4766-B3DE-2E0704ECCAE5}"/>
              </a:ext>
            </a:extLst>
          </p:cNvPr>
          <p:cNvSpPr>
            <a:spLocks noGrp="1"/>
          </p:cNvSpPr>
          <p:nvPr>
            <p:ph type="sldNum" sz="quarter" idx="12"/>
          </p:nvPr>
        </p:nvSpPr>
        <p:spPr/>
        <p:txBody>
          <a:bodyPr/>
          <a:lstStyle/>
          <a:p>
            <a:fld id="{7D37F576-7DC0-42AE-A2A5-B617555A5E5F}" type="slidenum">
              <a:rPr lang="en-US" smtClean="0"/>
              <a:t>‹#›</a:t>
            </a:fld>
            <a:endParaRPr lang="en-US"/>
          </a:p>
        </p:txBody>
      </p:sp>
    </p:spTree>
    <p:extLst>
      <p:ext uri="{BB962C8B-B14F-4D97-AF65-F5344CB8AC3E}">
        <p14:creationId xmlns:p14="http://schemas.microsoft.com/office/powerpoint/2010/main" val="291872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FE148-E4FE-465D-BE75-0402E2613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42B2F-307B-4185-901A-CF81730B7B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93D82-CE65-4AEF-8D1E-4622ED27AB6C}"/>
              </a:ext>
            </a:extLst>
          </p:cNvPr>
          <p:cNvSpPr>
            <a:spLocks noGrp="1"/>
          </p:cNvSpPr>
          <p:nvPr>
            <p:ph type="dt" sz="half" idx="10"/>
          </p:nvPr>
        </p:nvSpPr>
        <p:spPr/>
        <p:txBody>
          <a:bodyPr/>
          <a:lstStyle/>
          <a:p>
            <a:fld id="{72CE957D-A99B-4E83-9430-E01E6A78499E}" type="datetime1">
              <a:rPr lang="en-US" smtClean="0"/>
              <a:t>3/9/2023</a:t>
            </a:fld>
            <a:endParaRPr lang="en-US"/>
          </a:p>
        </p:txBody>
      </p:sp>
      <p:sp>
        <p:nvSpPr>
          <p:cNvPr id="5" name="Footer Placeholder 4">
            <a:extLst>
              <a:ext uri="{FF2B5EF4-FFF2-40B4-BE49-F238E27FC236}">
                <a16:creationId xmlns:a16="http://schemas.microsoft.com/office/drawing/2014/main" id="{B7776C20-F4B2-4DE5-A932-8D050EC2A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2A37A-7E7A-4130-85C5-435E7883EE52}"/>
              </a:ext>
            </a:extLst>
          </p:cNvPr>
          <p:cNvSpPr>
            <a:spLocks noGrp="1"/>
          </p:cNvSpPr>
          <p:nvPr>
            <p:ph type="sldNum" sz="quarter" idx="12"/>
          </p:nvPr>
        </p:nvSpPr>
        <p:spPr/>
        <p:txBody>
          <a:bodyPr/>
          <a:lstStyle/>
          <a:p>
            <a:fld id="{7D37F576-7DC0-42AE-A2A5-B617555A5E5F}" type="slidenum">
              <a:rPr lang="en-US" smtClean="0"/>
              <a:t>‹#›</a:t>
            </a:fld>
            <a:endParaRPr lang="en-US"/>
          </a:p>
        </p:txBody>
      </p:sp>
    </p:spTree>
    <p:extLst>
      <p:ext uri="{BB962C8B-B14F-4D97-AF65-F5344CB8AC3E}">
        <p14:creationId xmlns:p14="http://schemas.microsoft.com/office/powerpoint/2010/main" val="10563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05D2-901B-416A-8829-AA5FF85DF8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54F42C-AA0F-40FD-BB69-6747E7B4AB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AEB591-3470-450B-9772-1EAC70E5FC68}"/>
              </a:ext>
            </a:extLst>
          </p:cNvPr>
          <p:cNvSpPr>
            <a:spLocks noGrp="1"/>
          </p:cNvSpPr>
          <p:nvPr>
            <p:ph type="dt" sz="half" idx="10"/>
          </p:nvPr>
        </p:nvSpPr>
        <p:spPr/>
        <p:txBody>
          <a:bodyPr/>
          <a:lstStyle/>
          <a:p>
            <a:fld id="{6CE6F50A-BF1A-4A57-83E4-56D1503F6DDA}" type="datetime1">
              <a:rPr lang="en-US" smtClean="0"/>
              <a:t>3/9/2023</a:t>
            </a:fld>
            <a:endParaRPr lang="en-US"/>
          </a:p>
        </p:txBody>
      </p:sp>
      <p:sp>
        <p:nvSpPr>
          <p:cNvPr id="5" name="Footer Placeholder 4">
            <a:extLst>
              <a:ext uri="{FF2B5EF4-FFF2-40B4-BE49-F238E27FC236}">
                <a16:creationId xmlns:a16="http://schemas.microsoft.com/office/drawing/2014/main" id="{91D447E7-A1A2-4BE9-A282-BB6648379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F6237-F48B-4E02-9A4D-27954F454B61}"/>
              </a:ext>
            </a:extLst>
          </p:cNvPr>
          <p:cNvSpPr>
            <a:spLocks noGrp="1"/>
          </p:cNvSpPr>
          <p:nvPr>
            <p:ph type="sldNum" sz="quarter" idx="12"/>
          </p:nvPr>
        </p:nvSpPr>
        <p:spPr/>
        <p:txBody>
          <a:bodyPr/>
          <a:lstStyle/>
          <a:p>
            <a:fld id="{7D37F576-7DC0-42AE-A2A5-B617555A5E5F}" type="slidenum">
              <a:rPr lang="en-US" smtClean="0"/>
              <a:t>‹#›</a:t>
            </a:fld>
            <a:endParaRPr lang="en-US"/>
          </a:p>
        </p:txBody>
      </p:sp>
    </p:spTree>
    <p:extLst>
      <p:ext uri="{BB962C8B-B14F-4D97-AF65-F5344CB8AC3E}">
        <p14:creationId xmlns:p14="http://schemas.microsoft.com/office/powerpoint/2010/main" val="115566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A4B58-4212-47D7-AF4D-30D9BF8C3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3DFF46-625C-41B2-B18B-B2053AC1F0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9E19A8-56C9-498B-8377-0D22852FAC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6989FF-2D51-4C47-9689-4876AD2D2E65}"/>
              </a:ext>
            </a:extLst>
          </p:cNvPr>
          <p:cNvSpPr>
            <a:spLocks noGrp="1"/>
          </p:cNvSpPr>
          <p:nvPr>
            <p:ph type="dt" sz="half" idx="10"/>
          </p:nvPr>
        </p:nvSpPr>
        <p:spPr/>
        <p:txBody>
          <a:bodyPr/>
          <a:lstStyle/>
          <a:p>
            <a:fld id="{66A09786-330F-4DD0-8A84-66DB10DEF708}" type="datetime1">
              <a:rPr lang="en-US" smtClean="0"/>
              <a:t>3/9/2023</a:t>
            </a:fld>
            <a:endParaRPr lang="en-US"/>
          </a:p>
        </p:txBody>
      </p:sp>
      <p:sp>
        <p:nvSpPr>
          <p:cNvPr id="6" name="Footer Placeholder 5">
            <a:extLst>
              <a:ext uri="{FF2B5EF4-FFF2-40B4-BE49-F238E27FC236}">
                <a16:creationId xmlns:a16="http://schemas.microsoft.com/office/drawing/2014/main" id="{369F4DC4-8D5B-4A6B-A2B3-CF2290813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620BA-5B74-43BB-85C5-9D3DDBB5604F}"/>
              </a:ext>
            </a:extLst>
          </p:cNvPr>
          <p:cNvSpPr>
            <a:spLocks noGrp="1"/>
          </p:cNvSpPr>
          <p:nvPr>
            <p:ph type="sldNum" sz="quarter" idx="12"/>
          </p:nvPr>
        </p:nvSpPr>
        <p:spPr/>
        <p:txBody>
          <a:bodyPr/>
          <a:lstStyle/>
          <a:p>
            <a:fld id="{7D37F576-7DC0-42AE-A2A5-B617555A5E5F}" type="slidenum">
              <a:rPr lang="en-US" smtClean="0"/>
              <a:t>‹#›</a:t>
            </a:fld>
            <a:endParaRPr lang="en-US"/>
          </a:p>
        </p:txBody>
      </p:sp>
    </p:spTree>
    <p:extLst>
      <p:ext uri="{BB962C8B-B14F-4D97-AF65-F5344CB8AC3E}">
        <p14:creationId xmlns:p14="http://schemas.microsoft.com/office/powerpoint/2010/main" val="191738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A9128-DBF4-4075-B2C7-27A9C1A820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3874FD-BB91-4E97-826D-D1E136623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0D9989-CEBD-4F27-B77D-7D591DFD33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3C5CA3-11AD-4A90-A81E-420138EFB8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F96EA0-A1CD-4D65-A33A-11B2E80958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230B2-5917-439A-9592-895D1573B700}"/>
              </a:ext>
            </a:extLst>
          </p:cNvPr>
          <p:cNvSpPr>
            <a:spLocks noGrp="1"/>
          </p:cNvSpPr>
          <p:nvPr>
            <p:ph type="dt" sz="half" idx="10"/>
          </p:nvPr>
        </p:nvSpPr>
        <p:spPr/>
        <p:txBody>
          <a:bodyPr/>
          <a:lstStyle/>
          <a:p>
            <a:fld id="{DD173DDE-22E4-4B95-975A-A892A8AACD8A}" type="datetime1">
              <a:rPr lang="en-US" smtClean="0"/>
              <a:t>3/9/2023</a:t>
            </a:fld>
            <a:endParaRPr lang="en-US"/>
          </a:p>
        </p:txBody>
      </p:sp>
      <p:sp>
        <p:nvSpPr>
          <p:cNvPr id="8" name="Footer Placeholder 7">
            <a:extLst>
              <a:ext uri="{FF2B5EF4-FFF2-40B4-BE49-F238E27FC236}">
                <a16:creationId xmlns:a16="http://schemas.microsoft.com/office/drawing/2014/main" id="{ABDE0715-3002-48C4-B2B4-EF4C735446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B2FF16-EF47-4B43-B878-5CF99A1846FA}"/>
              </a:ext>
            </a:extLst>
          </p:cNvPr>
          <p:cNvSpPr>
            <a:spLocks noGrp="1"/>
          </p:cNvSpPr>
          <p:nvPr>
            <p:ph type="sldNum" sz="quarter" idx="12"/>
          </p:nvPr>
        </p:nvSpPr>
        <p:spPr/>
        <p:txBody>
          <a:bodyPr/>
          <a:lstStyle/>
          <a:p>
            <a:fld id="{7D37F576-7DC0-42AE-A2A5-B617555A5E5F}" type="slidenum">
              <a:rPr lang="en-US" smtClean="0"/>
              <a:t>‹#›</a:t>
            </a:fld>
            <a:endParaRPr lang="en-US"/>
          </a:p>
        </p:txBody>
      </p:sp>
    </p:spTree>
    <p:extLst>
      <p:ext uri="{BB962C8B-B14F-4D97-AF65-F5344CB8AC3E}">
        <p14:creationId xmlns:p14="http://schemas.microsoft.com/office/powerpoint/2010/main" val="137421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377E-C9D5-460A-BBAB-56232E49E2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0B014B-52FC-4F56-94A2-752763F27AFE}"/>
              </a:ext>
            </a:extLst>
          </p:cNvPr>
          <p:cNvSpPr>
            <a:spLocks noGrp="1"/>
          </p:cNvSpPr>
          <p:nvPr>
            <p:ph type="dt" sz="half" idx="10"/>
          </p:nvPr>
        </p:nvSpPr>
        <p:spPr/>
        <p:txBody>
          <a:bodyPr/>
          <a:lstStyle/>
          <a:p>
            <a:fld id="{1EBC125A-7B48-4AB4-BDF8-CF56948004F1}" type="datetime1">
              <a:rPr lang="en-US" smtClean="0"/>
              <a:t>3/9/2023</a:t>
            </a:fld>
            <a:endParaRPr lang="en-US"/>
          </a:p>
        </p:txBody>
      </p:sp>
      <p:sp>
        <p:nvSpPr>
          <p:cNvPr id="4" name="Footer Placeholder 3">
            <a:extLst>
              <a:ext uri="{FF2B5EF4-FFF2-40B4-BE49-F238E27FC236}">
                <a16:creationId xmlns:a16="http://schemas.microsoft.com/office/drawing/2014/main" id="{A9A9C135-B00D-47FF-A5AD-2BB1DC9A3E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B7F77E-EEAE-40FC-B4AD-91477172FA63}"/>
              </a:ext>
            </a:extLst>
          </p:cNvPr>
          <p:cNvSpPr>
            <a:spLocks noGrp="1"/>
          </p:cNvSpPr>
          <p:nvPr>
            <p:ph type="sldNum" sz="quarter" idx="12"/>
          </p:nvPr>
        </p:nvSpPr>
        <p:spPr/>
        <p:txBody>
          <a:bodyPr/>
          <a:lstStyle/>
          <a:p>
            <a:fld id="{7D37F576-7DC0-42AE-A2A5-B617555A5E5F}" type="slidenum">
              <a:rPr lang="en-US" smtClean="0"/>
              <a:t>‹#›</a:t>
            </a:fld>
            <a:endParaRPr lang="en-US"/>
          </a:p>
        </p:txBody>
      </p:sp>
    </p:spTree>
    <p:extLst>
      <p:ext uri="{BB962C8B-B14F-4D97-AF65-F5344CB8AC3E}">
        <p14:creationId xmlns:p14="http://schemas.microsoft.com/office/powerpoint/2010/main" val="207800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E38E67-6176-45A2-8C66-EEA50621C58D}"/>
              </a:ext>
            </a:extLst>
          </p:cNvPr>
          <p:cNvSpPr>
            <a:spLocks noGrp="1"/>
          </p:cNvSpPr>
          <p:nvPr>
            <p:ph type="dt" sz="half" idx="10"/>
          </p:nvPr>
        </p:nvSpPr>
        <p:spPr/>
        <p:txBody>
          <a:bodyPr/>
          <a:lstStyle/>
          <a:p>
            <a:fld id="{243F5CEA-CE88-4768-A13C-AD36C1943AB2}" type="datetime1">
              <a:rPr lang="en-US" smtClean="0"/>
              <a:t>3/9/2023</a:t>
            </a:fld>
            <a:endParaRPr lang="en-US"/>
          </a:p>
        </p:txBody>
      </p:sp>
      <p:sp>
        <p:nvSpPr>
          <p:cNvPr id="3" name="Footer Placeholder 2">
            <a:extLst>
              <a:ext uri="{FF2B5EF4-FFF2-40B4-BE49-F238E27FC236}">
                <a16:creationId xmlns:a16="http://schemas.microsoft.com/office/drawing/2014/main" id="{208D0356-F68C-4198-8F61-89129FA10C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D2594B-EF83-4728-ABA4-018191C9B474}"/>
              </a:ext>
            </a:extLst>
          </p:cNvPr>
          <p:cNvSpPr>
            <a:spLocks noGrp="1"/>
          </p:cNvSpPr>
          <p:nvPr>
            <p:ph type="sldNum" sz="quarter" idx="12"/>
          </p:nvPr>
        </p:nvSpPr>
        <p:spPr/>
        <p:txBody>
          <a:bodyPr/>
          <a:lstStyle/>
          <a:p>
            <a:fld id="{7D37F576-7DC0-42AE-A2A5-B617555A5E5F}" type="slidenum">
              <a:rPr lang="en-US" smtClean="0"/>
              <a:t>‹#›</a:t>
            </a:fld>
            <a:endParaRPr lang="en-US"/>
          </a:p>
        </p:txBody>
      </p:sp>
    </p:spTree>
    <p:extLst>
      <p:ext uri="{BB962C8B-B14F-4D97-AF65-F5344CB8AC3E}">
        <p14:creationId xmlns:p14="http://schemas.microsoft.com/office/powerpoint/2010/main" val="272344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D22C5-6273-4391-AC34-40602E8F9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A5F1DF-82F4-47D4-8170-1473CEF4D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F52045-0D8A-4DD7-A2D3-86C444226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7D2738-09B4-4EF1-AADE-7E7843EC0FD8}"/>
              </a:ext>
            </a:extLst>
          </p:cNvPr>
          <p:cNvSpPr>
            <a:spLocks noGrp="1"/>
          </p:cNvSpPr>
          <p:nvPr>
            <p:ph type="dt" sz="half" idx="10"/>
          </p:nvPr>
        </p:nvSpPr>
        <p:spPr/>
        <p:txBody>
          <a:bodyPr/>
          <a:lstStyle/>
          <a:p>
            <a:fld id="{F63CC3B3-4683-4951-AD27-43F39EA9B233}" type="datetime1">
              <a:rPr lang="en-US" smtClean="0"/>
              <a:t>3/9/2023</a:t>
            </a:fld>
            <a:endParaRPr lang="en-US"/>
          </a:p>
        </p:txBody>
      </p:sp>
      <p:sp>
        <p:nvSpPr>
          <p:cNvPr id="6" name="Footer Placeholder 5">
            <a:extLst>
              <a:ext uri="{FF2B5EF4-FFF2-40B4-BE49-F238E27FC236}">
                <a16:creationId xmlns:a16="http://schemas.microsoft.com/office/drawing/2014/main" id="{2F0953B8-C2B0-408E-9C32-10F5F6ABAA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2DE1E-D9D4-4B3E-B8BE-2DD5999083F9}"/>
              </a:ext>
            </a:extLst>
          </p:cNvPr>
          <p:cNvSpPr>
            <a:spLocks noGrp="1"/>
          </p:cNvSpPr>
          <p:nvPr>
            <p:ph type="sldNum" sz="quarter" idx="12"/>
          </p:nvPr>
        </p:nvSpPr>
        <p:spPr/>
        <p:txBody>
          <a:bodyPr/>
          <a:lstStyle/>
          <a:p>
            <a:fld id="{7D37F576-7DC0-42AE-A2A5-B617555A5E5F}" type="slidenum">
              <a:rPr lang="en-US" smtClean="0"/>
              <a:t>‹#›</a:t>
            </a:fld>
            <a:endParaRPr lang="en-US"/>
          </a:p>
        </p:txBody>
      </p:sp>
    </p:spTree>
    <p:extLst>
      <p:ext uri="{BB962C8B-B14F-4D97-AF65-F5344CB8AC3E}">
        <p14:creationId xmlns:p14="http://schemas.microsoft.com/office/powerpoint/2010/main" val="1739937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3E2E-DC46-46D0-8AD1-68CC82AE4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30F62-CD67-4BAB-B444-843521B55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B5C8D6-7EE1-443D-8C00-7FD954DE6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B8509B-974C-4CF4-BEB6-C08185EEEEB3}"/>
              </a:ext>
            </a:extLst>
          </p:cNvPr>
          <p:cNvSpPr>
            <a:spLocks noGrp="1"/>
          </p:cNvSpPr>
          <p:nvPr>
            <p:ph type="dt" sz="half" idx="10"/>
          </p:nvPr>
        </p:nvSpPr>
        <p:spPr/>
        <p:txBody>
          <a:bodyPr/>
          <a:lstStyle/>
          <a:p>
            <a:fld id="{5480705F-6101-4159-BF4E-751D2A5C5C39}" type="datetime1">
              <a:rPr lang="en-US" smtClean="0"/>
              <a:t>3/9/2023</a:t>
            </a:fld>
            <a:endParaRPr lang="en-US"/>
          </a:p>
        </p:txBody>
      </p:sp>
      <p:sp>
        <p:nvSpPr>
          <p:cNvPr id="6" name="Footer Placeholder 5">
            <a:extLst>
              <a:ext uri="{FF2B5EF4-FFF2-40B4-BE49-F238E27FC236}">
                <a16:creationId xmlns:a16="http://schemas.microsoft.com/office/drawing/2014/main" id="{5E676383-D884-40DA-9BA7-B4403AFDC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718B8D-A7C0-4D85-B4DE-740FE0CFA602}"/>
              </a:ext>
            </a:extLst>
          </p:cNvPr>
          <p:cNvSpPr>
            <a:spLocks noGrp="1"/>
          </p:cNvSpPr>
          <p:nvPr>
            <p:ph type="sldNum" sz="quarter" idx="12"/>
          </p:nvPr>
        </p:nvSpPr>
        <p:spPr/>
        <p:txBody>
          <a:bodyPr/>
          <a:lstStyle/>
          <a:p>
            <a:fld id="{7D37F576-7DC0-42AE-A2A5-B617555A5E5F}" type="slidenum">
              <a:rPr lang="en-US" smtClean="0"/>
              <a:t>‹#›</a:t>
            </a:fld>
            <a:endParaRPr lang="en-US"/>
          </a:p>
        </p:txBody>
      </p:sp>
    </p:spTree>
    <p:extLst>
      <p:ext uri="{BB962C8B-B14F-4D97-AF65-F5344CB8AC3E}">
        <p14:creationId xmlns:p14="http://schemas.microsoft.com/office/powerpoint/2010/main" val="425868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15000" t="23000" r="15000" b="2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BB19B7-AD3C-44EC-9019-938FDC7D4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AB2A03-9A93-420B-91B8-1AABF86543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8EA3E-B2F5-45BF-83A7-6D73D93C93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DEF74-5C62-4F37-933A-59FA2DEC4C76}" type="datetime1">
              <a:rPr lang="en-US" smtClean="0"/>
              <a:t>3/9/2023</a:t>
            </a:fld>
            <a:endParaRPr lang="en-US"/>
          </a:p>
        </p:txBody>
      </p:sp>
      <p:sp>
        <p:nvSpPr>
          <p:cNvPr id="5" name="Footer Placeholder 4">
            <a:extLst>
              <a:ext uri="{FF2B5EF4-FFF2-40B4-BE49-F238E27FC236}">
                <a16:creationId xmlns:a16="http://schemas.microsoft.com/office/drawing/2014/main" id="{B5002C7B-FE7B-43B9-BA59-BC4304670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2EDE52-1CFF-4A4D-BB36-B6F24B4BF1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7F576-7DC0-42AE-A2A5-B617555A5E5F}" type="slidenum">
              <a:rPr lang="en-US" smtClean="0"/>
              <a:t>‹#›</a:t>
            </a:fld>
            <a:endParaRPr lang="en-US"/>
          </a:p>
        </p:txBody>
      </p:sp>
    </p:spTree>
    <p:extLst>
      <p:ext uri="{BB962C8B-B14F-4D97-AF65-F5344CB8AC3E}">
        <p14:creationId xmlns:p14="http://schemas.microsoft.com/office/powerpoint/2010/main" val="111455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chart" Target="../charts/chart2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7" Type="http://schemas.openxmlformats.org/officeDocument/2006/relationships/chart" Target="../charts/chart3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3.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3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chart" Target="../charts/chart55.xml"/><Relationship Id="rId3" Type="http://schemas.openxmlformats.org/officeDocument/2006/relationships/chart" Target="../charts/chart50.xml"/><Relationship Id="rId7" Type="http://schemas.openxmlformats.org/officeDocument/2006/relationships/chart" Target="../charts/chart5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chart" Target="../charts/chart5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8" Type="http://schemas.openxmlformats.org/officeDocument/2006/relationships/chart" Target="../charts/chart61.xml"/><Relationship Id="rId3" Type="http://schemas.openxmlformats.org/officeDocument/2006/relationships/chart" Target="../charts/chart56.xml"/><Relationship Id="rId7" Type="http://schemas.openxmlformats.org/officeDocument/2006/relationships/chart" Target="../charts/chart6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59.xml"/><Relationship Id="rId5" Type="http://schemas.openxmlformats.org/officeDocument/2006/relationships/chart" Target="../charts/chart58.xml"/><Relationship Id="rId4" Type="http://schemas.openxmlformats.org/officeDocument/2006/relationships/chart" Target="../charts/chart5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65.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6.xml"/><Relationship Id="rId1" Type="http://schemas.openxmlformats.org/officeDocument/2006/relationships/slideLayout" Target="../slideLayouts/slideLayout2.xml"/><Relationship Id="rId5" Type="http://schemas.openxmlformats.org/officeDocument/2006/relationships/chart" Target="../charts/chart68.xml"/><Relationship Id="rId4" Type="http://schemas.openxmlformats.org/officeDocument/2006/relationships/chart" Target="../charts/chart67.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9.xml"/><Relationship Id="rId1" Type="http://schemas.openxmlformats.org/officeDocument/2006/relationships/slideLayout" Target="../slideLayouts/slideLayout2.xml"/><Relationship Id="rId6" Type="http://schemas.openxmlformats.org/officeDocument/2006/relationships/chart" Target="../charts/chart72.xml"/><Relationship Id="rId5" Type="http://schemas.openxmlformats.org/officeDocument/2006/relationships/chart" Target="../charts/chart71.xml"/><Relationship Id="rId4" Type="http://schemas.openxmlformats.org/officeDocument/2006/relationships/chart" Target="../charts/chart70.xml"/></Relationships>
</file>

<file path=ppt/slides/_rels/slide58.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74.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76.xml"/><Relationship Id="rId1" Type="http://schemas.openxmlformats.org/officeDocument/2006/relationships/slideLayout" Target="../slideLayouts/slideLayout2.xml"/><Relationship Id="rId4" Type="http://schemas.openxmlformats.org/officeDocument/2006/relationships/chart" Target="../charts/chart77.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kiaerresearch.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953041-6A28-4559-B14B-40C2A9A80A29}"/>
              </a:ext>
            </a:extLst>
          </p:cNvPr>
          <p:cNvSpPr/>
          <p:nvPr/>
        </p:nvSpPr>
        <p:spPr>
          <a:xfrm>
            <a:off x="0" y="1"/>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2" descr="Home | Southwest Michigan Behavioral Health">
            <a:extLst>
              <a:ext uri="{FF2B5EF4-FFF2-40B4-BE49-F238E27FC236}">
                <a16:creationId xmlns:a16="http://schemas.microsoft.com/office/drawing/2014/main" id="{E6D8E7FF-B465-4635-7312-685D45F21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8400"/>
            <a:ext cx="12192000" cy="4521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52867B4-2D11-44D3-92FE-4F74FFC4E930}"/>
              </a:ext>
            </a:extLst>
          </p:cNvPr>
          <p:cNvSpPr txBox="1"/>
          <p:nvPr/>
        </p:nvSpPr>
        <p:spPr>
          <a:xfrm>
            <a:off x="83945" y="168700"/>
            <a:ext cx="11066409"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2022 Customer Satisfaction Survey Analysis</a:t>
            </a:r>
          </a:p>
        </p:txBody>
      </p:sp>
      <p:sp>
        <p:nvSpPr>
          <p:cNvPr id="15" name="TextBox 14">
            <a:extLst>
              <a:ext uri="{FF2B5EF4-FFF2-40B4-BE49-F238E27FC236}">
                <a16:creationId xmlns:a16="http://schemas.microsoft.com/office/drawing/2014/main" id="{31EE47AC-1F5A-44C3-AAC5-0806ED180269}"/>
              </a:ext>
            </a:extLst>
          </p:cNvPr>
          <p:cNvSpPr txBox="1"/>
          <p:nvPr/>
        </p:nvSpPr>
        <p:spPr>
          <a:xfrm>
            <a:off x="8016516" y="5919856"/>
            <a:ext cx="3477126" cy="646331"/>
          </a:xfrm>
          <a:prstGeom prst="rect">
            <a:avLst/>
          </a:prstGeom>
          <a:noFill/>
        </p:spPr>
        <p:txBody>
          <a:bodyPr wrap="square">
            <a:spAutoFit/>
          </a:bodyPr>
          <a:lstStyle/>
          <a:p>
            <a:r>
              <a:rPr lang="en-US" dirty="0">
                <a:solidFill>
                  <a:schemeClr val="bg1"/>
                </a:solidFill>
                <a:latin typeface="Segoe UI" panose="020B0502040204020203" pitchFamily="34" charset="0"/>
                <a:cs typeface="Segoe UI" panose="020B0502040204020203" pitchFamily="34" charset="0"/>
              </a:rPr>
              <a:t>Prepared by:</a:t>
            </a:r>
          </a:p>
          <a:p>
            <a:r>
              <a:rPr lang="en-US" b="1" dirty="0">
                <a:solidFill>
                  <a:schemeClr val="bg1"/>
                </a:solidFill>
                <a:latin typeface="Segoe UI" panose="020B0502040204020203" pitchFamily="34" charset="0"/>
                <a:cs typeface="Segoe UI" panose="020B0502040204020203" pitchFamily="34" charset="0"/>
              </a:rPr>
              <a:t>Kiaer Research</a:t>
            </a:r>
          </a:p>
        </p:txBody>
      </p:sp>
      <p:sp>
        <p:nvSpPr>
          <p:cNvPr id="4" name="TextBox 3">
            <a:extLst>
              <a:ext uri="{FF2B5EF4-FFF2-40B4-BE49-F238E27FC236}">
                <a16:creationId xmlns:a16="http://schemas.microsoft.com/office/drawing/2014/main" id="{E27819FD-8ABF-2F15-1564-DF20020FE2E8}"/>
              </a:ext>
            </a:extLst>
          </p:cNvPr>
          <p:cNvSpPr txBox="1"/>
          <p:nvPr/>
        </p:nvSpPr>
        <p:spPr>
          <a:xfrm>
            <a:off x="395057" y="6089134"/>
            <a:ext cx="1424865" cy="369332"/>
          </a:xfrm>
          <a:prstGeom prst="rect">
            <a:avLst/>
          </a:prstGeom>
          <a:noFill/>
        </p:spPr>
        <p:txBody>
          <a:bodyPr wrap="square">
            <a:spAutoFit/>
          </a:bodyPr>
          <a:lstStyle/>
          <a:p>
            <a:r>
              <a:rPr lang="en-US" sz="1800" dirty="0">
                <a:solidFill>
                  <a:schemeClr val="bg1"/>
                </a:solidFill>
                <a:latin typeface="Segoe UI" panose="020B0502040204020203" pitchFamily="34" charset="0"/>
                <a:cs typeface="Segoe UI" panose="020B0502040204020203" pitchFamily="34" charset="0"/>
              </a:rPr>
              <a:t>Jan. 2023</a:t>
            </a:r>
          </a:p>
        </p:txBody>
      </p:sp>
      <p:sp>
        <p:nvSpPr>
          <p:cNvPr id="8" name="TextBox 7">
            <a:extLst>
              <a:ext uri="{FF2B5EF4-FFF2-40B4-BE49-F238E27FC236}">
                <a16:creationId xmlns:a16="http://schemas.microsoft.com/office/drawing/2014/main" id="{89589B2D-57EF-318B-41ED-A8631DDA2892}"/>
              </a:ext>
            </a:extLst>
          </p:cNvPr>
          <p:cNvSpPr txBox="1"/>
          <p:nvPr/>
        </p:nvSpPr>
        <p:spPr>
          <a:xfrm>
            <a:off x="2214979" y="5919856"/>
            <a:ext cx="6098958" cy="646331"/>
          </a:xfrm>
          <a:prstGeom prst="rect">
            <a:avLst/>
          </a:prstGeom>
          <a:noFill/>
        </p:spPr>
        <p:txBody>
          <a:bodyPr wrap="square">
            <a:spAutoFit/>
          </a:bodyPr>
          <a:lstStyle/>
          <a:p>
            <a:r>
              <a:rPr lang="en-US" sz="1800" dirty="0">
                <a:solidFill>
                  <a:schemeClr val="bg1"/>
                </a:solidFill>
                <a:latin typeface="Segoe UI" panose="020B0502040204020203" pitchFamily="34" charset="0"/>
                <a:cs typeface="Segoe UI" panose="020B0502040204020203" pitchFamily="34" charset="0"/>
              </a:rPr>
              <a:t>Prepared for: </a:t>
            </a:r>
          </a:p>
          <a:p>
            <a:r>
              <a:rPr lang="en-US" sz="1800" b="1" dirty="0">
                <a:solidFill>
                  <a:schemeClr val="bg1"/>
                </a:solidFill>
                <a:latin typeface="Segoe UI" panose="020B0502040204020203" pitchFamily="34" charset="0"/>
                <a:cs typeface="Segoe UI" panose="020B0502040204020203" pitchFamily="34" charset="0"/>
              </a:rPr>
              <a:t>Southwest Michigan Behavioral Health</a:t>
            </a:r>
          </a:p>
        </p:txBody>
      </p:sp>
    </p:spTree>
    <p:extLst>
      <p:ext uri="{BB962C8B-B14F-4D97-AF65-F5344CB8AC3E}">
        <p14:creationId xmlns:p14="http://schemas.microsoft.com/office/powerpoint/2010/main" val="1763211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B5DE74-3D70-4726-9654-3D906CA735E9}"/>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47BE5DE-E9E7-4382-8DBF-4F4062F35AF7}"/>
              </a:ext>
            </a:extLst>
          </p:cNvPr>
          <p:cNvSpPr>
            <a:spLocks noGrp="1"/>
          </p:cNvSpPr>
          <p:nvPr>
            <p:ph type="title"/>
          </p:nvPr>
        </p:nvSpPr>
        <p:spPr>
          <a:xfrm>
            <a:off x="488533" y="2668650"/>
            <a:ext cx="8142120" cy="3012959"/>
          </a:xfrm>
        </p:spPr>
        <p:txBody>
          <a:bodyPr>
            <a:normAutofit fontScale="90000"/>
          </a:bodyPr>
          <a:lstStyle/>
          <a:p>
            <a:pPr>
              <a:spcAft>
                <a:spcPts val="600"/>
              </a:spcAft>
            </a:pPr>
            <a:r>
              <a:rPr lang="en-US" sz="5400" b="1" dirty="0">
                <a:latin typeface="Arial" panose="020B0604020202020204" pitchFamily="34" charset="0"/>
                <a:cs typeface="Arial" panose="020B0604020202020204" pitchFamily="34" charset="0"/>
              </a:rPr>
              <a:t>Mental Health Statistics Improvement Plan (MHSIP)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Revised Tool: 2022</a:t>
            </a:r>
            <a:endParaRPr lang="en-US" sz="5400" dirty="0">
              <a:latin typeface="Arial" panose="020B0604020202020204" pitchFamily="34" charset="0"/>
              <a:cs typeface="Arial" panose="020B0604020202020204" pitchFamily="34" charset="0"/>
            </a:endParaRPr>
          </a:p>
        </p:txBody>
      </p:sp>
      <p:sp>
        <p:nvSpPr>
          <p:cNvPr id="9" name="Right Triangle 8">
            <a:extLst>
              <a:ext uri="{FF2B5EF4-FFF2-40B4-BE49-F238E27FC236}">
                <a16:creationId xmlns:a16="http://schemas.microsoft.com/office/drawing/2014/main" id="{8480D1DF-92B0-47B2-9D99-7AA546FCD50D}"/>
              </a:ext>
            </a:extLst>
          </p:cNvPr>
          <p:cNvSpPr/>
          <p:nvPr/>
        </p:nvSpPr>
        <p:spPr>
          <a:xfrm rot="10800000">
            <a:off x="7216948" y="0"/>
            <a:ext cx="4975052" cy="5012171"/>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41E5159-59FB-4625-812F-9D712833C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3" name="Slide Number Placeholder 15">
            <a:extLst>
              <a:ext uri="{FF2B5EF4-FFF2-40B4-BE49-F238E27FC236}">
                <a16:creationId xmlns:a16="http://schemas.microsoft.com/office/drawing/2014/main" id="{A8430AEA-51FD-4287-966E-17CCEC59F0A7}"/>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10</a:t>
            </a:fld>
            <a:endParaRPr lang="en-US" sz="14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DCF61F-E596-4A87-9913-6FC513F35595}"/>
              </a:ext>
            </a:extLst>
          </p:cNvPr>
          <p:cNvSpPr txBox="1">
            <a:spLocks/>
          </p:cNvSpPr>
          <p:nvPr/>
        </p:nvSpPr>
        <p:spPr>
          <a:xfrm>
            <a:off x="1225220" y="5476822"/>
            <a:ext cx="2986834"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400" dirty="0">
                <a:latin typeface="Segoe UI" panose="020B0502040204020203" pitchFamily="34" charset="0"/>
                <a:cs typeface="Segoe UI" panose="020B0502040204020203" pitchFamily="34" charset="0"/>
              </a:rPr>
              <a:t>Sample size: 1628</a:t>
            </a:r>
          </a:p>
        </p:txBody>
      </p:sp>
      <p:sp>
        <p:nvSpPr>
          <p:cNvPr id="12" name="TextBox 11">
            <a:extLst>
              <a:ext uri="{FF2B5EF4-FFF2-40B4-BE49-F238E27FC236}">
                <a16:creationId xmlns:a16="http://schemas.microsoft.com/office/drawing/2014/main" id="{45E605FE-080D-43A7-921B-6E307796B3F9}"/>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spTree>
    <p:extLst>
      <p:ext uri="{BB962C8B-B14F-4D97-AF65-F5344CB8AC3E}">
        <p14:creationId xmlns:p14="http://schemas.microsoft.com/office/powerpoint/2010/main" val="19714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0E4308D-122A-4759-8E81-3007A5636289}"/>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155600"/>
            <a:ext cx="10515600" cy="1325563"/>
          </a:xfrm>
        </p:spPr>
        <p:txBody>
          <a:bodyPr>
            <a:normAutofit/>
          </a:bodyPr>
          <a:lstStyle/>
          <a:p>
            <a:pPr>
              <a:lnSpc>
                <a:spcPct val="100000"/>
              </a:lnSpc>
              <a:spcBef>
                <a:spcPts val="600"/>
              </a:spcBef>
              <a:spcAft>
                <a:spcPts val="700"/>
              </a:spcAft>
            </a:pPr>
            <a:r>
              <a:rPr lang="en-US" sz="2800" b="1" dirty="0">
                <a:latin typeface="Arial" panose="020B0604020202020204" pitchFamily="34" charset="0"/>
                <a:cs typeface="Arial" panose="020B0604020202020204" pitchFamily="34" charset="0"/>
              </a:rPr>
              <a:t>General CMHSP satisfaction was consistent across all items</a:t>
            </a:r>
            <a:br>
              <a:rPr lang="en-US" sz="2800" b="1" dirty="0">
                <a:latin typeface="Arial" panose="020B0604020202020204" pitchFamily="34" charset="0"/>
                <a:cs typeface="Arial" panose="020B0604020202020204" pitchFamily="34" charset="0"/>
              </a:rPr>
            </a:br>
            <a:r>
              <a:rPr lang="en-US" sz="1600" dirty="0">
                <a:latin typeface="Segoe UI" panose="020B0502040204020203" pitchFamily="34" charset="0"/>
                <a:cs typeface="Segoe UI" panose="020B0502040204020203" pitchFamily="34" charset="0"/>
              </a:rPr>
              <a:t>And positive – a majority of MHSIP respondents </a:t>
            </a:r>
            <a:r>
              <a:rPr lang="en-US" sz="1600" b="1" dirty="0">
                <a:solidFill>
                  <a:srgbClr val="00522C"/>
                </a:solidFill>
                <a:latin typeface="Segoe UI" panose="020B0502040204020203" pitchFamily="34" charset="0"/>
                <a:cs typeface="Segoe UI" panose="020B0502040204020203" pitchFamily="34" charset="0"/>
              </a:rPr>
              <a:t>strongly agreed </a:t>
            </a:r>
            <a:r>
              <a:rPr lang="en-US" sz="1600" dirty="0">
                <a:latin typeface="Segoe UI" panose="020B0502040204020203" pitchFamily="34" charset="0"/>
                <a:cs typeface="Segoe UI" panose="020B0502040204020203" pitchFamily="34" charset="0"/>
              </a:rPr>
              <a:t>with each item measuring satisfaction</a:t>
            </a:r>
            <a:endParaRPr lang="en-US" sz="2800" dirty="0">
              <a:latin typeface="Segoe UI" panose="020B0502040204020203" pitchFamily="34" charset="0"/>
              <a:cs typeface="Segoe UI" panose="020B0502040204020203" pitchFamily="34" charset="0"/>
            </a:endParaRPr>
          </a:p>
        </p:txBody>
      </p:sp>
      <p:graphicFrame>
        <p:nvGraphicFramePr>
          <p:cNvPr id="19" name="Chart 18">
            <a:extLst>
              <a:ext uri="{FF2B5EF4-FFF2-40B4-BE49-F238E27FC236}">
                <a16:creationId xmlns:a16="http://schemas.microsoft.com/office/drawing/2014/main" id="{1EE86645-EA0F-4F43-B3A0-FEC35ACA49AC}"/>
              </a:ext>
            </a:extLst>
          </p:cNvPr>
          <p:cNvGraphicFramePr/>
          <p:nvPr>
            <p:extLst>
              <p:ext uri="{D42A27DB-BD31-4B8C-83A1-F6EECF244321}">
                <p14:modId xmlns:p14="http://schemas.microsoft.com/office/powerpoint/2010/main" val="1656978817"/>
              </p:ext>
            </p:extLst>
          </p:nvPr>
        </p:nvGraphicFramePr>
        <p:xfrm>
          <a:off x="1142124" y="1334307"/>
          <a:ext cx="9907752" cy="5092814"/>
        </p:xfrm>
        <a:graphic>
          <a:graphicData uri="http://schemas.openxmlformats.org/drawingml/2006/chart">
            <c:chart xmlns:c="http://schemas.openxmlformats.org/drawingml/2006/chart" xmlns:r="http://schemas.openxmlformats.org/officeDocument/2006/relationships" r:id="rId2"/>
          </a:graphicData>
        </a:graphic>
      </p:graphicFrame>
      <p:sp>
        <p:nvSpPr>
          <p:cNvPr id="20" name="Title 1">
            <a:extLst>
              <a:ext uri="{FF2B5EF4-FFF2-40B4-BE49-F238E27FC236}">
                <a16:creationId xmlns:a16="http://schemas.microsoft.com/office/drawing/2014/main" id="{77CBE2E9-4656-4CA0-B428-A190CEA54A2D}"/>
              </a:ext>
            </a:extLst>
          </p:cNvPr>
          <p:cNvSpPr txBox="1">
            <a:spLocks/>
          </p:cNvSpPr>
          <p:nvPr/>
        </p:nvSpPr>
        <p:spPr>
          <a:xfrm>
            <a:off x="5878571" y="1230972"/>
            <a:ext cx="1281629" cy="8551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1200" b="1" dirty="0">
                <a:solidFill>
                  <a:srgbClr val="00522C"/>
                </a:solidFill>
                <a:latin typeface="Segoe UI" panose="020B0502040204020203" pitchFamily="34" charset="0"/>
                <a:cs typeface="Segoe UI" panose="020B0502040204020203" pitchFamily="34" charset="0"/>
              </a:rPr>
              <a:t>Strongly </a:t>
            </a:r>
          </a:p>
          <a:p>
            <a:pPr>
              <a:lnSpc>
                <a:spcPct val="100000"/>
              </a:lnSpc>
              <a:spcBef>
                <a:spcPts val="0"/>
              </a:spcBef>
            </a:pPr>
            <a:r>
              <a:rPr lang="en-US" sz="1200" b="1" dirty="0">
                <a:solidFill>
                  <a:srgbClr val="00522C"/>
                </a:solidFill>
                <a:latin typeface="Segoe UI" panose="020B0502040204020203" pitchFamily="34" charset="0"/>
                <a:cs typeface="Segoe UI" panose="020B0502040204020203" pitchFamily="34" charset="0"/>
              </a:rPr>
              <a:t>agree</a:t>
            </a:r>
          </a:p>
        </p:txBody>
      </p:sp>
      <p:sp>
        <p:nvSpPr>
          <p:cNvPr id="22" name="Title 1">
            <a:extLst>
              <a:ext uri="{FF2B5EF4-FFF2-40B4-BE49-F238E27FC236}">
                <a16:creationId xmlns:a16="http://schemas.microsoft.com/office/drawing/2014/main" id="{894B401A-0799-4881-861E-22173E47CA58}"/>
              </a:ext>
            </a:extLst>
          </p:cNvPr>
          <p:cNvSpPr txBox="1">
            <a:spLocks/>
          </p:cNvSpPr>
          <p:nvPr/>
        </p:nvSpPr>
        <p:spPr>
          <a:xfrm>
            <a:off x="7091894" y="1437471"/>
            <a:ext cx="1371189"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00E078"/>
                </a:solidFill>
                <a:latin typeface="Segoe UI" panose="020B0502040204020203" pitchFamily="34" charset="0"/>
                <a:cs typeface="Segoe UI" panose="020B0502040204020203" pitchFamily="34" charset="0"/>
              </a:rPr>
              <a:t>Somewhat agree</a:t>
            </a:r>
          </a:p>
        </p:txBody>
      </p:sp>
      <p:sp>
        <p:nvSpPr>
          <p:cNvPr id="24" name="Title 1">
            <a:extLst>
              <a:ext uri="{FF2B5EF4-FFF2-40B4-BE49-F238E27FC236}">
                <a16:creationId xmlns:a16="http://schemas.microsoft.com/office/drawing/2014/main" id="{BEF2FCD2-B1D6-48DB-9F25-5103F691B404}"/>
              </a:ext>
            </a:extLst>
          </p:cNvPr>
          <p:cNvSpPr txBox="1">
            <a:spLocks/>
          </p:cNvSpPr>
          <p:nvPr/>
        </p:nvSpPr>
        <p:spPr>
          <a:xfrm>
            <a:off x="9608100" y="1437471"/>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760000"/>
                </a:solidFill>
                <a:latin typeface="Segoe UI" panose="020B0502040204020203" pitchFamily="34" charset="0"/>
                <a:cs typeface="Segoe UI" panose="020B0502040204020203" pitchFamily="34" charset="0"/>
              </a:rPr>
              <a:t>Strongly disagree</a:t>
            </a:r>
          </a:p>
        </p:txBody>
      </p:sp>
      <p:sp>
        <p:nvSpPr>
          <p:cNvPr id="26" name="Right Triangle 25">
            <a:extLst>
              <a:ext uri="{FF2B5EF4-FFF2-40B4-BE49-F238E27FC236}">
                <a16:creationId xmlns:a16="http://schemas.microsoft.com/office/drawing/2014/main" id="{3D2C85CA-3B30-436E-AD9E-FEB226323D7C}"/>
              </a:ext>
            </a:extLst>
          </p:cNvPr>
          <p:cNvSpPr/>
          <p:nvPr/>
        </p:nvSpPr>
        <p:spPr>
          <a:xfrm rot="10800000">
            <a:off x="11427073" y="-5441"/>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5">
            <a:extLst>
              <a:ext uri="{FF2B5EF4-FFF2-40B4-BE49-F238E27FC236}">
                <a16:creationId xmlns:a16="http://schemas.microsoft.com/office/drawing/2014/main" id="{32C4F510-DCF7-43C7-AF29-435235EEA3BF}"/>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11</a:t>
            </a:fld>
            <a:endParaRPr lang="en-US" sz="1400"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423832B-17C4-4080-AC82-C0F4EC471649}"/>
              </a:ext>
            </a:extLst>
          </p:cNvPr>
          <p:cNvSpPr txBox="1">
            <a:spLocks/>
          </p:cNvSpPr>
          <p:nvPr/>
        </p:nvSpPr>
        <p:spPr>
          <a:xfrm>
            <a:off x="8346573" y="1437471"/>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AC2900"/>
                </a:solidFill>
                <a:latin typeface="Segoe UI" panose="020B0502040204020203" pitchFamily="34" charset="0"/>
                <a:cs typeface="Segoe UI" panose="020B0502040204020203" pitchFamily="34" charset="0"/>
              </a:rPr>
              <a:t>Somewhat disagree</a:t>
            </a:r>
          </a:p>
        </p:txBody>
      </p:sp>
      <p:pic>
        <p:nvPicPr>
          <p:cNvPr id="15" name="Picture 14">
            <a:extLst>
              <a:ext uri="{FF2B5EF4-FFF2-40B4-BE49-F238E27FC236}">
                <a16:creationId xmlns:a16="http://schemas.microsoft.com/office/drawing/2014/main" id="{34D051D3-1C5B-4785-A786-E8018F6BB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6" name="TextBox 15">
            <a:extLst>
              <a:ext uri="{FF2B5EF4-FFF2-40B4-BE49-F238E27FC236}">
                <a16:creationId xmlns:a16="http://schemas.microsoft.com/office/drawing/2014/main" id="{FAB8B8C1-DC36-465F-894A-7679ECFAE06E}"/>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grpSp>
        <p:nvGrpSpPr>
          <p:cNvPr id="8" name="Group 7">
            <a:extLst>
              <a:ext uri="{FF2B5EF4-FFF2-40B4-BE49-F238E27FC236}">
                <a16:creationId xmlns:a16="http://schemas.microsoft.com/office/drawing/2014/main" id="{45A2E88A-5CCA-2D4E-3CA2-F107E13E73D9}"/>
              </a:ext>
            </a:extLst>
          </p:cNvPr>
          <p:cNvGrpSpPr/>
          <p:nvPr/>
        </p:nvGrpSpPr>
        <p:grpSpPr>
          <a:xfrm>
            <a:off x="4437076" y="2677214"/>
            <a:ext cx="3298580" cy="524115"/>
            <a:chOff x="4437076" y="2677214"/>
            <a:chExt cx="3298580" cy="524115"/>
          </a:xfrm>
        </p:grpSpPr>
        <p:sp>
          <p:nvSpPr>
            <p:cNvPr id="3" name="TextBox 2">
              <a:extLst>
                <a:ext uri="{FF2B5EF4-FFF2-40B4-BE49-F238E27FC236}">
                  <a16:creationId xmlns:a16="http://schemas.microsoft.com/office/drawing/2014/main" id="{F28A3AEF-5F5F-F666-3387-BF936C38D6D5}"/>
                </a:ext>
              </a:extLst>
            </p:cNvPr>
            <p:cNvSpPr txBox="1"/>
            <p:nvPr/>
          </p:nvSpPr>
          <p:spPr>
            <a:xfrm>
              <a:off x="4437076" y="2677214"/>
              <a:ext cx="2081463" cy="276999"/>
            </a:xfrm>
            <a:prstGeom prst="rect">
              <a:avLst/>
            </a:prstGeom>
            <a:noFill/>
          </p:spPr>
          <p:txBody>
            <a:bodyPr wrap="square" rtlCol="0">
              <a:spAutoFit/>
            </a:bodyPr>
            <a:lstStyle/>
            <a:p>
              <a:r>
                <a:rPr lang="en-US" sz="1200" b="1" dirty="0">
                  <a:solidFill>
                    <a:schemeClr val="bg1">
                      <a:lumMod val="65000"/>
                    </a:schemeClr>
                  </a:solidFill>
                  <a:latin typeface="Segoe UI" panose="020B0502040204020203" pitchFamily="34" charset="0"/>
                  <a:cs typeface="Segoe UI" panose="020B0502040204020203" pitchFamily="34" charset="0"/>
                </a:rPr>
                <a:t>Same item in 2021</a:t>
              </a:r>
            </a:p>
          </p:txBody>
        </p:sp>
        <p:sp>
          <p:nvSpPr>
            <p:cNvPr id="4" name="Left Bracket 3">
              <a:extLst>
                <a:ext uri="{FF2B5EF4-FFF2-40B4-BE49-F238E27FC236}">
                  <a16:creationId xmlns:a16="http://schemas.microsoft.com/office/drawing/2014/main" id="{89B4F478-8251-63D5-D8F6-7942E0650EF9}"/>
                </a:ext>
              </a:extLst>
            </p:cNvPr>
            <p:cNvSpPr/>
            <p:nvPr/>
          </p:nvSpPr>
          <p:spPr>
            <a:xfrm rot="16200000">
              <a:off x="6185626" y="2486917"/>
              <a:ext cx="237551" cy="657592"/>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044B1E6C-3ABA-64EE-8176-6B6C48245529}"/>
                </a:ext>
              </a:extLst>
            </p:cNvPr>
            <p:cNvSpPr txBox="1"/>
            <p:nvPr/>
          </p:nvSpPr>
          <p:spPr>
            <a:xfrm>
              <a:off x="6096001" y="2934489"/>
              <a:ext cx="549996" cy="261610"/>
            </a:xfrm>
            <a:prstGeom prst="rect">
              <a:avLst/>
            </a:prstGeom>
            <a:noFill/>
          </p:spPr>
          <p:txBody>
            <a:bodyPr wrap="square" rtlCol="0">
              <a:spAutoFit/>
            </a:bodyPr>
            <a:lstStyle/>
            <a:p>
              <a:r>
                <a:rPr lang="en-US" sz="1100" b="1" dirty="0">
                  <a:solidFill>
                    <a:schemeClr val="bg1">
                      <a:lumMod val="65000"/>
                    </a:schemeClr>
                  </a:solidFill>
                  <a:latin typeface="Arial" panose="020B0604020202020204" pitchFamily="34" charset="0"/>
                  <a:cs typeface="Arial" panose="020B0604020202020204" pitchFamily="34" charset="0"/>
                </a:rPr>
                <a:t>58%</a:t>
              </a:r>
            </a:p>
          </p:txBody>
        </p:sp>
        <p:sp>
          <p:nvSpPr>
            <p:cNvPr id="6" name="Left Bracket 5">
              <a:extLst>
                <a:ext uri="{FF2B5EF4-FFF2-40B4-BE49-F238E27FC236}">
                  <a16:creationId xmlns:a16="http://schemas.microsoft.com/office/drawing/2014/main" id="{82F53A50-F82E-822A-A9AB-0F87F5B49913}"/>
                </a:ext>
              </a:extLst>
            </p:cNvPr>
            <p:cNvSpPr/>
            <p:nvPr/>
          </p:nvSpPr>
          <p:spPr>
            <a:xfrm rot="16200000">
              <a:off x="7272241" y="2642242"/>
              <a:ext cx="237551" cy="346940"/>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FCD405A-ED5F-045F-38BF-F3731A57E084}"/>
                </a:ext>
              </a:extLst>
            </p:cNvPr>
            <p:cNvSpPr txBox="1"/>
            <p:nvPr/>
          </p:nvSpPr>
          <p:spPr>
            <a:xfrm>
              <a:off x="7185660" y="2939719"/>
              <a:ext cx="549996" cy="261610"/>
            </a:xfrm>
            <a:prstGeom prst="rect">
              <a:avLst/>
            </a:prstGeom>
            <a:noFill/>
          </p:spPr>
          <p:txBody>
            <a:bodyPr wrap="square" rtlCol="0">
              <a:spAutoFit/>
            </a:bodyPr>
            <a:lstStyle/>
            <a:p>
              <a:r>
                <a:rPr lang="en-US" sz="1100" b="1" dirty="0">
                  <a:solidFill>
                    <a:schemeClr val="bg1">
                      <a:lumMod val="65000"/>
                    </a:schemeClr>
                  </a:solidFill>
                  <a:latin typeface="Arial" panose="020B0604020202020204" pitchFamily="34" charset="0"/>
                  <a:cs typeface="Arial" panose="020B0604020202020204" pitchFamily="34" charset="0"/>
                </a:rPr>
                <a:t>24%</a:t>
              </a:r>
            </a:p>
          </p:txBody>
        </p:sp>
      </p:grpSp>
    </p:spTree>
    <p:extLst>
      <p:ext uri="{BB962C8B-B14F-4D97-AF65-F5344CB8AC3E}">
        <p14:creationId xmlns:p14="http://schemas.microsoft.com/office/powerpoint/2010/main" val="421123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AD44796-7D67-4235-88BA-36E0C3C1A7B2}"/>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97832" y="46349"/>
            <a:ext cx="7277166" cy="1325563"/>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Consumers had life-changing accounts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of benefit from their CMHSPs</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0" name="Slide Number Placeholder 15">
            <a:extLst>
              <a:ext uri="{FF2B5EF4-FFF2-40B4-BE49-F238E27FC236}">
                <a16:creationId xmlns:a16="http://schemas.microsoft.com/office/drawing/2014/main" id="{6F8F8646-B3A1-4227-AE16-61E056FDEF6E}"/>
              </a:ext>
            </a:extLst>
          </p:cNvPr>
          <p:cNvSpPr>
            <a:spLocks noGrp="1"/>
          </p:cNvSpPr>
          <p:nvPr>
            <p:ph type="sldNum" sz="quarter" idx="12"/>
          </p:nvPr>
        </p:nvSpPr>
        <p:spPr>
          <a:xfrm>
            <a:off x="11427072" y="6351048"/>
            <a:ext cx="604273"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12</a:t>
            </a:fld>
            <a:endParaRPr lang="en-US"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95EE185-8795-415E-8056-C01F6F232458}"/>
              </a:ext>
            </a:extLst>
          </p:cNvPr>
          <p:cNvSpPr txBox="1"/>
          <p:nvPr/>
        </p:nvSpPr>
        <p:spPr>
          <a:xfrm>
            <a:off x="6149266" y="1094406"/>
            <a:ext cx="5277806" cy="646331"/>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“My therapist is the best, Renee has single handedly </a:t>
            </a:r>
            <a:r>
              <a:rPr lang="en-US" b="1" dirty="0">
                <a:latin typeface="Arial Narrow" panose="020B0606020202030204" pitchFamily="34" charset="0"/>
                <a:cs typeface="Segoe UI" panose="020B0502040204020203" pitchFamily="34" charset="0"/>
              </a:rPr>
              <a:t>saved my life</a:t>
            </a:r>
            <a:r>
              <a:rPr lang="en-US" dirty="0">
                <a:latin typeface="Arial Narrow" panose="020B0606020202030204" pitchFamily="34" charset="0"/>
                <a:cs typeface="Segoe UI" panose="020B0502040204020203" pitchFamily="34" charset="0"/>
              </a:rPr>
              <a:t> and made it better at almost every appointment .”</a:t>
            </a:r>
          </a:p>
        </p:txBody>
      </p:sp>
      <p:sp>
        <p:nvSpPr>
          <p:cNvPr id="16" name="TextBox 15">
            <a:extLst>
              <a:ext uri="{FF2B5EF4-FFF2-40B4-BE49-F238E27FC236}">
                <a16:creationId xmlns:a16="http://schemas.microsoft.com/office/drawing/2014/main" id="{48F2DDCF-05E0-453A-AD14-51261F4FE859}"/>
              </a:ext>
            </a:extLst>
          </p:cNvPr>
          <p:cNvSpPr txBox="1"/>
          <p:nvPr/>
        </p:nvSpPr>
        <p:spPr>
          <a:xfrm>
            <a:off x="477014" y="1635647"/>
            <a:ext cx="5618986" cy="923330"/>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a:t>
            </a:r>
            <a:r>
              <a:rPr lang="en-US" b="1" dirty="0">
                <a:latin typeface="Arial Narrow" panose="020B0606020202030204" pitchFamily="34" charset="0"/>
                <a:cs typeface="Segoe UI" panose="020B0502040204020203" pitchFamily="34" charset="0"/>
              </a:rPr>
              <a:t>Best place </a:t>
            </a:r>
            <a:r>
              <a:rPr lang="en-US" dirty="0">
                <a:latin typeface="Arial Narrow" panose="020B0606020202030204" pitchFamily="34" charset="0"/>
                <a:cs typeface="Segoe UI" panose="020B0502040204020203" pitchFamily="34" charset="0"/>
              </a:rPr>
              <a:t>I ever been to, and </a:t>
            </a:r>
            <a:r>
              <a:rPr lang="en-US" b="1" dirty="0">
                <a:latin typeface="Arial Narrow" panose="020B0606020202030204" pitchFamily="34" charset="0"/>
                <a:cs typeface="Segoe UI" panose="020B0502040204020203" pitchFamily="34" charset="0"/>
              </a:rPr>
              <a:t>best people </a:t>
            </a:r>
            <a:r>
              <a:rPr lang="en-US" dirty="0">
                <a:latin typeface="Arial Narrow" panose="020B0606020202030204" pitchFamily="34" charset="0"/>
                <a:cs typeface="Segoe UI" panose="020B0502040204020203" pitchFamily="34" charset="0"/>
              </a:rPr>
              <a:t>too. </a:t>
            </a:r>
            <a:r>
              <a:rPr lang="en-US" b="1" dirty="0">
                <a:latin typeface="Arial Narrow" panose="020B0606020202030204" pitchFamily="34" charset="0"/>
                <a:cs typeface="Segoe UI" panose="020B0502040204020203" pitchFamily="34" charset="0"/>
              </a:rPr>
              <a:t>Always smiling </a:t>
            </a:r>
            <a:r>
              <a:rPr lang="en-US" dirty="0">
                <a:latin typeface="Arial Narrow" panose="020B0606020202030204" pitchFamily="34" charset="0"/>
                <a:cs typeface="Segoe UI" panose="020B0502040204020203" pitchFamily="34" charset="0"/>
              </a:rPr>
              <a:t>and says hello when I walk in. </a:t>
            </a:r>
            <a:r>
              <a:rPr lang="en-US" b="1" dirty="0">
                <a:latin typeface="Arial Narrow" panose="020B0606020202030204" pitchFamily="34" charset="0"/>
                <a:cs typeface="Segoe UI" panose="020B0502040204020203" pitchFamily="34" charset="0"/>
              </a:rPr>
              <a:t>Never had to wait </a:t>
            </a:r>
            <a:r>
              <a:rPr lang="en-US" dirty="0">
                <a:latin typeface="Arial Narrow" panose="020B0606020202030204" pitchFamily="34" charset="0"/>
                <a:cs typeface="Segoe UI" panose="020B0502040204020203" pitchFamily="34" charset="0"/>
              </a:rPr>
              <a:t>in the waiting room.”</a:t>
            </a:r>
          </a:p>
        </p:txBody>
      </p:sp>
      <p:sp>
        <p:nvSpPr>
          <p:cNvPr id="13" name="TextBox 12">
            <a:extLst>
              <a:ext uri="{FF2B5EF4-FFF2-40B4-BE49-F238E27FC236}">
                <a16:creationId xmlns:a16="http://schemas.microsoft.com/office/drawing/2014/main" id="{9E99F305-5FBD-4A3E-B080-906D32351FE3}"/>
              </a:ext>
            </a:extLst>
          </p:cNvPr>
          <p:cNvSpPr txBox="1"/>
          <p:nvPr/>
        </p:nvSpPr>
        <p:spPr>
          <a:xfrm>
            <a:off x="3046521" y="2546935"/>
            <a:ext cx="6098958" cy="369332"/>
          </a:xfrm>
          <a:prstGeom prst="rect">
            <a:avLst/>
          </a:prstGeom>
          <a:noFill/>
        </p:spPr>
        <p:txBody>
          <a:bodyPr wrap="square">
            <a:spAutoFit/>
          </a:bodyPr>
          <a:lstStyle/>
          <a:p>
            <a:r>
              <a:rPr lang="en-US" dirty="0">
                <a:latin typeface="Arial Narrow" panose="020B0606020202030204" pitchFamily="34" charset="0"/>
              </a:rPr>
              <a:t>“Without these services </a:t>
            </a:r>
            <a:r>
              <a:rPr lang="en-US" b="1" dirty="0">
                <a:latin typeface="Arial Narrow" panose="020B0606020202030204" pitchFamily="34" charset="0"/>
              </a:rPr>
              <a:t>I would not be here </a:t>
            </a:r>
            <a:r>
              <a:rPr lang="en-US" dirty="0">
                <a:latin typeface="Arial Narrow" panose="020B0606020202030204" pitchFamily="34" charset="0"/>
              </a:rPr>
              <a:t>today. I am very grateful.”</a:t>
            </a:r>
          </a:p>
        </p:txBody>
      </p:sp>
      <p:sp>
        <p:nvSpPr>
          <p:cNvPr id="15" name="TextBox 14">
            <a:extLst>
              <a:ext uri="{FF2B5EF4-FFF2-40B4-BE49-F238E27FC236}">
                <a16:creationId xmlns:a16="http://schemas.microsoft.com/office/drawing/2014/main" id="{9A042EFE-5FED-4A0F-992A-93C54515A78B}"/>
              </a:ext>
            </a:extLst>
          </p:cNvPr>
          <p:cNvSpPr txBox="1"/>
          <p:nvPr/>
        </p:nvSpPr>
        <p:spPr>
          <a:xfrm>
            <a:off x="786936" y="3476995"/>
            <a:ext cx="6098958" cy="646331"/>
          </a:xfrm>
          <a:prstGeom prst="rect">
            <a:avLst/>
          </a:prstGeom>
          <a:noFill/>
        </p:spPr>
        <p:txBody>
          <a:bodyPr wrap="square">
            <a:spAutoFit/>
          </a:bodyPr>
          <a:lstStyle/>
          <a:p>
            <a:r>
              <a:rPr lang="en-US" dirty="0">
                <a:latin typeface="Arial Narrow" panose="020B0606020202030204" pitchFamily="34" charset="0"/>
              </a:rPr>
              <a:t>“The entire experience has been </a:t>
            </a:r>
            <a:r>
              <a:rPr lang="en-US" b="1" dirty="0">
                <a:latin typeface="Arial Narrow" panose="020B0606020202030204" pitchFamily="34" charset="0"/>
              </a:rPr>
              <a:t>positive</a:t>
            </a:r>
            <a:r>
              <a:rPr lang="en-US" dirty="0">
                <a:latin typeface="Arial Narrow" panose="020B0606020202030204" pitchFamily="34" charset="0"/>
              </a:rPr>
              <a:t>, </a:t>
            </a:r>
            <a:r>
              <a:rPr lang="en-US" b="1" dirty="0">
                <a:latin typeface="Arial Narrow" panose="020B0606020202030204" pitchFamily="34" charset="0"/>
              </a:rPr>
              <a:t>professional</a:t>
            </a:r>
            <a:r>
              <a:rPr lang="en-US" dirty="0">
                <a:latin typeface="Arial Narrow" panose="020B0606020202030204" pitchFamily="34" charset="0"/>
              </a:rPr>
              <a:t>, and </a:t>
            </a:r>
            <a:r>
              <a:rPr lang="en-US" b="1" dirty="0">
                <a:latin typeface="Arial Narrow" panose="020B0606020202030204" pitchFamily="34" charset="0"/>
              </a:rPr>
              <a:t>helpful</a:t>
            </a:r>
            <a:r>
              <a:rPr lang="en-US" dirty="0">
                <a:latin typeface="Arial Narrow" panose="020B0606020202030204" pitchFamily="34" charset="0"/>
              </a:rPr>
              <a:t>. I greatly appreciate the services provided. Thank you all very much.”</a:t>
            </a:r>
          </a:p>
        </p:txBody>
      </p:sp>
      <p:sp>
        <p:nvSpPr>
          <p:cNvPr id="18" name="TextBox 17">
            <a:extLst>
              <a:ext uri="{FF2B5EF4-FFF2-40B4-BE49-F238E27FC236}">
                <a16:creationId xmlns:a16="http://schemas.microsoft.com/office/drawing/2014/main" id="{8825283A-B038-4C9B-BACE-44CAA2187C0C}"/>
              </a:ext>
            </a:extLst>
          </p:cNvPr>
          <p:cNvSpPr txBox="1"/>
          <p:nvPr/>
        </p:nvSpPr>
        <p:spPr>
          <a:xfrm>
            <a:off x="665826" y="5310391"/>
            <a:ext cx="6098958" cy="646331"/>
          </a:xfrm>
          <a:prstGeom prst="rect">
            <a:avLst/>
          </a:prstGeom>
          <a:noFill/>
        </p:spPr>
        <p:txBody>
          <a:bodyPr wrap="square">
            <a:spAutoFit/>
          </a:bodyPr>
          <a:lstStyle/>
          <a:p>
            <a:r>
              <a:rPr lang="en-US" dirty="0">
                <a:latin typeface="Arial Narrow" panose="020B0606020202030204" pitchFamily="34" charset="0"/>
              </a:rPr>
              <a:t>“Yes, my counselor has helped me a lot in </a:t>
            </a:r>
            <a:r>
              <a:rPr lang="en-US" b="1" dirty="0">
                <a:latin typeface="Arial Narrow" panose="020B0606020202030204" pitchFamily="34" charset="0"/>
              </a:rPr>
              <a:t>looking at things different</a:t>
            </a:r>
            <a:r>
              <a:rPr lang="en-US" dirty="0">
                <a:latin typeface="Arial Narrow" panose="020B0606020202030204" pitchFamily="34" charset="0"/>
              </a:rPr>
              <a:t>, and I do </a:t>
            </a:r>
            <a:r>
              <a:rPr lang="en-US" b="1" dirty="0">
                <a:latin typeface="Arial Narrow" panose="020B0606020202030204" pitchFamily="34" charset="0"/>
              </a:rPr>
              <a:t>feel better about myself</a:t>
            </a:r>
            <a:r>
              <a:rPr lang="en-US" dirty="0">
                <a:latin typeface="Arial Narrow" panose="020B0606020202030204" pitchFamily="34" charset="0"/>
              </a:rPr>
              <a:t>.”</a:t>
            </a:r>
          </a:p>
        </p:txBody>
      </p:sp>
      <p:sp>
        <p:nvSpPr>
          <p:cNvPr id="3" name="TextBox 2">
            <a:extLst>
              <a:ext uri="{FF2B5EF4-FFF2-40B4-BE49-F238E27FC236}">
                <a16:creationId xmlns:a16="http://schemas.microsoft.com/office/drawing/2014/main" id="{62C1DF28-35AA-C2BF-C103-D6BB699A7029}"/>
              </a:ext>
            </a:extLst>
          </p:cNvPr>
          <p:cNvSpPr txBox="1"/>
          <p:nvPr/>
        </p:nvSpPr>
        <p:spPr>
          <a:xfrm>
            <a:off x="5775158" y="4255193"/>
            <a:ext cx="6256187" cy="923330"/>
          </a:xfrm>
          <a:prstGeom prst="rect">
            <a:avLst/>
          </a:prstGeom>
          <a:noFill/>
        </p:spPr>
        <p:txBody>
          <a:bodyPr wrap="square">
            <a:spAutoFit/>
          </a:bodyPr>
          <a:lstStyle/>
          <a:p>
            <a:r>
              <a:rPr lang="en-US" dirty="0">
                <a:latin typeface="Arial Narrow" panose="020B0606020202030204" pitchFamily="34" charset="0"/>
              </a:rPr>
              <a:t>“Being placed back on my medication has made a </a:t>
            </a:r>
            <a:r>
              <a:rPr lang="en-US" b="1" dirty="0">
                <a:latin typeface="Arial Narrow" panose="020B0606020202030204" pitchFamily="34" charset="0"/>
              </a:rPr>
              <a:t>huge turn around with my life </a:t>
            </a:r>
            <a:r>
              <a:rPr lang="en-US" dirty="0">
                <a:latin typeface="Arial Narrow" panose="020B0606020202030204" pitchFamily="34" charset="0"/>
              </a:rPr>
              <a:t>including daily duties and wanting to get up and out of bed with a </a:t>
            </a:r>
            <a:r>
              <a:rPr lang="en-US" b="1" dirty="0">
                <a:latin typeface="Arial Narrow" panose="020B0606020202030204" pitchFamily="34" charset="0"/>
              </a:rPr>
              <a:t>good start to my day </a:t>
            </a:r>
            <a:r>
              <a:rPr lang="en-US" dirty="0">
                <a:latin typeface="Arial Narrow" panose="020B0606020202030204" pitchFamily="34" charset="0"/>
              </a:rPr>
              <a:t>instead of sad or depressed or just stuck.”</a:t>
            </a:r>
          </a:p>
        </p:txBody>
      </p:sp>
      <p:sp>
        <p:nvSpPr>
          <p:cNvPr id="4" name="TextBox 3">
            <a:extLst>
              <a:ext uri="{FF2B5EF4-FFF2-40B4-BE49-F238E27FC236}">
                <a16:creationId xmlns:a16="http://schemas.microsoft.com/office/drawing/2014/main" id="{D84F49F0-1605-F0AC-1487-69CD86405AD9}"/>
              </a:ext>
            </a:extLst>
          </p:cNvPr>
          <p:cNvSpPr txBox="1"/>
          <p:nvPr/>
        </p:nvSpPr>
        <p:spPr>
          <a:xfrm>
            <a:off x="7217545" y="3234664"/>
            <a:ext cx="4802198" cy="646331"/>
          </a:xfrm>
          <a:prstGeom prst="rect">
            <a:avLst/>
          </a:prstGeom>
          <a:noFill/>
        </p:spPr>
        <p:txBody>
          <a:bodyPr wrap="square">
            <a:spAutoFit/>
          </a:bodyPr>
          <a:lstStyle/>
          <a:p>
            <a:r>
              <a:rPr lang="en-US" dirty="0">
                <a:latin typeface="Arial Narrow" panose="020B0606020202030204" pitchFamily="34" charset="0"/>
              </a:rPr>
              <a:t>“The act team has totally helped me </a:t>
            </a:r>
            <a:r>
              <a:rPr lang="en-US" b="1" dirty="0">
                <a:latin typeface="Arial Narrow" panose="020B0606020202030204" pitchFamily="34" charset="0"/>
              </a:rPr>
              <a:t>transform my life</a:t>
            </a:r>
            <a:r>
              <a:rPr lang="en-US" dirty="0">
                <a:latin typeface="Arial Narrow" panose="020B0606020202030204" pitchFamily="34" charset="0"/>
              </a:rPr>
              <a:t>. I am so grateful.”</a:t>
            </a:r>
          </a:p>
        </p:txBody>
      </p:sp>
      <p:sp>
        <p:nvSpPr>
          <p:cNvPr id="6" name="TextBox 5">
            <a:extLst>
              <a:ext uri="{FF2B5EF4-FFF2-40B4-BE49-F238E27FC236}">
                <a16:creationId xmlns:a16="http://schemas.microsoft.com/office/drawing/2014/main" id="{695068E8-F11A-8E73-28A7-BF609E5FB691}"/>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Tree>
    <p:extLst>
      <p:ext uri="{BB962C8B-B14F-4D97-AF65-F5344CB8AC3E}">
        <p14:creationId xmlns:p14="http://schemas.microsoft.com/office/powerpoint/2010/main" val="935372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0E4308D-122A-4759-8E81-3007A5636289}"/>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100445"/>
            <a:ext cx="10515600" cy="1325563"/>
          </a:xfrm>
        </p:spPr>
        <p:txBody>
          <a:bodyPr>
            <a:normAutofit/>
          </a:bodyPr>
          <a:lstStyle/>
          <a:p>
            <a:pPr>
              <a:lnSpc>
                <a:spcPct val="100000"/>
              </a:lnSpc>
              <a:spcBef>
                <a:spcPts val="600"/>
              </a:spcBef>
              <a:spcAft>
                <a:spcPts val="700"/>
              </a:spcAft>
            </a:pPr>
            <a:r>
              <a:rPr lang="en-US" sz="2800" b="1" dirty="0">
                <a:latin typeface="Arial" panose="020B0604020202020204" pitchFamily="34" charset="0"/>
                <a:cs typeface="Arial" panose="020B0604020202020204" pitchFamily="34" charset="0"/>
              </a:rPr>
              <a:t>Majority of consumers had good access to services</a:t>
            </a:r>
            <a:br>
              <a:rPr lang="en-US" sz="2800" b="1" dirty="0">
                <a:latin typeface="Arial" panose="020B0604020202020204" pitchFamily="34" charset="0"/>
                <a:cs typeface="Arial" panose="020B0604020202020204" pitchFamily="34" charset="0"/>
              </a:rPr>
            </a:br>
            <a:r>
              <a:rPr lang="en-US" sz="1600" dirty="0">
                <a:latin typeface="Segoe UI" panose="020B0502040204020203" pitchFamily="34" charset="0"/>
                <a:cs typeface="Segoe UI" panose="020B0502040204020203" pitchFamily="34" charset="0"/>
              </a:rPr>
              <a:t>Treatment plan adherence and the timing of services were the most approved items.</a:t>
            </a:r>
            <a:endParaRPr lang="en-US" sz="2800" dirty="0">
              <a:latin typeface="Segoe UI" panose="020B0502040204020203" pitchFamily="34" charset="0"/>
              <a:cs typeface="Segoe UI" panose="020B0502040204020203" pitchFamily="34" charset="0"/>
            </a:endParaRPr>
          </a:p>
        </p:txBody>
      </p:sp>
      <p:sp>
        <p:nvSpPr>
          <p:cNvPr id="26" name="Right Triangle 25">
            <a:extLst>
              <a:ext uri="{FF2B5EF4-FFF2-40B4-BE49-F238E27FC236}">
                <a16:creationId xmlns:a16="http://schemas.microsoft.com/office/drawing/2014/main" id="{3D2C85CA-3B30-436E-AD9E-FEB226323D7C}"/>
              </a:ext>
            </a:extLst>
          </p:cNvPr>
          <p:cNvSpPr/>
          <p:nvPr/>
        </p:nvSpPr>
        <p:spPr>
          <a:xfrm rot="10800000">
            <a:off x="11427073" y="-5441"/>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5">
            <a:extLst>
              <a:ext uri="{FF2B5EF4-FFF2-40B4-BE49-F238E27FC236}">
                <a16:creationId xmlns:a16="http://schemas.microsoft.com/office/drawing/2014/main" id="{32C4F510-DCF7-43C7-AF29-435235EEA3BF}"/>
              </a:ext>
            </a:extLst>
          </p:cNvPr>
          <p:cNvSpPr>
            <a:spLocks noGrp="1"/>
          </p:cNvSpPr>
          <p:nvPr>
            <p:ph type="sldNum" sz="quarter" idx="12"/>
          </p:nvPr>
        </p:nvSpPr>
        <p:spPr>
          <a:xfrm>
            <a:off x="11427072" y="6351048"/>
            <a:ext cx="604273"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13</a:t>
            </a:fld>
            <a:endParaRPr lang="en-US"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4D051D3-1C5B-4785-A786-E8018F6BB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5" name="Title 1">
            <a:extLst>
              <a:ext uri="{FF2B5EF4-FFF2-40B4-BE49-F238E27FC236}">
                <a16:creationId xmlns:a16="http://schemas.microsoft.com/office/drawing/2014/main" id="{FD71AD2C-9232-3E37-75AA-65AFD731CA9F}"/>
              </a:ext>
            </a:extLst>
          </p:cNvPr>
          <p:cNvSpPr txBox="1">
            <a:spLocks/>
          </p:cNvSpPr>
          <p:nvPr/>
        </p:nvSpPr>
        <p:spPr>
          <a:xfrm>
            <a:off x="5878571" y="1230972"/>
            <a:ext cx="1281629" cy="8551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1200" b="1" dirty="0">
                <a:solidFill>
                  <a:srgbClr val="00522C"/>
                </a:solidFill>
                <a:latin typeface="Segoe UI" panose="020B0502040204020203" pitchFamily="34" charset="0"/>
                <a:cs typeface="Segoe UI" panose="020B0502040204020203" pitchFamily="34" charset="0"/>
              </a:rPr>
              <a:t>Strongly </a:t>
            </a:r>
          </a:p>
          <a:p>
            <a:pPr>
              <a:lnSpc>
                <a:spcPct val="100000"/>
              </a:lnSpc>
              <a:spcBef>
                <a:spcPts val="0"/>
              </a:spcBef>
            </a:pPr>
            <a:r>
              <a:rPr lang="en-US" sz="1200" b="1" dirty="0">
                <a:solidFill>
                  <a:srgbClr val="00522C"/>
                </a:solidFill>
                <a:latin typeface="Segoe UI" panose="020B0502040204020203" pitchFamily="34" charset="0"/>
                <a:cs typeface="Segoe UI" panose="020B0502040204020203" pitchFamily="34" charset="0"/>
              </a:rPr>
              <a:t>agree</a:t>
            </a:r>
          </a:p>
        </p:txBody>
      </p:sp>
      <p:sp>
        <p:nvSpPr>
          <p:cNvPr id="6" name="Title 1">
            <a:extLst>
              <a:ext uri="{FF2B5EF4-FFF2-40B4-BE49-F238E27FC236}">
                <a16:creationId xmlns:a16="http://schemas.microsoft.com/office/drawing/2014/main" id="{E19993FC-E9C3-E2E4-611D-68F385349F5A}"/>
              </a:ext>
            </a:extLst>
          </p:cNvPr>
          <p:cNvSpPr txBox="1">
            <a:spLocks/>
          </p:cNvSpPr>
          <p:nvPr/>
        </p:nvSpPr>
        <p:spPr>
          <a:xfrm>
            <a:off x="7091894" y="1437471"/>
            <a:ext cx="1371189"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00E078"/>
                </a:solidFill>
                <a:latin typeface="Segoe UI" panose="020B0502040204020203" pitchFamily="34" charset="0"/>
                <a:cs typeface="Segoe UI" panose="020B0502040204020203" pitchFamily="34" charset="0"/>
              </a:rPr>
              <a:t>Somewhat agree</a:t>
            </a:r>
          </a:p>
        </p:txBody>
      </p:sp>
      <p:sp>
        <p:nvSpPr>
          <p:cNvPr id="7" name="Title 1">
            <a:extLst>
              <a:ext uri="{FF2B5EF4-FFF2-40B4-BE49-F238E27FC236}">
                <a16:creationId xmlns:a16="http://schemas.microsoft.com/office/drawing/2014/main" id="{744DB3DD-4208-1975-8BDC-60E5B03A3144}"/>
              </a:ext>
            </a:extLst>
          </p:cNvPr>
          <p:cNvSpPr txBox="1">
            <a:spLocks/>
          </p:cNvSpPr>
          <p:nvPr/>
        </p:nvSpPr>
        <p:spPr>
          <a:xfrm>
            <a:off x="9503630" y="1437471"/>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760000"/>
                </a:solidFill>
                <a:latin typeface="Segoe UI" panose="020B0502040204020203" pitchFamily="34" charset="0"/>
                <a:cs typeface="Segoe UI" panose="020B0502040204020203" pitchFamily="34" charset="0"/>
              </a:rPr>
              <a:t>Strongly disagree</a:t>
            </a:r>
          </a:p>
        </p:txBody>
      </p:sp>
      <p:sp>
        <p:nvSpPr>
          <p:cNvPr id="8" name="Title 1">
            <a:extLst>
              <a:ext uri="{FF2B5EF4-FFF2-40B4-BE49-F238E27FC236}">
                <a16:creationId xmlns:a16="http://schemas.microsoft.com/office/drawing/2014/main" id="{2B76DAF6-8581-988E-E197-3191BEA0B88C}"/>
              </a:ext>
            </a:extLst>
          </p:cNvPr>
          <p:cNvSpPr txBox="1">
            <a:spLocks/>
          </p:cNvSpPr>
          <p:nvPr/>
        </p:nvSpPr>
        <p:spPr>
          <a:xfrm>
            <a:off x="8309083" y="1437471"/>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AC2900"/>
                </a:solidFill>
                <a:latin typeface="Segoe UI" panose="020B0502040204020203" pitchFamily="34" charset="0"/>
                <a:cs typeface="Segoe UI" panose="020B0502040204020203" pitchFamily="34" charset="0"/>
              </a:rPr>
              <a:t>Somewhat disagree</a:t>
            </a:r>
          </a:p>
        </p:txBody>
      </p:sp>
      <p:sp>
        <p:nvSpPr>
          <p:cNvPr id="3" name="TextBox 2">
            <a:extLst>
              <a:ext uri="{FF2B5EF4-FFF2-40B4-BE49-F238E27FC236}">
                <a16:creationId xmlns:a16="http://schemas.microsoft.com/office/drawing/2014/main" id="{46C22756-F532-7BB5-F756-0449D65B1334}"/>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graphicFrame>
        <p:nvGraphicFramePr>
          <p:cNvPr id="17" name="Chart 16">
            <a:extLst>
              <a:ext uri="{FF2B5EF4-FFF2-40B4-BE49-F238E27FC236}">
                <a16:creationId xmlns:a16="http://schemas.microsoft.com/office/drawing/2014/main" id="{464ACCE4-53FB-2D4C-6CA1-9B8374A069C4}"/>
              </a:ext>
            </a:extLst>
          </p:cNvPr>
          <p:cNvGraphicFramePr/>
          <p:nvPr>
            <p:extLst>
              <p:ext uri="{D42A27DB-BD31-4B8C-83A1-F6EECF244321}">
                <p14:modId xmlns:p14="http://schemas.microsoft.com/office/powerpoint/2010/main" val="2710288733"/>
              </p:ext>
            </p:extLst>
          </p:nvPr>
        </p:nvGraphicFramePr>
        <p:xfrm>
          <a:off x="1056399" y="882593"/>
          <a:ext cx="9907752" cy="5092814"/>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0799E4D2-30B2-3C09-E5BD-9155A574C6CD}"/>
              </a:ext>
            </a:extLst>
          </p:cNvPr>
          <p:cNvSpPr txBox="1"/>
          <p:nvPr/>
        </p:nvSpPr>
        <p:spPr>
          <a:xfrm>
            <a:off x="4454493" y="3213092"/>
            <a:ext cx="2081463" cy="276999"/>
          </a:xfrm>
          <a:prstGeom prst="rect">
            <a:avLst/>
          </a:prstGeom>
          <a:noFill/>
        </p:spPr>
        <p:txBody>
          <a:bodyPr wrap="square" rtlCol="0">
            <a:spAutoFit/>
          </a:bodyPr>
          <a:lstStyle/>
          <a:p>
            <a:r>
              <a:rPr lang="en-US" sz="1200" b="1" dirty="0">
                <a:solidFill>
                  <a:schemeClr val="bg1">
                    <a:lumMod val="65000"/>
                  </a:schemeClr>
                </a:solidFill>
                <a:latin typeface="Segoe UI" panose="020B0502040204020203" pitchFamily="34" charset="0"/>
                <a:cs typeface="Segoe UI" panose="020B0502040204020203" pitchFamily="34" charset="0"/>
              </a:rPr>
              <a:t>Same item in 2021</a:t>
            </a:r>
          </a:p>
        </p:txBody>
      </p:sp>
      <p:sp>
        <p:nvSpPr>
          <p:cNvPr id="19" name="Left Bracket 18">
            <a:extLst>
              <a:ext uri="{FF2B5EF4-FFF2-40B4-BE49-F238E27FC236}">
                <a16:creationId xmlns:a16="http://schemas.microsoft.com/office/drawing/2014/main" id="{E898CDDA-C608-9F5E-B1BD-EF448F026EDC}"/>
              </a:ext>
            </a:extLst>
          </p:cNvPr>
          <p:cNvSpPr/>
          <p:nvPr/>
        </p:nvSpPr>
        <p:spPr>
          <a:xfrm rot="16200000">
            <a:off x="6211864" y="3013975"/>
            <a:ext cx="196184" cy="633865"/>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1A2E0316-D7EC-6A04-4BFB-53E1E95C5020}"/>
              </a:ext>
            </a:extLst>
          </p:cNvPr>
          <p:cNvSpPr txBox="1"/>
          <p:nvPr/>
        </p:nvSpPr>
        <p:spPr>
          <a:xfrm>
            <a:off x="6047905" y="3413579"/>
            <a:ext cx="549996" cy="261610"/>
          </a:xfrm>
          <a:prstGeom prst="rect">
            <a:avLst/>
          </a:prstGeom>
          <a:noFill/>
        </p:spPr>
        <p:txBody>
          <a:bodyPr wrap="square" rtlCol="0">
            <a:spAutoFit/>
          </a:bodyPr>
          <a:lstStyle/>
          <a:p>
            <a:pPr algn="ctr"/>
            <a:r>
              <a:rPr lang="en-US" sz="1100" b="1" dirty="0">
                <a:solidFill>
                  <a:schemeClr val="bg1">
                    <a:lumMod val="65000"/>
                  </a:schemeClr>
                </a:solidFill>
                <a:latin typeface="Arial" panose="020B0604020202020204" pitchFamily="34" charset="0"/>
                <a:cs typeface="Arial" panose="020B0604020202020204" pitchFamily="34" charset="0"/>
              </a:rPr>
              <a:t>54%</a:t>
            </a:r>
          </a:p>
        </p:txBody>
      </p:sp>
      <p:sp>
        <p:nvSpPr>
          <p:cNvPr id="21" name="Left Bracket 20">
            <a:extLst>
              <a:ext uri="{FF2B5EF4-FFF2-40B4-BE49-F238E27FC236}">
                <a16:creationId xmlns:a16="http://schemas.microsoft.com/office/drawing/2014/main" id="{E3E7F8B0-92FC-AD34-ECE2-2B5C6E78F5BB}"/>
              </a:ext>
            </a:extLst>
          </p:cNvPr>
          <p:cNvSpPr/>
          <p:nvPr/>
        </p:nvSpPr>
        <p:spPr>
          <a:xfrm rot="16200000">
            <a:off x="7285221" y="3157437"/>
            <a:ext cx="196185" cy="346940"/>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519ED348-CF23-E705-4EE2-3C07B77300C4}"/>
              </a:ext>
            </a:extLst>
          </p:cNvPr>
          <p:cNvSpPr txBox="1"/>
          <p:nvPr/>
        </p:nvSpPr>
        <p:spPr>
          <a:xfrm>
            <a:off x="7177957" y="3413579"/>
            <a:ext cx="549996" cy="261610"/>
          </a:xfrm>
          <a:prstGeom prst="rect">
            <a:avLst/>
          </a:prstGeom>
          <a:noFill/>
        </p:spPr>
        <p:txBody>
          <a:bodyPr wrap="square" rtlCol="0">
            <a:spAutoFit/>
          </a:bodyPr>
          <a:lstStyle/>
          <a:p>
            <a:r>
              <a:rPr lang="en-US" sz="1100" b="1" dirty="0">
                <a:solidFill>
                  <a:schemeClr val="bg1">
                    <a:lumMod val="65000"/>
                  </a:schemeClr>
                </a:solidFill>
                <a:latin typeface="Arial" panose="020B0604020202020204" pitchFamily="34" charset="0"/>
                <a:cs typeface="Arial" panose="020B0604020202020204" pitchFamily="34" charset="0"/>
              </a:rPr>
              <a:t>26%</a:t>
            </a:r>
          </a:p>
        </p:txBody>
      </p:sp>
    </p:spTree>
    <p:extLst>
      <p:ext uri="{BB962C8B-B14F-4D97-AF65-F5344CB8AC3E}">
        <p14:creationId xmlns:p14="http://schemas.microsoft.com/office/powerpoint/2010/main" val="1248355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0E4308D-122A-4759-8E81-3007A5636289}"/>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90136"/>
            <a:ext cx="11266418" cy="1325563"/>
          </a:xfrm>
        </p:spPr>
        <p:txBody>
          <a:bodyPr>
            <a:normAutofit/>
          </a:bodyPr>
          <a:lstStyle/>
          <a:p>
            <a:pPr>
              <a:lnSpc>
                <a:spcPct val="100000"/>
              </a:lnSpc>
              <a:spcBef>
                <a:spcPts val="600"/>
              </a:spcBef>
              <a:spcAft>
                <a:spcPts val="700"/>
              </a:spcAft>
            </a:pPr>
            <a:r>
              <a:rPr lang="en-US" sz="2600" b="1" dirty="0">
                <a:latin typeface="Arial" panose="020B0604020202020204" pitchFamily="34" charset="0"/>
                <a:cs typeface="Arial" panose="020B0604020202020204" pitchFamily="34" charset="0"/>
              </a:rPr>
              <a:t>Lack of information provided biggest detractor from quality-appropriateness and participation</a:t>
            </a:r>
            <a:br>
              <a:rPr lang="en-US" sz="2800" b="1" dirty="0">
                <a:latin typeface="Arial" panose="020B0604020202020204" pitchFamily="34" charset="0"/>
                <a:cs typeface="Arial" panose="020B0604020202020204" pitchFamily="34" charset="0"/>
              </a:rPr>
            </a:br>
            <a:r>
              <a:rPr lang="en-US" sz="1600" dirty="0">
                <a:latin typeface="Segoe UI" panose="020B0502040204020203" pitchFamily="34" charset="0"/>
                <a:cs typeface="Segoe UI" panose="020B0502040204020203" pitchFamily="34" charset="0"/>
              </a:rPr>
              <a:t>But only just over 1 in 10 reported not having adequate information about their treatment</a:t>
            </a:r>
            <a:endParaRPr lang="en-US" sz="2800" dirty="0">
              <a:latin typeface="Segoe UI" panose="020B0502040204020203" pitchFamily="34" charset="0"/>
              <a:cs typeface="Segoe UI" panose="020B0502040204020203" pitchFamily="34" charset="0"/>
            </a:endParaRPr>
          </a:p>
        </p:txBody>
      </p:sp>
      <p:sp>
        <p:nvSpPr>
          <p:cNvPr id="26" name="Right Triangle 25">
            <a:extLst>
              <a:ext uri="{FF2B5EF4-FFF2-40B4-BE49-F238E27FC236}">
                <a16:creationId xmlns:a16="http://schemas.microsoft.com/office/drawing/2014/main" id="{3D2C85CA-3B30-436E-AD9E-FEB226323D7C}"/>
              </a:ext>
            </a:extLst>
          </p:cNvPr>
          <p:cNvSpPr/>
          <p:nvPr/>
        </p:nvSpPr>
        <p:spPr>
          <a:xfrm rot="10800000">
            <a:off x="11427073" y="-5441"/>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5">
            <a:extLst>
              <a:ext uri="{FF2B5EF4-FFF2-40B4-BE49-F238E27FC236}">
                <a16:creationId xmlns:a16="http://schemas.microsoft.com/office/drawing/2014/main" id="{32C4F510-DCF7-43C7-AF29-435235EEA3BF}"/>
              </a:ext>
            </a:extLst>
          </p:cNvPr>
          <p:cNvSpPr>
            <a:spLocks noGrp="1"/>
          </p:cNvSpPr>
          <p:nvPr>
            <p:ph type="sldNum" sz="quarter" idx="12"/>
          </p:nvPr>
        </p:nvSpPr>
        <p:spPr>
          <a:xfrm>
            <a:off x="11427072" y="6351048"/>
            <a:ext cx="604273"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14</a:t>
            </a:fld>
            <a:endParaRPr lang="en-US"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4D051D3-1C5B-4785-A786-E8018F6BB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graphicFrame>
        <p:nvGraphicFramePr>
          <p:cNvPr id="3" name="Chart 2">
            <a:extLst>
              <a:ext uri="{FF2B5EF4-FFF2-40B4-BE49-F238E27FC236}">
                <a16:creationId xmlns:a16="http://schemas.microsoft.com/office/drawing/2014/main" id="{AF7640EE-750D-6C75-56CB-F39C2A8088A0}"/>
              </a:ext>
            </a:extLst>
          </p:cNvPr>
          <p:cNvGraphicFramePr/>
          <p:nvPr>
            <p:extLst>
              <p:ext uri="{D42A27DB-BD31-4B8C-83A1-F6EECF244321}">
                <p14:modId xmlns:p14="http://schemas.microsoft.com/office/powerpoint/2010/main" val="499316641"/>
              </p:ext>
            </p:extLst>
          </p:nvPr>
        </p:nvGraphicFramePr>
        <p:xfrm>
          <a:off x="340933" y="1320122"/>
          <a:ext cx="11510133" cy="5092814"/>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a:extLst>
              <a:ext uri="{FF2B5EF4-FFF2-40B4-BE49-F238E27FC236}">
                <a16:creationId xmlns:a16="http://schemas.microsoft.com/office/drawing/2014/main" id="{CC1901AC-CDE8-60E5-6FE1-D9A5C3F8C192}"/>
              </a:ext>
            </a:extLst>
          </p:cNvPr>
          <p:cNvSpPr txBox="1">
            <a:spLocks/>
          </p:cNvSpPr>
          <p:nvPr/>
        </p:nvSpPr>
        <p:spPr>
          <a:xfrm>
            <a:off x="6057900" y="965481"/>
            <a:ext cx="1281629" cy="8551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1200" b="1" dirty="0">
                <a:solidFill>
                  <a:srgbClr val="00522C"/>
                </a:solidFill>
                <a:latin typeface="Segoe UI" panose="020B0502040204020203" pitchFamily="34" charset="0"/>
                <a:cs typeface="Segoe UI" panose="020B0502040204020203" pitchFamily="34" charset="0"/>
              </a:rPr>
              <a:t>Strongly </a:t>
            </a:r>
          </a:p>
          <a:p>
            <a:pPr>
              <a:lnSpc>
                <a:spcPct val="100000"/>
              </a:lnSpc>
              <a:spcBef>
                <a:spcPts val="0"/>
              </a:spcBef>
            </a:pPr>
            <a:r>
              <a:rPr lang="en-US" sz="1200" b="1" dirty="0">
                <a:solidFill>
                  <a:srgbClr val="00522C"/>
                </a:solidFill>
                <a:latin typeface="Segoe UI" panose="020B0502040204020203" pitchFamily="34" charset="0"/>
                <a:cs typeface="Segoe UI" panose="020B0502040204020203" pitchFamily="34" charset="0"/>
              </a:rPr>
              <a:t>agree</a:t>
            </a:r>
          </a:p>
        </p:txBody>
      </p:sp>
      <p:sp>
        <p:nvSpPr>
          <p:cNvPr id="5" name="Title 1">
            <a:extLst>
              <a:ext uri="{FF2B5EF4-FFF2-40B4-BE49-F238E27FC236}">
                <a16:creationId xmlns:a16="http://schemas.microsoft.com/office/drawing/2014/main" id="{8BC9CA56-1CF5-BB50-B7FA-4B215A482646}"/>
              </a:ext>
            </a:extLst>
          </p:cNvPr>
          <p:cNvSpPr txBox="1">
            <a:spLocks/>
          </p:cNvSpPr>
          <p:nvPr/>
        </p:nvSpPr>
        <p:spPr>
          <a:xfrm>
            <a:off x="7436243" y="1165975"/>
            <a:ext cx="1371189"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00E078"/>
                </a:solidFill>
                <a:latin typeface="Segoe UI" panose="020B0502040204020203" pitchFamily="34" charset="0"/>
                <a:cs typeface="Segoe UI" panose="020B0502040204020203" pitchFamily="34" charset="0"/>
              </a:rPr>
              <a:t>Somewhat agree</a:t>
            </a:r>
          </a:p>
        </p:txBody>
      </p:sp>
      <p:sp>
        <p:nvSpPr>
          <p:cNvPr id="6" name="Title 1">
            <a:extLst>
              <a:ext uri="{FF2B5EF4-FFF2-40B4-BE49-F238E27FC236}">
                <a16:creationId xmlns:a16="http://schemas.microsoft.com/office/drawing/2014/main" id="{3CB31574-3912-1B1E-D121-FB9A2F2CCFD9}"/>
              </a:ext>
            </a:extLst>
          </p:cNvPr>
          <p:cNvSpPr txBox="1">
            <a:spLocks/>
          </p:cNvSpPr>
          <p:nvPr/>
        </p:nvSpPr>
        <p:spPr>
          <a:xfrm>
            <a:off x="10223830" y="1162498"/>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760000"/>
                </a:solidFill>
                <a:latin typeface="Segoe UI" panose="020B0502040204020203" pitchFamily="34" charset="0"/>
                <a:cs typeface="Segoe UI" panose="020B0502040204020203" pitchFamily="34" charset="0"/>
              </a:rPr>
              <a:t>Strongly disagree</a:t>
            </a:r>
          </a:p>
        </p:txBody>
      </p:sp>
      <p:sp>
        <p:nvSpPr>
          <p:cNvPr id="7" name="Title 1">
            <a:extLst>
              <a:ext uri="{FF2B5EF4-FFF2-40B4-BE49-F238E27FC236}">
                <a16:creationId xmlns:a16="http://schemas.microsoft.com/office/drawing/2014/main" id="{1B052C97-8269-0C9D-DF7E-B8CD969DDDAE}"/>
              </a:ext>
            </a:extLst>
          </p:cNvPr>
          <p:cNvSpPr txBox="1">
            <a:spLocks/>
          </p:cNvSpPr>
          <p:nvPr/>
        </p:nvSpPr>
        <p:spPr>
          <a:xfrm>
            <a:off x="8807432" y="1162498"/>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AC2900"/>
                </a:solidFill>
                <a:latin typeface="Segoe UI" panose="020B0502040204020203" pitchFamily="34" charset="0"/>
                <a:cs typeface="Segoe UI" panose="020B0502040204020203" pitchFamily="34" charset="0"/>
              </a:rPr>
              <a:t>Somewhat disagree</a:t>
            </a:r>
          </a:p>
        </p:txBody>
      </p:sp>
      <p:sp>
        <p:nvSpPr>
          <p:cNvPr id="8" name="Left Bracket 7">
            <a:extLst>
              <a:ext uri="{FF2B5EF4-FFF2-40B4-BE49-F238E27FC236}">
                <a16:creationId xmlns:a16="http://schemas.microsoft.com/office/drawing/2014/main" id="{44AB3727-F887-9BE1-28D9-FA9961EE9248}"/>
              </a:ext>
            </a:extLst>
          </p:cNvPr>
          <p:cNvSpPr/>
          <p:nvPr/>
        </p:nvSpPr>
        <p:spPr>
          <a:xfrm>
            <a:off x="8727221" y="5048834"/>
            <a:ext cx="80211" cy="1095750"/>
          </a:xfrm>
          <a:prstGeom prst="leftBracket">
            <a:avLst/>
          </a:prstGeom>
          <a:ln w="28575">
            <a:solidFill>
              <a:srgbClr val="5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ket 9">
            <a:extLst>
              <a:ext uri="{FF2B5EF4-FFF2-40B4-BE49-F238E27FC236}">
                <a16:creationId xmlns:a16="http://schemas.microsoft.com/office/drawing/2014/main" id="{E0DDB4CD-9C3D-68EE-9EBF-5C02D4B97A9C}"/>
              </a:ext>
            </a:extLst>
          </p:cNvPr>
          <p:cNvSpPr/>
          <p:nvPr/>
        </p:nvSpPr>
        <p:spPr>
          <a:xfrm rot="10800000">
            <a:off x="10875484" y="5048834"/>
            <a:ext cx="80210" cy="1095750"/>
          </a:xfrm>
          <a:prstGeom prst="leftBracket">
            <a:avLst/>
          </a:prstGeom>
          <a:ln w="28575">
            <a:solidFill>
              <a:srgbClr val="5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9D7C9A17-152A-B511-D26C-AD8B2DD9A991}"/>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
        <p:nvSpPr>
          <p:cNvPr id="11" name="TextBox 10">
            <a:extLst>
              <a:ext uri="{FF2B5EF4-FFF2-40B4-BE49-F238E27FC236}">
                <a16:creationId xmlns:a16="http://schemas.microsoft.com/office/drawing/2014/main" id="{573CEB36-9371-46C3-4393-5A597F0390D0}"/>
              </a:ext>
            </a:extLst>
          </p:cNvPr>
          <p:cNvSpPr txBox="1"/>
          <p:nvPr/>
        </p:nvSpPr>
        <p:spPr>
          <a:xfrm>
            <a:off x="4620486" y="3978278"/>
            <a:ext cx="2081463" cy="276999"/>
          </a:xfrm>
          <a:prstGeom prst="rect">
            <a:avLst/>
          </a:prstGeom>
          <a:noFill/>
        </p:spPr>
        <p:txBody>
          <a:bodyPr wrap="square" rtlCol="0">
            <a:spAutoFit/>
          </a:bodyPr>
          <a:lstStyle/>
          <a:p>
            <a:r>
              <a:rPr lang="en-US" sz="1200" b="1" dirty="0">
                <a:solidFill>
                  <a:schemeClr val="bg1">
                    <a:lumMod val="65000"/>
                  </a:schemeClr>
                </a:solidFill>
                <a:latin typeface="Segoe UI" panose="020B0502040204020203" pitchFamily="34" charset="0"/>
                <a:cs typeface="Segoe UI" panose="020B0502040204020203" pitchFamily="34" charset="0"/>
              </a:rPr>
              <a:t>Same item in 2021</a:t>
            </a:r>
          </a:p>
        </p:txBody>
      </p:sp>
      <p:sp>
        <p:nvSpPr>
          <p:cNvPr id="14" name="Left Bracket 13">
            <a:extLst>
              <a:ext uri="{FF2B5EF4-FFF2-40B4-BE49-F238E27FC236}">
                <a16:creationId xmlns:a16="http://schemas.microsoft.com/office/drawing/2014/main" id="{B77AEEB7-9DBF-9C37-DAE6-1E844065EDCB}"/>
              </a:ext>
            </a:extLst>
          </p:cNvPr>
          <p:cNvSpPr/>
          <p:nvPr/>
        </p:nvSpPr>
        <p:spPr>
          <a:xfrm rot="16200000">
            <a:off x="6360905" y="3799647"/>
            <a:ext cx="161713" cy="604877"/>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3286E129-D1CE-37F2-4851-4D0DD89845B7}"/>
              </a:ext>
            </a:extLst>
          </p:cNvPr>
          <p:cNvSpPr txBox="1"/>
          <p:nvPr/>
        </p:nvSpPr>
        <p:spPr>
          <a:xfrm>
            <a:off x="6194204" y="4168651"/>
            <a:ext cx="549996" cy="261610"/>
          </a:xfrm>
          <a:prstGeom prst="rect">
            <a:avLst/>
          </a:prstGeom>
          <a:noFill/>
        </p:spPr>
        <p:txBody>
          <a:bodyPr wrap="square" rtlCol="0">
            <a:spAutoFit/>
          </a:bodyPr>
          <a:lstStyle/>
          <a:p>
            <a:pPr algn="ctr"/>
            <a:r>
              <a:rPr lang="en-US" sz="1100" b="1" dirty="0">
                <a:solidFill>
                  <a:schemeClr val="bg1">
                    <a:lumMod val="65000"/>
                  </a:schemeClr>
                </a:solidFill>
                <a:latin typeface="Arial" panose="020B0604020202020204" pitchFamily="34" charset="0"/>
                <a:cs typeface="Arial" panose="020B0604020202020204" pitchFamily="34" charset="0"/>
              </a:rPr>
              <a:t>51%</a:t>
            </a:r>
          </a:p>
        </p:txBody>
      </p:sp>
      <p:sp>
        <p:nvSpPr>
          <p:cNvPr id="17" name="Left Bracket 16">
            <a:extLst>
              <a:ext uri="{FF2B5EF4-FFF2-40B4-BE49-F238E27FC236}">
                <a16:creationId xmlns:a16="http://schemas.microsoft.com/office/drawing/2014/main" id="{AC9A005D-6F90-CEA8-1B6F-CF274714B834}"/>
              </a:ext>
            </a:extLst>
          </p:cNvPr>
          <p:cNvSpPr/>
          <p:nvPr/>
        </p:nvSpPr>
        <p:spPr>
          <a:xfrm rot="16200000">
            <a:off x="7710553" y="3843031"/>
            <a:ext cx="161714" cy="518109"/>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FE131080-076C-DA1B-6481-553C5D81929A}"/>
              </a:ext>
            </a:extLst>
          </p:cNvPr>
          <p:cNvSpPr txBox="1"/>
          <p:nvPr/>
        </p:nvSpPr>
        <p:spPr>
          <a:xfrm>
            <a:off x="7590609" y="4168651"/>
            <a:ext cx="549996" cy="261610"/>
          </a:xfrm>
          <a:prstGeom prst="rect">
            <a:avLst/>
          </a:prstGeom>
          <a:noFill/>
        </p:spPr>
        <p:txBody>
          <a:bodyPr wrap="square" rtlCol="0">
            <a:spAutoFit/>
          </a:bodyPr>
          <a:lstStyle/>
          <a:p>
            <a:r>
              <a:rPr lang="en-US" sz="1100" b="1" dirty="0">
                <a:solidFill>
                  <a:schemeClr val="bg1">
                    <a:lumMod val="65000"/>
                  </a:schemeClr>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349548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57653"/>
            <a:ext cx="11266418" cy="1027996"/>
          </a:xfrm>
        </p:spPr>
        <p:txBody>
          <a:bodyPr>
            <a:normAutofit fontScale="90000"/>
          </a:bodyPr>
          <a:lstStyle/>
          <a:p>
            <a:pPr>
              <a:lnSpc>
                <a:spcPct val="100000"/>
              </a:lnSpc>
              <a:spcBef>
                <a:spcPts val="600"/>
              </a:spcBef>
              <a:spcAft>
                <a:spcPts val="700"/>
              </a:spcAft>
            </a:pPr>
            <a:r>
              <a:rPr lang="en-US" sz="2800" b="1" dirty="0">
                <a:latin typeface="Arial" panose="020B0604020202020204" pitchFamily="34" charset="0"/>
                <a:cs typeface="Arial" panose="020B0604020202020204" pitchFamily="34" charset="0"/>
              </a:rPr>
              <a:t>Consumer outcomes &amp; functioning relatively consistent across all items</a:t>
            </a:r>
            <a:br>
              <a:rPr lang="en-US" sz="2800" b="1" dirty="0">
                <a:latin typeface="Arial" panose="020B0604020202020204" pitchFamily="34" charset="0"/>
                <a:cs typeface="Arial" panose="020B0604020202020204" pitchFamily="34" charset="0"/>
              </a:rPr>
            </a:br>
            <a:r>
              <a:rPr lang="en-US" sz="1600" b="1" dirty="0">
                <a:solidFill>
                  <a:srgbClr val="AC2900"/>
                </a:solidFill>
                <a:latin typeface="Segoe UI" panose="020B0502040204020203" pitchFamily="34" charset="0"/>
                <a:cs typeface="Segoe UI" panose="020B0502040204020203" pitchFamily="34" charset="0"/>
              </a:rPr>
              <a:t>Disagreement</a:t>
            </a:r>
            <a:r>
              <a:rPr lang="en-US" sz="1600" b="1" dirty="0">
                <a:solidFill>
                  <a:srgbClr val="C00000"/>
                </a:solidFill>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ratings for “symptoms not bothering me as much” the highest among all items.</a:t>
            </a:r>
            <a:endParaRPr lang="en-US" sz="2800" dirty="0">
              <a:latin typeface="Segoe UI" panose="020B0502040204020203" pitchFamily="34" charset="0"/>
              <a:cs typeface="Segoe UI" panose="020B0502040204020203" pitchFamily="34" charset="0"/>
            </a:endParaRPr>
          </a:p>
        </p:txBody>
      </p:sp>
      <p:sp>
        <p:nvSpPr>
          <p:cNvPr id="26" name="Right Triangle 25">
            <a:extLst>
              <a:ext uri="{FF2B5EF4-FFF2-40B4-BE49-F238E27FC236}">
                <a16:creationId xmlns:a16="http://schemas.microsoft.com/office/drawing/2014/main" id="{3D2C85CA-3B30-436E-AD9E-FEB226323D7C}"/>
              </a:ext>
            </a:extLst>
          </p:cNvPr>
          <p:cNvSpPr/>
          <p:nvPr/>
        </p:nvSpPr>
        <p:spPr>
          <a:xfrm rot="10800000">
            <a:off x="11427073" y="-5441"/>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5">
            <a:extLst>
              <a:ext uri="{FF2B5EF4-FFF2-40B4-BE49-F238E27FC236}">
                <a16:creationId xmlns:a16="http://schemas.microsoft.com/office/drawing/2014/main" id="{32C4F510-DCF7-43C7-AF29-435235EEA3BF}"/>
              </a:ext>
            </a:extLst>
          </p:cNvPr>
          <p:cNvSpPr>
            <a:spLocks noGrp="1"/>
          </p:cNvSpPr>
          <p:nvPr>
            <p:ph type="sldNum" sz="quarter" idx="12"/>
          </p:nvPr>
        </p:nvSpPr>
        <p:spPr>
          <a:xfrm>
            <a:off x="11427072" y="6351048"/>
            <a:ext cx="604273"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15</a:t>
            </a:fld>
            <a:endParaRPr lang="en-US"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4D051D3-1C5B-4785-A786-E8018F6BB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7" name="Title 1">
            <a:extLst>
              <a:ext uri="{FF2B5EF4-FFF2-40B4-BE49-F238E27FC236}">
                <a16:creationId xmlns:a16="http://schemas.microsoft.com/office/drawing/2014/main" id="{2686CD37-91A7-4A22-A9BF-8A66614FEE5C}"/>
              </a:ext>
            </a:extLst>
          </p:cNvPr>
          <p:cNvSpPr txBox="1">
            <a:spLocks/>
          </p:cNvSpPr>
          <p:nvPr/>
        </p:nvSpPr>
        <p:spPr>
          <a:xfrm>
            <a:off x="369639" y="1085649"/>
            <a:ext cx="4062711" cy="432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400" b="1" dirty="0">
                <a:latin typeface="Segoe UI" panose="020B0502040204020203" pitchFamily="34" charset="0"/>
                <a:cs typeface="Segoe UI" panose="020B0502040204020203" pitchFamily="34" charset="0"/>
              </a:rPr>
              <a:t>“</a:t>
            </a:r>
            <a:r>
              <a:rPr lang="en-US" sz="1400" b="1" u="sng" dirty="0">
                <a:latin typeface="Segoe UI" panose="020B0502040204020203" pitchFamily="34" charset="0"/>
                <a:cs typeface="Segoe UI" panose="020B0502040204020203" pitchFamily="34" charset="0"/>
              </a:rPr>
              <a:t>As a direct result of services I received...</a:t>
            </a:r>
            <a:r>
              <a:rPr lang="en-US" sz="1400" b="1" dirty="0">
                <a:latin typeface="Segoe UI" panose="020B0502040204020203" pitchFamily="34" charset="0"/>
                <a:cs typeface="Segoe UI" panose="020B0502040204020203" pitchFamily="34" charset="0"/>
              </a:rPr>
              <a:t>”</a:t>
            </a:r>
            <a:endParaRPr lang="en-US" sz="1400" u="sng" dirty="0">
              <a:latin typeface="Segoe UI" panose="020B0502040204020203" pitchFamily="34" charset="0"/>
              <a:cs typeface="Segoe UI" panose="020B0502040204020203" pitchFamily="34" charset="0"/>
            </a:endParaRPr>
          </a:p>
        </p:txBody>
      </p:sp>
      <p:graphicFrame>
        <p:nvGraphicFramePr>
          <p:cNvPr id="5" name="Chart 4">
            <a:extLst>
              <a:ext uri="{FF2B5EF4-FFF2-40B4-BE49-F238E27FC236}">
                <a16:creationId xmlns:a16="http://schemas.microsoft.com/office/drawing/2014/main" id="{6DCC2347-C734-6EA2-0E87-7298AC25ABDE}"/>
              </a:ext>
            </a:extLst>
          </p:cNvPr>
          <p:cNvGraphicFramePr/>
          <p:nvPr>
            <p:extLst>
              <p:ext uri="{D42A27DB-BD31-4B8C-83A1-F6EECF244321}">
                <p14:modId xmlns:p14="http://schemas.microsoft.com/office/powerpoint/2010/main" val="2972696610"/>
              </p:ext>
            </p:extLst>
          </p:nvPr>
        </p:nvGraphicFramePr>
        <p:xfrm>
          <a:off x="340933" y="1320122"/>
          <a:ext cx="11510133" cy="509281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DB6BA02A-F020-3D0F-1176-4ADDE720745C}"/>
              </a:ext>
            </a:extLst>
          </p:cNvPr>
          <p:cNvSpPr txBox="1">
            <a:spLocks/>
          </p:cNvSpPr>
          <p:nvPr/>
        </p:nvSpPr>
        <p:spPr>
          <a:xfrm>
            <a:off x="4432350" y="819868"/>
            <a:ext cx="1281629" cy="8551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1200" b="1" dirty="0">
                <a:solidFill>
                  <a:srgbClr val="00522C"/>
                </a:solidFill>
                <a:latin typeface="Segoe UI" panose="020B0502040204020203" pitchFamily="34" charset="0"/>
                <a:cs typeface="Segoe UI" panose="020B0502040204020203" pitchFamily="34" charset="0"/>
              </a:rPr>
              <a:t>Strongly </a:t>
            </a:r>
          </a:p>
          <a:p>
            <a:pPr>
              <a:lnSpc>
                <a:spcPct val="100000"/>
              </a:lnSpc>
              <a:spcBef>
                <a:spcPts val="0"/>
              </a:spcBef>
            </a:pPr>
            <a:r>
              <a:rPr lang="en-US" sz="1200" b="1" dirty="0">
                <a:solidFill>
                  <a:srgbClr val="00522C"/>
                </a:solidFill>
                <a:latin typeface="Segoe UI" panose="020B0502040204020203" pitchFamily="34" charset="0"/>
                <a:cs typeface="Segoe UI" panose="020B0502040204020203" pitchFamily="34" charset="0"/>
              </a:rPr>
              <a:t>agree</a:t>
            </a:r>
          </a:p>
        </p:txBody>
      </p:sp>
      <p:sp>
        <p:nvSpPr>
          <p:cNvPr id="7" name="Title 1">
            <a:extLst>
              <a:ext uri="{FF2B5EF4-FFF2-40B4-BE49-F238E27FC236}">
                <a16:creationId xmlns:a16="http://schemas.microsoft.com/office/drawing/2014/main" id="{C22ED0B1-CB40-9F57-61E0-F8B05E18A200}"/>
              </a:ext>
            </a:extLst>
          </p:cNvPr>
          <p:cNvSpPr txBox="1">
            <a:spLocks/>
          </p:cNvSpPr>
          <p:nvPr/>
        </p:nvSpPr>
        <p:spPr>
          <a:xfrm>
            <a:off x="6199848" y="1026366"/>
            <a:ext cx="1371189"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00E078"/>
                </a:solidFill>
                <a:latin typeface="Segoe UI" panose="020B0502040204020203" pitchFamily="34" charset="0"/>
                <a:cs typeface="Segoe UI" panose="020B0502040204020203" pitchFamily="34" charset="0"/>
              </a:rPr>
              <a:t>Somewhat agree</a:t>
            </a:r>
          </a:p>
        </p:txBody>
      </p:sp>
      <p:sp>
        <p:nvSpPr>
          <p:cNvPr id="8" name="Title 1">
            <a:extLst>
              <a:ext uri="{FF2B5EF4-FFF2-40B4-BE49-F238E27FC236}">
                <a16:creationId xmlns:a16="http://schemas.microsoft.com/office/drawing/2014/main" id="{4BD55031-650E-FD4E-8CEB-34E46E66C745}"/>
              </a:ext>
            </a:extLst>
          </p:cNvPr>
          <p:cNvSpPr txBox="1">
            <a:spLocks/>
          </p:cNvSpPr>
          <p:nvPr/>
        </p:nvSpPr>
        <p:spPr>
          <a:xfrm>
            <a:off x="9776690" y="1026366"/>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760000"/>
                </a:solidFill>
                <a:latin typeface="Segoe UI" panose="020B0502040204020203" pitchFamily="34" charset="0"/>
                <a:cs typeface="Segoe UI" panose="020B0502040204020203" pitchFamily="34" charset="0"/>
              </a:rPr>
              <a:t>Strongly disagree</a:t>
            </a:r>
          </a:p>
        </p:txBody>
      </p:sp>
      <p:sp>
        <p:nvSpPr>
          <p:cNvPr id="9" name="Title 1">
            <a:extLst>
              <a:ext uri="{FF2B5EF4-FFF2-40B4-BE49-F238E27FC236}">
                <a16:creationId xmlns:a16="http://schemas.microsoft.com/office/drawing/2014/main" id="{7D2B3DCF-42BA-3F25-4EB5-B7B41E25F775}"/>
              </a:ext>
            </a:extLst>
          </p:cNvPr>
          <p:cNvSpPr txBox="1">
            <a:spLocks/>
          </p:cNvSpPr>
          <p:nvPr/>
        </p:nvSpPr>
        <p:spPr>
          <a:xfrm>
            <a:off x="7996659" y="1026366"/>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AC2900"/>
                </a:solidFill>
                <a:latin typeface="Segoe UI" panose="020B0502040204020203" pitchFamily="34" charset="0"/>
                <a:cs typeface="Segoe UI" panose="020B0502040204020203" pitchFamily="34" charset="0"/>
              </a:rPr>
              <a:t>Somewhat disagree</a:t>
            </a:r>
          </a:p>
        </p:txBody>
      </p:sp>
      <p:sp>
        <p:nvSpPr>
          <p:cNvPr id="3" name="TextBox 2">
            <a:extLst>
              <a:ext uri="{FF2B5EF4-FFF2-40B4-BE49-F238E27FC236}">
                <a16:creationId xmlns:a16="http://schemas.microsoft.com/office/drawing/2014/main" id="{E4A8AB8B-7D29-718C-5B5C-B5AA660C9A27}"/>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
        <p:nvSpPr>
          <p:cNvPr id="4" name="TextBox 3">
            <a:extLst>
              <a:ext uri="{FF2B5EF4-FFF2-40B4-BE49-F238E27FC236}">
                <a16:creationId xmlns:a16="http://schemas.microsoft.com/office/drawing/2014/main" id="{F5882740-16E4-4EBD-5788-A32D5E00F74E}"/>
              </a:ext>
            </a:extLst>
          </p:cNvPr>
          <p:cNvSpPr txBox="1"/>
          <p:nvPr/>
        </p:nvSpPr>
        <p:spPr>
          <a:xfrm>
            <a:off x="2942684" y="1934617"/>
            <a:ext cx="2081463" cy="276999"/>
          </a:xfrm>
          <a:prstGeom prst="rect">
            <a:avLst/>
          </a:prstGeom>
          <a:noFill/>
        </p:spPr>
        <p:txBody>
          <a:bodyPr wrap="square" rtlCol="0">
            <a:spAutoFit/>
          </a:bodyPr>
          <a:lstStyle/>
          <a:p>
            <a:r>
              <a:rPr lang="en-US" sz="1200" b="1" dirty="0">
                <a:solidFill>
                  <a:schemeClr val="bg1">
                    <a:lumMod val="65000"/>
                  </a:schemeClr>
                </a:solidFill>
                <a:latin typeface="Segoe UI" panose="020B0502040204020203" pitchFamily="34" charset="0"/>
                <a:cs typeface="Segoe UI" panose="020B0502040204020203" pitchFamily="34" charset="0"/>
              </a:rPr>
              <a:t>Same item in 2021</a:t>
            </a:r>
          </a:p>
        </p:txBody>
      </p:sp>
      <p:sp>
        <p:nvSpPr>
          <p:cNvPr id="10" name="Left Bracket 9">
            <a:extLst>
              <a:ext uri="{FF2B5EF4-FFF2-40B4-BE49-F238E27FC236}">
                <a16:creationId xmlns:a16="http://schemas.microsoft.com/office/drawing/2014/main" id="{D7BA1524-1402-D4C5-00EA-25DDBF4C9CF6}"/>
              </a:ext>
            </a:extLst>
          </p:cNvPr>
          <p:cNvSpPr/>
          <p:nvPr/>
        </p:nvSpPr>
        <p:spPr>
          <a:xfrm rot="16200000">
            <a:off x="4769759" y="1692184"/>
            <a:ext cx="133139" cy="694087"/>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642CB712-0077-57BE-A4E5-6E6C0778B790}"/>
              </a:ext>
            </a:extLst>
          </p:cNvPr>
          <p:cNvSpPr txBox="1"/>
          <p:nvPr/>
        </p:nvSpPr>
        <p:spPr>
          <a:xfrm>
            <a:off x="4567045" y="2078660"/>
            <a:ext cx="549996" cy="261610"/>
          </a:xfrm>
          <a:prstGeom prst="rect">
            <a:avLst/>
          </a:prstGeom>
          <a:noFill/>
        </p:spPr>
        <p:txBody>
          <a:bodyPr wrap="square" rtlCol="0">
            <a:spAutoFit/>
          </a:bodyPr>
          <a:lstStyle/>
          <a:p>
            <a:pPr algn="ctr"/>
            <a:r>
              <a:rPr lang="en-US" sz="1100" b="1" dirty="0">
                <a:solidFill>
                  <a:schemeClr val="bg1">
                    <a:lumMod val="65000"/>
                  </a:schemeClr>
                </a:solidFill>
                <a:latin typeface="Arial" panose="020B0604020202020204" pitchFamily="34" charset="0"/>
                <a:cs typeface="Arial" panose="020B0604020202020204" pitchFamily="34" charset="0"/>
              </a:rPr>
              <a:t>43%</a:t>
            </a:r>
          </a:p>
        </p:txBody>
      </p:sp>
      <p:sp>
        <p:nvSpPr>
          <p:cNvPr id="12" name="Left Bracket 11">
            <a:extLst>
              <a:ext uri="{FF2B5EF4-FFF2-40B4-BE49-F238E27FC236}">
                <a16:creationId xmlns:a16="http://schemas.microsoft.com/office/drawing/2014/main" id="{28D3276C-0F75-5788-BE73-13580BD26789}"/>
              </a:ext>
            </a:extLst>
          </p:cNvPr>
          <p:cNvSpPr/>
          <p:nvPr/>
        </p:nvSpPr>
        <p:spPr>
          <a:xfrm rot="16200000">
            <a:off x="6510399" y="1764231"/>
            <a:ext cx="133139" cy="549996"/>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BCC6E989-A5C6-C8A3-C815-5DECC7B3C9F0}"/>
              </a:ext>
            </a:extLst>
          </p:cNvPr>
          <p:cNvSpPr txBox="1"/>
          <p:nvPr/>
        </p:nvSpPr>
        <p:spPr>
          <a:xfrm>
            <a:off x="6350631" y="2078660"/>
            <a:ext cx="549996" cy="261610"/>
          </a:xfrm>
          <a:prstGeom prst="rect">
            <a:avLst/>
          </a:prstGeom>
          <a:noFill/>
        </p:spPr>
        <p:txBody>
          <a:bodyPr wrap="square" rtlCol="0">
            <a:spAutoFit/>
          </a:bodyPr>
          <a:lstStyle/>
          <a:p>
            <a:r>
              <a:rPr lang="en-US" sz="1100" b="1" dirty="0">
                <a:solidFill>
                  <a:schemeClr val="bg1">
                    <a:lumMod val="65000"/>
                  </a:schemeClr>
                </a:solidFill>
                <a:latin typeface="Arial" panose="020B0604020202020204" pitchFamily="34" charset="0"/>
                <a:cs typeface="Arial" panose="020B0604020202020204" pitchFamily="34" charset="0"/>
              </a:rPr>
              <a:t>30%</a:t>
            </a:r>
          </a:p>
        </p:txBody>
      </p:sp>
    </p:spTree>
    <p:extLst>
      <p:ext uri="{BB962C8B-B14F-4D97-AF65-F5344CB8AC3E}">
        <p14:creationId xmlns:p14="http://schemas.microsoft.com/office/powerpoint/2010/main" val="276536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0E4308D-122A-4759-8E81-3007A5636289}"/>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155830"/>
            <a:ext cx="10640696" cy="1325563"/>
          </a:xfrm>
        </p:spPr>
        <p:txBody>
          <a:bodyPr>
            <a:normAutofit/>
          </a:bodyPr>
          <a:lstStyle/>
          <a:p>
            <a:pPr>
              <a:lnSpc>
                <a:spcPct val="100000"/>
              </a:lnSpc>
              <a:spcBef>
                <a:spcPts val="600"/>
              </a:spcBef>
              <a:spcAft>
                <a:spcPts val="700"/>
              </a:spcAft>
            </a:pPr>
            <a:r>
              <a:rPr lang="en-US" sz="2800" b="1" dirty="0">
                <a:latin typeface="Arial" panose="020B0604020202020204" pitchFamily="34" charset="0"/>
                <a:cs typeface="Arial" panose="020B0604020202020204" pitchFamily="34" charset="0"/>
              </a:rPr>
              <a:t>Strong majority of consumers have adequate social supports</a:t>
            </a:r>
            <a:br>
              <a:rPr lang="en-US" sz="2800" b="1" dirty="0">
                <a:latin typeface="Arial" panose="020B0604020202020204" pitchFamily="34" charset="0"/>
                <a:cs typeface="Arial" panose="020B0604020202020204" pitchFamily="34" charset="0"/>
              </a:rPr>
            </a:br>
            <a:r>
              <a:rPr lang="en-US" sz="1600" dirty="0">
                <a:latin typeface="Segoe UI" panose="020B0502040204020203" pitchFamily="34" charset="0"/>
                <a:cs typeface="Segoe UI" panose="020B0502040204020203" pitchFamily="34" charset="0"/>
              </a:rPr>
              <a:t>Over 80% of consumers rated that they had social support in each item.</a:t>
            </a:r>
            <a:endParaRPr lang="en-US" sz="2800" dirty="0">
              <a:latin typeface="Segoe UI" panose="020B0502040204020203" pitchFamily="34" charset="0"/>
              <a:cs typeface="Segoe UI" panose="020B0502040204020203" pitchFamily="34" charset="0"/>
            </a:endParaRPr>
          </a:p>
        </p:txBody>
      </p:sp>
      <p:sp>
        <p:nvSpPr>
          <p:cNvPr id="26" name="Right Triangle 25">
            <a:extLst>
              <a:ext uri="{FF2B5EF4-FFF2-40B4-BE49-F238E27FC236}">
                <a16:creationId xmlns:a16="http://schemas.microsoft.com/office/drawing/2014/main" id="{3D2C85CA-3B30-436E-AD9E-FEB226323D7C}"/>
              </a:ext>
            </a:extLst>
          </p:cNvPr>
          <p:cNvSpPr/>
          <p:nvPr/>
        </p:nvSpPr>
        <p:spPr>
          <a:xfrm rot="10800000">
            <a:off x="11427073" y="-5441"/>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5">
            <a:extLst>
              <a:ext uri="{FF2B5EF4-FFF2-40B4-BE49-F238E27FC236}">
                <a16:creationId xmlns:a16="http://schemas.microsoft.com/office/drawing/2014/main" id="{32C4F510-DCF7-43C7-AF29-435235EEA3BF}"/>
              </a:ext>
            </a:extLst>
          </p:cNvPr>
          <p:cNvSpPr>
            <a:spLocks noGrp="1"/>
          </p:cNvSpPr>
          <p:nvPr>
            <p:ph type="sldNum" sz="quarter" idx="12"/>
          </p:nvPr>
        </p:nvSpPr>
        <p:spPr>
          <a:xfrm>
            <a:off x="11427072" y="6351048"/>
            <a:ext cx="604273"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16</a:t>
            </a:fld>
            <a:endParaRPr lang="en-US"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4D051D3-1C5B-4785-A786-E8018F6BB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7" name="Title 1">
            <a:extLst>
              <a:ext uri="{FF2B5EF4-FFF2-40B4-BE49-F238E27FC236}">
                <a16:creationId xmlns:a16="http://schemas.microsoft.com/office/drawing/2014/main" id="{2686CD37-91A7-4A22-A9BF-8A66614FEE5C}"/>
              </a:ext>
            </a:extLst>
          </p:cNvPr>
          <p:cNvSpPr txBox="1">
            <a:spLocks/>
          </p:cNvSpPr>
          <p:nvPr/>
        </p:nvSpPr>
        <p:spPr>
          <a:xfrm>
            <a:off x="111571" y="1300544"/>
            <a:ext cx="4062711" cy="432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400" b="1" dirty="0">
                <a:latin typeface="Segoe UI" panose="020B0502040204020203" pitchFamily="34" charset="0"/>
                <a:cs typeface="Segoe UI" panose="020B0502040204020203" pitchFamily="34" charset="0"/>
              </a:rPr>
              <a:t>“</a:t>
            </a:r>
            <a:r>
              <a:rPr lang="en-US" sz="1400" b="1" u="sng" dirty="0">
                <a:latin typeface="Segoe UI" panose="020B0502040204020203" pitchFamily="34" charset="0"/>
                <a:cs typeface="Segoe UI" panose="020B0502040204020203" pitchFamily="34" charset="0"/>
              </a:rPr>
              <a:t>For relationships other than your provider...</a:t>
            </a:r>
            <a:r>
              <a:rPr lang="en-US" sz="1400" b="1" dirty="0">
                <a:latin typeface="Segoe UI" panose="020B0502040204020203" pitchFamily="34" charset="0"/>
                <a:cs typeface="Segoe UI" panose="020B0502040204020203" pitchFamily="34" charset="0"/>
              </a:rPr>
              <a:t>”</a:t>
            </a:r>
            <a:endParaRPr lang="en-US" sz="1400" u="sng" dirty="0">
              <a:latin typeface="Segoe UI" panose="020B0502040204020203" pitchFamily="34" charset="0"/>
              <a:cs typeface="Segoe UI" panose="020B0502040204020203" pitchFamily="34" charset="0"/>
            </a:endParaRPr>
          </a:p>
        </p:txBody>
      </p:sp>
      <p:graphicFrame>
        <p:nvGraphicFramePr>
          <p:cNvPr id="9" name="Chart 8">
            <a:extLst>
              <a:ext uri="{FF2B5EF4-FFF2-40B4-BE49-F238E27FC236}">
                <a16:creationId xmlns:a16="http://schemas.microsoft.com/office/drawing/2014/main" id="{921C0945-118C-E1DD-9EB9-23CC5F62BDDE}"/>
              </a:ext>
            </a:extLst>
          </p:cNvPr>
          <p:cNvGraphicFramePr/>
          <p:nvPr>
            <p:extLst>
              <p:ext uri="{D42A27DB-BD31-4B8C-83A1-F6EECF244321}">
                <p14:modId xmlns:p14="http://schemas.microsoft.com/office/powerpoint/2010/main" val="206476998"/>
              </p:ext>
            </p:extLst>
          </p:nvPr>
        </p:nvGraphicFramePr>
        <p:xfrm>
          <a:off x="1185730" y="1932156"/>
          <a:ext cx="10241342" cy="4061007"/>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37EA51C6-5ABF-BDA8-F8AB-EDDC093A8288}"/>
              </a:ext>
            </a:extLst>
          </p:cNvPr>
          <p:cNvSpPr txBox="1">
            <a:spLocks/>
          </p:cNvSpPr>
          <p:nvPr/>
        </p:nvSpPr>
        <p:spPr>
          <a:xfrm>
            <a:off x="5024772" y="1628462"/>
            <a:ext cx="1281629" cy="8551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1200" b="1" dirty="0">
                <a:solidFill>
                  <a:srgbClr val="00522C"/>
                </a:solidFill>
                <a:latin typeface="Segoe UI" panose="020B0502040204020203" pitchFamily="34" charset="0"/>
                <a:cs typeface="Segoe UI" panose="020B0502040204020203" pitchFamily="34" charset="0"/>
              </a:rPr>
              <a:t>Strongly </a:t>
            </a:r>
          </a:p>
          <a:p>
            <a:pPr>
              <a:lnSpc>
                <a:spcPct val="100000"/>
              </a:lnSpc>
              <a:spcBef>
                <a:spcPts val="0"/>
              </a:spcBef>
            </a:pPr>
            <a:r>
              <a:rPr lang="en-US" sz="1200" b="1" dirty="0">
                <a:solidFill>
                  <a:srgbClr val="00522C"/>
                </a:solidFill>
                <a:latin typeface="Segoe UI" panose="020B0502040204020203" pitchFamily="34" charset="0"/>
                <a:cs typeface="Segoe UI" panose="020B0502040204020203" pitchFamily="34" charset="0"/>
              </a:rPr>
              <a:t>agree</a:t>
            </a:r>
          </a:p>
        </p:txBody>
      </p:sp>
      <p:sp>
        <p:nvSpPr>
          <p:cNvPr id="11" name="Title 1">
            <a:extLst>
              <a:ext uri="{FF2B5EF4-FFF2-40B4-BE49-F238E27FC236}">
                <a16:creationId xmlns:a16="http://schemas.microsoft.com/office/drawing/2014/main" id="{0B8D1EFD-D008-686F-151F-930115203586}"/>
              </a:ext>
            </a:extLst>
          </p:cNvPr>
          <p:cNvSpPr txBox="1">
            <a:spLocks/>
          </p:cNvSpPr>
          <p:nvPr/>
        </p:nvSpPr>
        <p:spPr>
          <a:xfrm>
            <a:off x="6531950" y="1834960"/>
            <a:ext cx="1371189"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00E078"/>
                </a:solidFill>
                <a:latin typeface="Segoe UI" panose="020B0502040204020203" pitchFamily="34" charset="0"/>
                <a:cs typeface="Segoe UI" panose="020B0502040204020203" pitchFamily="34" charset="0"/>
              </a:rPr>
              <a:t>Somewhat agree</a:t>
            </a:r>
          </a:p>
        </p:txBody>
      </p:sp>
      <p:sp>
        <p:nvSpPr>
          <p:cNvPr id="16" name="Title 1">
            <a:extLst>
              <a:ext uri="{FF2B5EF4-FFF2-40B4-BE49-F238E27FC236}">
                <a16:creationId xmlns:a16="http://schemas.microsoft.com/office/drawing/2014/main" id="{297E5687-35BF-72BD-DE97-AD1F9A56B0BE}"/>
              </a:ext>
            </a:extLst>
          </p:cNvPr>
          <p:cNvSpPr txBox="1">
            <a:spLocks/>
          </p:cNvSpPr>
          <p:nvPr/>
        </p:nvSpPr>
        <p:spPr>
          <a:xfrm>
            <a:off x="9672482" y="1834960"/>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760000"/>
                </a:solidFill>
                <a:latin typeface="Segoe UI" panose="020B0502040204020203" pitchFamily="34" charset="0"/>
                <a:cs typeface="Segoe UI" panose="020B0502040204020203" pitchFamily="34" charset="0"/>
              </a:rPr>
              <a:t>Strongly disagree</a:t>
            </a:r>
          </a:p>
        </p:txBody>
      </p:sp>
      <p:sp>
        <p:nvSpPr>
          <p:cNvPr id="18" name="Title 1">
            <a:extLst>
              <a:ext uri="{FF2B5EF4-FFF2-40B4-BE49-F238E27FC236}">
                <a16:creationId xmlns:a16="http://schemas.microsoft.com/office/drawing/2014/main" id="{C48DDFEA-F798-921E-E841-6A1A71621A40}"/>
              </a:ext>
            </a:extLst>
          </p:cNvPr>
          <p:cNvSpPr txBox="1">
            <a:spLocks/>
          </p:cNvSpPr>
          <p:nvPr/>
        </p:nvSpPr>
        <p:spPr>
          <a:xfrm>
            <a:off x="8094858" y="1834960"/>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AC2900"/>
                </a:solidFill>
                <a:latin typeface="Segoe UI" panose="020B0502040204020203" pitchFamily="34" charset="0"/>
                <a:cs typeface="Segoe UI" panose="020B0502040204020203" pitchFamily="34" charset="0"/>
              </a:rPr>
              <a:t>Somewhat disagree</a:t>
            </a:r>
          </a:p>
        </p:txBody>
      </p:sp>
      <p:sp>
        <p:nvSpPr>
          <p:cNvPr id="3" name="TextBox 2">
            <a:extLst>
              <a:ext uri="{FF2B5EF4-FFF2-40B4-BE49-F238E27FC236}">
                <a16:creationId xmlns:a16="http://schemas.microsoft.com/office/drawing/2014/main" id="{65C8673F-25FB-3BD1-FC5F-A9DEC12B35D3}"/>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Tree>
    <p:extLst>
      <p:ext uri="{BB962C8B-B14F-4D97-AF65-F5344CB8AC3E}">
        <p14:creationId xmlns:p14="http://schemas.microsoft.com/office/powerpoint/2010/main" val="4194143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All SWMBH CMHSPs: 2022 MHSIP scores by construct</a:t>
            </a:r>
            <a:br>
              <a:rPr lang="en-US" sz="2800" b="1" dirty="0">
                <a:latin typeface="Lora" panose="02000503000000020004" pitchFamily="2" charset="0"/>
              </a:rPr>
            </a:br>
            <a:r>
              <a:rPr lang="en-US" sz="1600" b="1" dirty="0">
                <a:solidFill>
                  <a:srgbClr val="00522C"/>
                </a:solidFill>
                <a:latin typeface="Segoe UI" panose="020B0502040204020203" pitchFamily="34" charset="0"/>
                <a:cs typeface="Segoe UI" panose="020B0502040204020203" pitchFamily="34" charset="0"/>
              </a:rPr>
              <a:t>Dark green</a:t>
            </a:r>
            <a:r>
              <a:rPr lang="en-US" sz="1600" dirty="0">
                <a:latin typeface="Segoe UI" panose="020B0502040204020203" pitchFamily="34" charset="0"/>
                <a:cs typeface="Segoe UI" panose="020B0502040204020203" pitchFamily="34" charset="0"/>
              </a:rPr>
              <a:t> 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SWMBH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17</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372708152"/>
              </p:ext>
            </p:extLst>
          </p:nvPr>
        </p:nvGraphicFramePr>
        <p:xfrm>
          <a:off x="1591030" y="2138055"/>
          <a:ext cx="9009939"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53" name="Title 1">
            <a:extLst>
              <a:ext uri="{FF2B5EF4-FFF2-40B4-BE49-F238E27FC236}">
                <a16:creationId xmlns:a16="http://schemas.microsoft.com/office/drawing/2014/main" id="{1669ED58-0853-4352-80D3-E3711C70B1E7}"/>
              </a:ext>
            </a:extLst>
          </p:cNvPr>
          <p:cNvSpPr txBox="1">
            <a:spLocks/>
          </p:cNvSpPr>
          <p:nvPr/>
        </p:nvSpPr>
        <p:spPr>
          <a:xfrm>
            <a:off x="2755302" y="1656243"/>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a:t>
            </a:r>
          </a:p>
        </p:txBody>
      </p:sp>
      <p:sp>
        <p:nvSpPr>
          <p:cNvPr id="54" name="Title 1">
            <a:extLst>
              <a:ext uri="{FF2B5EF4-FFF2-40B4-BE49-F238E27FC236}">
                <a16:creationId xmlns:a16="http://schemas.microsoft.com/office/drawing/2014/main" id="{7903A6A4-D7BD-4E1A-A32D-F3D5D6BDAEBE}"/>
              </a:ext>
            </a:extLst>
          </p:cNvPr>
          <p:cNvSpPr txBox="1">
            <a:spLocks/>
          </p:cNvSpPr>
          <p:nvPr/>
        </p:nvSpPr>
        <p:spPr>
          <a:xfrm>
            <a:off x="4443619" y="1656244"/>
            <a:ext cx="1136523"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p>
        </p:txBody>
      </p:sp>
      <p:sp>
        <p:nvSpPr>
          <p:cNvPr id="60" name="Title 1">
            <a:extLst>
              <a:ext uri="{FF2B5EF4-FFF2-40B4-BE49-F238E27FC236}">
                <a16:creationId xmlns:a16="http://schemas.microsoft.com/office/drawing/2014/main" id="{3FD1164F-6E1E-40EA-A6F0-24576E9919CD}"/>
              </a:ext>
            </a:extLst>
          </p:cNvPr>
          <p:cNvSpPr txBox="1">
            <a:spLocks/>
          </p:cNvSpPr>
          <p:nvPr/>
        </p:nvSpPr>
        <p:spPr>
          <a:xfrm>
            <a:off x="7395415" y="6254204"/>
            <a:ext cx="3080079"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all CMHSPs: ±3.0 pts</a:t>
            </a:r>
          </a:p>
          <a:p>
            <a:pPr algn="r">
              <a:spcAft>
                <a:spcPts val="600"/>
              </a:spcAft>
            </a:pPr>
            <a:r>
              <a:rPr lang="en-US" sz="1200" dirty="0">
                <a:latin typeface="Segoe UI" panose="020B0502040204020203" pitchFamily="34" charset="0"/>
                <a:cs typeface="Segoe UI" panose="020B0502040204020203" pitchFamily="34" charset="0"/>
              </a:rPr>
              <a:t>n = 1058</a:t>
            </a:r>
          </a:p>
        </p:txBody>
      </p:sp>
      <p:sp>
        <p:nvSpPr>
          <p:cNvPr id="3" name="TextBox 2">
            <a:extLst>
              <a:ext uri="{FF2B5EF4-FFF2-40B4-BE49-F238E27FC236}">
                <a16:creationId xmlns:a16="http://schemas.microsoft.com/office/drawing/2014/main" id="{29DC9DDE-FD76-67BF-080F-539AFCB00B9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
        <p:nvSpPr>
          <p:cNvPr id="4" name="Title 1">
            <a:extLst>
              <a:ext uri="{FF2B5EF4-FFF2-40B4-BE49-F238E27FC236}">
                <a16:creationId xmlns:a16="http://schemas.microsoft.com/office/drawing/2014/main" id="{A1DA5DFC-F367-01AE-C3AF-45C5C1F682FA}"/>
              </a:ext>
            </a:extLst>
          </p:cNvPr>
          <p:cNvSpPr txBox="1">
            <a:spLocks/>
          </p:cNvSpPr>
          <p:nvPr/>
        </p:nvSpPr>
        <p:spPr>
          <a:xfrm>
            <a:off x="5580142" y="1656242"/>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Quality-Appropriateness &amp; Participation</a:t>
            </a:r>
          </a:p>
        </p:txBody>
      </p:sp>
      <p:sp>
        <p:nvSpPr>
          <p:cNvPr id="5" name="Title 1">
            <a:extLst>
              <a:ext uri="{FF2B5EF4-FFF2-40B4-BE49-F238E27FC236}">
                <a16:creationId xmlns:a16="http://schemas.microsoft.com/office/drawing/2014/main" id="{29CC0397-E7C3-BCE3-2FE5-BB9395AE3BFB}"/>
              </a:ext>
            </a:extLst>
          </p:cNvPr>
          <p:cNvSpPr txBox="1">
            <a:spLocks/>
          </p:cNvSpPr>
          <p:nvPr/>
        </p:nvSpPr>
        <p:spPr>
          <a:xfrm>
            <a:off x="7098367" y="1675085"/>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 &amp; Functioning</a:t>
            </a:r>
          </a:p>
        </p:txBody>
      </p:sp>
      <p:sp>
        <p:nvSpPr>
          <p:cNvPr id="6" name="Title 1">
            <a:extLst>
              <a:ext uri="{FF2B5EF4-FFF2-40B4-BE49-F238E27FC236}">
                <a16:creationId xmlns:a16="http://schemas.microsoft.com/office/drawing/2014/main" id="{57745776-89BE-1F8B-8AB8-1039EDE7E365}"/>
              </a:ext>
            </a:extLst>
          </p:cNvPr>
          <p:cNvSpPr txBox="1">
            <a:spLocks/>
          </p:cNvSpPr>
          <p:nvPr/>
        </p:nvSpPr>
        <p:spPr>
          <a:xfrm>
            <a:off x="8434065"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Tree>
    <p:extLst>
      <p:ext uri="{BB962C8B-B14F-4D97-AF65-F5344CB8AC3E}">
        <p14:creationId xmlns:p14="http://schemas.microsoft.com/office/powerpoint/2010/main" val="823730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Barry County: On par with other counties in 2022 MHSIP</a:t>
            </a:r>
            <a:br>
              <a:rPr lang="en-US" sz="2800" b="1" dirty="0">
                <a:latin typeface="Lora" panose="02000503000000020004" pitchFamily="2" charset="0"/>
              </a:rPr>
            </a:br>
            <a:r>
              <a:rPr lang="en-US" sz="1600" b="1" dirty="0">
                <a:solidFill>
                  <a:srgbClr val="00522C"/>
                </a:solidFill>
                <a:latin typeface="Segoe UI" panose="020B0502040204020203" pitchFamily="34" charset="0"/>
                <a:cs typeface="Segoe UI" panose="020B0502040204020203" pitchFamily="34" charset="0"/>
              </a:rPr>
              <a:t>Dark green</a:t>
            </a:r>
            <a:r>
              <a:rPr lang="en-US" sz="1600" dirty="0">
                <a:latin typeface="Segoe UI" panose="020B0502040204020203" pitchFamily="34" charset="0"/>
                <a:cs typeface="Segoe UI" panose="020B0502040204020203" pitchFamily="34" charset="0"/>
              </a:rPr>
              <a:t> 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SWMBH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18</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3299753945"/>
              </p:ext>
            </p:extLst>
          </p:nvPr>
        </p:nvGraphicFramePr>
        <p:xfrm>
          <a:off x="1591030" y="2138055"/>
          <a:ext cx="9009939"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53" name="Title 1">
            <a:extLst>
              <a:ext uri="{FF2B5EF4-FFF2-40B4-BE49-F238E27FC236}">
                <a16:creationId xmlns:a16="http://schemas.microsoft.com/office/drawing/2014/main" id="{1669ED58-0853-4352-80D3-E3711C70B1E7}"/>
              </a:ext>
            </a:extLst>
          </p:cNvPr>
          <p:cNvSpPr txBox="1">
            <a:spLocks/>
          </p:cNvSpPr>
          <p:nvPr/>
        </p:nvSpPr>
        <p:spPr>
          <a:xfrm>
            <a:off x="2755302" y="1656243"/>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a:t>
            </a:r>
          </a:p>
        </p:txBody>
      </p:sp>
      <p:sp>
        <p:nvSpPr>
          <p:cNvPr id="54" name="Title 1">
            <a:extLst>
              <a:ext uri="{FF2B5EF4-FFF2-40B4-BE49-F238E27FC236}">
                <a16:creationId xmlns:a16="http://schemas.microsoft.com/office/drawing/2014/main" id="{7903A6A4-D7BD-4E1A-A32D-F3D5D6BDAEBE}"/>
              </a:ext>
            </a:extLst>
          </p:cNvPr>
          <p:cNvSpPr txBox="1">
            <a:spLocks/>
          </p:cNvSpPr>
          <p:nvPr/>
        </p:nvSpPr>
        <p:spPr>
          <a:xfrm>
            <a:off x="4443619" y="1656244"/>
            <a:ext cx="1136523"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p>
        </p:txBody>
      </p:sp>
      <p:sp>
        <p:nvSpPr>
          <p:cNvPr id="60" name="Title 1">
            <a:extLst>
              <a:ext uri="{FF2B5EF4-FFF2-40B4-BE49-F238E27FC236}">
                <a16:creationId xmlns:a16="http://schemas.microsoft.com/office/drawing/2014/main" id="{3FD1164F-6E1E-40EA-A6F0-24576E9919CD}"/>
              </a:ext>
            </a:extLst>
          </p:cNvPr>
          <p:cNvSpPr txBox="1">
            <a:spLocks/>
          </p:cNvSpPr>
          <p:nvPr/>
        </p:nvSpPr>
        <p:spPr>
          <a:xfrm>
            <a:off x="7268459" y="6254204"/>
            <a:ext cx="3207035"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Barry County: ±10.0 pts</a:t>
            </a:r>
          </a:p>
          <a:p>
            <a:pPr algn="r">
              <a:spcAft>
                <a:spcPts val="600"/>
              </a:spcAft>
            </a:pPr>
            <a:r>
              <a:rPr lang="en-US" sz="1200" dirty="0">
                <a:latin typeface="Segoe UI" panose="020B0502040204020203" pitchFamily="34" charset="0"/>
                <a:cs typeface="Segoe UI" panose="020B0502040204020203" pitchFamily="34" charset="0"/>
              </a:rPr>
              <a:t>n = 85</a:t>
            </a:r>
          </a:p>
        </p:txBody>
      </p:sp>
      <p:sp>
        <p:nvSpPr>
          <p:cNvPr id="3" name="TextBox 2">
            <a:extLst>
              <a:ext uri="{FF2B5EF4-FFF2-40B4-BE49-F238E27FC236}">
                <a16:creationId xmlns:a16="http://schemas.microsoft.com/office/drawing/2014/main" id="{393404DB-5606-72DD-AD9C-36011D540877}"/>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
        <p:nvSpPr>
          <p:cNvPr id="4" name="TextBox 3">
            <a:extLst>
              <a:ext uri="{FF2B5EF4-FFF2-40B4-BE49-F238E27FC236}">
                <a16:creationId xmlns:a16="http://schemas.microsoft.com/office/drawing/2014/main" id="{37D03F53-3A48-F738-DC11-413FC036A336}"/>
              </a:ext>
            </a:extLst>
          </p:cNvPr>
          <p:cNvSpPr txBox="1"/>
          <p:nvPr/>
        </p:nvSpPr>
        <p:spPr>
          <a:xfrm>
            <a:off x="2274974" y="3295698"/>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5" name="Straight Connector 4">
            <a:extLst>
              <a:ext uri="{FF2B5EF4-FFF2-40B4-BE49-F238E27FC236}">
                <a16:creationId xmlns:a16="http://schemas.microsoft.com/office/drawing/2014/main" id="{FD1C03AD-EE1E-B1A1-A66F-4AEA8D2CC24E}"/>
              </a:ext>
            </a:extLst>
          </p:cNvPr>
          <p:cNvCxnSpPr>
            <a:cxnSpLocks/>
          </p:cNvCxnSpPr>
          <p:nvPr/>
        </p:nvCxnSpPr>
        <p:spPr>
          <a:xfrm flipV="1">
            <a:off x="3163684" y="3365205"/>
            <a:ext cx="302530" cy="137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0B2D2B2-5204-0049-C9FA-24004252B4EF}"/>
              </a:ext>
            </a:extLst>
          </p:cNvPr>
          <p:cNvSpPr txBox="1">
            <a:spLocks/>
          </p:cNvSpPr>
          <p:nvPr/>
        </p:nvSpPr>
        <p:spPr>
          <a:xfrm>
            <a:off x="5580142" y="1656242"/>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Quality-Appropriateness &amp; Participation</a:t>
            </a:r>
          </a:p>
        </p:txBody>
      </p:sp>
      <p:sp>
        <p:nvSpPr>
          <p:cNvPr id="10" name="Title 1">
            <a:extLst>
              <a:ext uri="{FF2B5EF4-FFF2-40B4-BE49-F238E27FC236}">
                <a16:creationId xmlns:a16="http://schemas.microsoft.com/office/drawing/2014/main" id="{CED284BB-94C4-B2B4-D60E-13D7753B4BD6}"/>
              </a:ext>
            </a:extLst>
          </p:cNvPr>
          <p:cNvSpPr txBox="1">
            <a:spLocks/>
          </p:cNvSpPr>
          <p:nvPr/>
        </p:nvSpPr>
        <p:spPr>
          <a:xfrm>
            <a:off x="7098367" y="1675085"/>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 &amp; Functioning</a:t>
            </a:r>
          </a:p>
        </p:txBody>
      </p:sp>
      <p:sp>
        <p:nvSpPr>
          <p:cNvPr id="12" name="Title 1">
            <a:extLst>
              <a:ext uri="{FF2B5EF4-FFF2-40B4-BE49-F238E27FC236}">
                <a16:creationId xmlns:a16="http://schemas.microsoft.com/office/drawing/2014/main" id="{5979761B-B9EA-6E03-26BB-DD90D5BB8BFF}"/>
              </a:ext>
            </a:extLst>
          </p:cNvPr>
          <p:cNvSpPr txBox="1">
            <a:spLocks/>
          </p:cNvSpPr>
          <p:nvPr/>
        </p:nvSpPr>
        <p:spPr>
          <a:xfrm>
            <a:off x="8434065"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Tree>
    <p:extLst>
      <p:ext uri="{BB962C8B-B14F-4D97-AF65-F5344CB8AC3E}">
        <p14:creationId xmlns:p14="http://schemas.microsoft.com/office/powerpoint/2010/main" val="3463041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Berrien County: Below average in 2 MHSIP constructs in 2022</a:t>
            </a:r>
            <a:br>
              <a:rPr lang="en-US" sz="2800" b="1" dirty="0">
                <a:latin typeface="Lora" panose="02000503000000020004" pitchFamily="2" charset="0"/>
              </a:rPr>
            </a:br>
            <a:r>
              <a:rPr lang="en-US" sz="1600" b="1" dirty="0">
                <a:solidFill>
                  <a:srgbClr val="00522C"/>
                </a:solidFill>
                <a:latin typeface="Segoe UI" panose="020B0502040204020203" pitchFamily="34" charset="0"/>
                <a:cs typeface="Segoe UI" panose="020B0502040204020203" pitchFamily="34" charset="0"/>
              </a:rPr>
              <a:t>Dark green</a:t>
            </a:r>
            <a:r>
              <a:rPr lang="en-US" sz="1600" dirty="0">
                <a:latin typeface="Segoe UI" panose="020B0502040204020203" pitchFamily="34" charset="0"/>
                <a:cs typeface="Segoe UI" panose="020B0502040204020203" pitchFamily="34" charset="0"/>
              </a:rPr>
              <a:t> 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SWMBH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19</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2651722652"/>
              </p:ext>
            </p:extLst>
          </p:nvPr>
        </p:nvGraphicFramePr>
        <p:xfrm>
          <a:off x="1591030" y="2138055"/>
          <a:ext cx="9009939"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53" name="Title 1">
            <a:extLst>
              <a:ext uri="{FF2B5EF4-FFF2-40B4-BE49-F238E27FC236}">
                <a16:creationId xmlns:a16="http://schemas.microsoft.com/office/drawing/2014/main" id="{1669ED58-0853-4352-80D3-E3711C70B1E7}"/>
              </a:ext>
            </a:extLst>
          </p:cNvPr>
          <p:cNvSpPr txBox="1">
            <a:spLocks/>
          </p:cNvSpPr>
          <p:nvPr/>
        </p:nvSpPr>
        <p:spPr>
          <a:xfrm>
            <a:off x="2755302" y="1656243"/>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a:t>
            </a:r>
          </a:p>
        </p:txBody>
      </p:sp>
      <p:sp>
        <p:nvSpPr>
          <p:cNvPr id="54" name="Title 1">
            <a:extLst>
              <a:ext uri="{FF2B5EF4-FFF2-40B4-BE49-F238E27FC236}">
                <a16:creationId xmlns:a16="http://schemas.microsoft.com/office/drawing/2014/main" id="{7903A6A4-D7BD-4E1A-A32D-F3D5D6BDAEBE}"/>
              </a:ext>
            </a:extLst>
          </p:cNvPr>
          <p:cNvSpPr txBox="1">
            <a:spLocks/>
          </p:cNvSpPr>
          <p:nvPr/>
        </p:nvSpPr>
        <p:spPr>
          <a:xfrm>
            <a:off x="4443619" y="1656244"/>
            <a:ext cx="1136523"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r>
              <a:rPr lang="en-US" sz="1600" baseline="30000" dirty="0">
                <a:latin typeface="Segoe UI" panose="020B0502040204020203" pitchFamily="34" charset="0"/>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60" name="Title 1">
            <a:extLst>
              <a:ext uri="{FF2B5EF4-FFF2-40B4-BE49-F238E27FC236}">
                <a16:creationId xmlns:a16="http://schemas.microsoft.com/office/drawing/2014/main" id="{3FD1164F-6E1E-40EA-A6F0-24576E9919CD}"/>
              </a:ext>
            </a:extLst>
          </p:cNvPr>
          <p:cNvSpPr txBox="1">
            <a:spLocks/>
          </p:cNvSpPr>
          <p:nvPr/>
        </p:nvSpPr>
        <p:spPr>
          <a:xfrm>
            <a:off x="7807953" y="6266876"/>
            <a:ext cx="3416968"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Berrien County: ±7.0 pts</a:t>
            </a:r>
          </a:p>
          <a:p>
            <a:pPr algn="r">
              <a:spcAft>
                <a:spcPts val="600"/>
              </a:spcAft>
            </a:pPr>
            <a:r>
              <a:rPr lang="en-US" sz="1200" dirty="0">
                <a:latin typeface="Segoe UI" panose="020B0502040204020203" pitchFamily="34" charset="0"/>
                <a:cs typeface="Segoe UI" panose="020B0502040204020203" pitchFamily="34" charset="0"/>
              </a:rPr>
              <a:t>n = 174</a:t>
            </a:r>
          </a:p>
        </p:txBody>
      </p:sp>
      <p:sp>
        <p:nvSpPr>
          <p:cNvPr id="3" name="TextBox 2">
            <a:extLst>
              <a:ext uri="{FF2B5EF4-FFF2-40B4-BE49-F238E27FC236}">
                <a16:creationId xmlns:a16="http://schemas.microsoft.com/office/drawing/2014/main" id="{64AE14BE-D300-FDCA-2196-95FA0CDBADA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
        <p:nvSpPr>
          <p:cNvPr id="4" name="TextBox 3">
            <a:extLst>
              <a:ext uri="{FF2B5EF4-FFF2-40B4-BE49-F238E27FC236}">
                <a16:creationId xmlns:a16="http://schemas.microsoft.com/office/drawing/2014/main" id="{B17F4FD0-5D91-FF1F-D280-7744FCEFDB87}"/>
              </a:ext>
            </a:extLst>
          </p:cNvPr>
          <p:cNvSpPr txBox="1"/>
          <p:nvPr/>
        </p:nvSpPr>
        <p:spPr>
          <a:xfrm>
            <a:off x="2274974" y="2943199"/>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5" name="Straight Connector 4">
            <a:extLst>
              <a:ext uri="{FF2B5EF4-FFF2-40B4-BE49-F238E27FC236}">
                <a16:creationId xmlns:a16="http://schemas.microsoft.com/office/drawing/2014/main" id="{9DD65A03-AA99-2E3B-90A8-050753137C79}"/>
              </a:ext>
            </a:extLst>
          </p:cNvPr>
          <p:cNvCxnSpPr>
            <a:cxnSpLocks/>
          </p:cNvCxnSpPr>
          <p:nvPr/>
        </p:nvCxnSpPr>
        <p:spPr>
          <a:xfrm>
            <a:off x="3211574" y="3158642"/>
            <a:ext cx="268642" cy="61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D078E03D-A4B7-17B9-A0E7-9CC4F8513FA2}"/>
              </a:ext>
            </a:extLst>
          </p:cNvPr>
          <p:cNvSpPr txBox="1">
            <a:spLocks/>
          </p:cNvSpPr>
          <p:nvPr/>
        </p:nvSpPr>
        <p:spPr>
          <a:xfrm>
            <a:off x="5580142" y="1656242"/>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Quality-Appropriateness &amp; Participation</a:t>
            </a:r>
            <a:r>
              <a:rPr lang="en-US" sz="1600" baseline="30000" dirty="0">
                <a:latin typeface="Segoe UI" panose="020B0502040204020203" pitchFamily="34" charset="0"/>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14" name="Title 1">
            <a:extLst>
              <a:ext uri="{FF2B5EF4-FFF2-40B4-BE49-F238E27FC236}">
                <a16:creationId xmlns:a16="http://schemas.microsoft.com/office/drawing/2014/main" id="{48F6C0DD-3797-E886-ADFE-B097959707A8}"/>
              </a:ext>
            </a:extLst>
          </p:cNvPr>
          <p:cNvSpPr txBox="1">
            <a:spLocks/>
          </p:cNvSpPr>
          <p:nvPr/>
        </p:nvSpPr>
        <p:spPr>
          <a:xfrm>
            <a:off x="7098367" y="1675085"/>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 &amp; Functioning</a:t>
            </a:r>
          </a:p>
        </p:txBody>
      </p:sp>
      <p:sp>
        <p:nvSpPr>
          <p:cNvPr id="15" name="Title 1">
            <a:extLst>
              <a:ext uri="{FF2B5EF4-FFF2-40B4-BE49-F238E27FC236}">
                <a16:creationId xmlns:a16="http://schemas.microsoft.com/office/drawing/2014/main" id="{104F7041-E391-4549-5903-79A441F07E84}"/>
              </a:ext>
            </a:extLst>
          </p:cNvPr>
          <p:cNvSpPr txBox="1">
            <a:spLocks/>
          </p:cNvSpPr>
          <p:nvPr/>
        </p:nvSpPr>
        <p:spPr>
          <a:xfrm>
            <a:off x="8434065"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16" name="TextBox 15">
            <a:extLst>
              <a:ext uri="{FF2B5EF4-FFF2-40B4-BE49-F238E27FC236}">
                <a16:creationId xmlns:a16="http://schemas.microsoft.com/office/drawing/2014/main" id="{F7343A15-61A4-2C5F-2001-16A13E34A672}"/>
              </a:ext>
            </a:extLst>
          </p:cNvPr>
          <p:cNvSpPr txBox="1"/>
          <p:nvPr/>
        </p:nvSpPr>
        <p:spPr>
          <a:xfrm>
            <a:off x="5011880" y="6201808"/>
            <a:ext cx="3000969" cy="461665"/>
          </a:xfrm>
          <a:prstGeom prst="rect">
            <a:avLst/>
          </a:prstGeom>
          <a:noFill/>
        </p:spPr>
        <p:txBody>
          <a:bodyPr wrap="square">
            <a:spAutoFit/>
          </a:bodyPr>
          <a:lstStyle/>
          <a:p>
            <a:pPr algn="r"/>
            <a:r>
              <a:rPr lang="en-US" sz="1200" dirty="0">
                <a:latin typeface="Segoe UI" panose="020B0502040204020203" pitchFamily="34" charset="0"/>
                <a:cs typeface="Segoe UI" panose="020B0502040204020203" pitchFamily="34" charset="0"/>
              </a:rPr>
              <a:t>†</a:t>
            </a:r>
            <a:r>
              <a:rPr lang="en-US" sz="110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significant difference (p &lt; .05) between this county and others for construct</a:t>
            </a:r>
            <a:endParaRPr lang="en-US" sz="1200" dirty="0"/>
          </a:p>
        </p:txBody>
      </p:sp>
    </p:spTree>
    <p:extLst>
      <p:ext uri="{BB962C8B-B14F-4D97-AF65-F5344CB8AC3E}">
        <p14:creationId xmlns:p14="http://schemas.microsoft.com/office/powerpoint/2010/main" val="270871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B8F49C9-3F5F-4E73-A786-C9B803F5BDF8}"/>
              </a:ext>
            </a:extLst>
          </p:cNvPr>
          <p:cNvSpPr txBox="1"/>
          <p:nvPr/>
        </p:nvSpPr>
        <p:spPr>
          <a:xfrm>
            <a:off x="266701" y="1298942"/>
            <a:ext cx="5375071" cy="892552"/>
          </a:xfrm>
          <a:prstGeom prst="rect">
            <a:avLst/>
          </a:prstGeom>
          <a:noFill/>
        </p:spPr>
        <p:txBody>
          <a:bodyPr wrap="square">
            <a:spAutoFit/>
          </a:bodyPr>
          <a:lstStyle/>
          <a:p>
            <a:pPr marL="0" indent="0" algn="r">
              <a:lnSpc>
                <a:spcPct val="100000"/>
              </a:lnSpc>
              <a:spcBef>
                <a:spcPts val="0"/>
              </a:spcBef>
              <a:buNone/>
            </a:pPr>
            <a:r>
              <a:rPr lang="en-US" sz="2000" dirty="0">
                <a:latin typeface="Segoe UI" panose="020B0502040204020203" pitchFamily="34" charset="0"/>
                <a:cs typeface="Segoe UI" panose="020B0502040204020203" pitchFamily="34" charset="0"/>
              </a:rPr>
              <a:t>Response Rate Recovery.......………...………........ 3</a:t>
            </a:r>
          </a:p>
          <a:p>
            <a:pPr marL="0" indent="0" algn="r">
              <a:lnSpc>
                <a:spcPct val="100000"/>
              </a:lnSpc>
              <a:spcBef>
                <a:spcPts val="0"/>
              </a:spcBef>
              <a:buNone/>
            </a:pPr>
            <a:r>
              <a:rPr lang="en-US" sz="1600" dirty="0">
                <a:latin typeface="Segoe UI" panose="020B0502040204020203" pitchFamily="34" charset="0"/>
                <a:cs typeface="Segoe UI" panose="020B0502040204020203" pitchFamily="34" charset="0"/>
              </a:rPr>
              <a:t>    MHSIP response rates...................………......................……. 4</a:t>
            </a:r>
          </a:p>
          <a:p>
            <a:pPr marL="0" indent="0" algn="r">
              <a:lnSpc>
                <a:spcPct val="100000"/>
              </a:lnSpc>
              <a:spcBef>
                <a:spcPts val="0"/>
              </a:spcBef>
              <a:buNone/>
            </a:pPr>
            <a:r>
              <a:rPr lang="en-US" sz="1600" dirty="0">
                <a:latin typeface="Segoe UI" panose="020B0502040204020203" pitchFamily="34" charset="0"/>
                <a:cs typeface="Segoe UI" panose="020B0502040204020203" pitchFamily="34" charset="0"/>
              </a:rPr>
              <a:t>YSS response rates................................................................. 5</a:t>
            </a:r>
          </a:p>
        </p:txBody>
      </p:sp>
      <p:sp>
        <p:nvSpPr>
          <p:cNvPr id="4" name="Title 1">
            <a:extLst>
              <a:ext uri="{FF2B5EF4-FFF2-40B4-BE49-F238E27FC236}">
                <a16:creationId xmlns:a16="http://schemas.microsoft.com/office/drawing/2014/main" id="{E9202CE8-2738-41EC-90CD-DEEF57CB0EA3}"/>
              </a:ext>
            </a:extLst>
          </p:cNvPr>
          <p:cNvSpPr>
            <a:spLocks noGrp="1"/>
          </p:cNvSpPr>
          <p:nvPr>
            <p:ph type="title"/>
          </p:nvPr>
        </p:nvSpPr>
        <p:spPr>
          <a:xfrm>
            <a:off x="160654" y="-139954"/>
            <a:ext cx="2952753" cy="1325563"/>
          </a:xfrm>
        </p:spPr>
        <p:txBody>
          <a:bodyPr>
            <a:normAutofit/>
          </a:bodyPr>
          <a:lstStyle/>
          <a:p>
            <a:pPr>
              <a:spcAft>
                <a:spcPts val="600"/>
              </a:spcAft>
            </a:pPr>
            <a:r>
              <a:rPr lang="en-US" b="1" dirty="0">
                <a:latin typeface="Arial" panose="020B0604020202020204" pitchFamily="34" charset="0"/>
                <a:cs typeface="Arial" panose="020B0604020202020204" pitchFamily="34" charset="0"/>
              </a:rPr>
              <a:t>Contents</a:t>
            </a:r>
            <a:endParaRPr lang="en-US" dirty="0">
              <a:solidFill>
                <a:srgbClr val="FEE238"/>
              </a:solidFill>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7D7C402A-F0F1-4512-A491-0BBE9D23015E}"/>
              </a:ext>
            </a:extLst>
          </p:cNvPr>
          <p:cNvSpPr>
            <a:spLocks noGrp="1"/>
          </p:cNvSpPr>
          <p:nvPr>
            <p:ph idx="1"/>
          </p:nvPr>
        </p:nvSpPr>
        <p:spPr>
          <a:xfrm>
            <a:off x="5773663" y="1631624"/>
            <a:ext cx="5981458" cy="3728101"/>
          </a:xfrm>
        </p:spPr>
        <p:txBody>
          <a:bodyPr>
            <a:noAutofit/>
          </a:bodyPr>
          <a:lstStyle/>
          <a:p>
            <a:pPr marL="0" indent="0" algn="r">
              <a:lnSpc>
                <a:spcPct val="100000"/>
              </a:lnSpc>
              <a:spcBef>
                <a:spcPts val="0"/>
              </a:spcBef>
              <a:buNone/>
            </a:pPr>
            <a:endParaRPr lang="en-US" sz="1800" dirty="0">
              <a:latin typeface="Segoe UI" panose="020B0502040204020203" pitchFamily="34" charset="0"/>
              <a:cs typeface="Segoe UI" panose="020B0502040204020203" pitchFamily="34" charset="0"/>
            </a:endParaRPr>
          </a:p>
          <a:p>
            <a:pPr marL="0" indent="0" algn="r">
              <a:lnSpc>
                <a:spcPct val="100000"/>
              </a:lnSpc>
              <a:spcBef>
                <a:spcPts val="0"/>
              </a:spcBef>
              <a:buNone/>
            </a:pPr>
            <a:r>
              <a:rPr lang="en-US" sz="2000" dirty="0">
                <a:latin typeface="Segoe UI" panose="020B0502040204020203" pitchFamily="34" charset="0"/>
                <a:cs typeface="Segoe UI" panose="020B0502040204020203" pitchFamily="34" charset="0"/>
              </a:rPr>
              <a:t>YSS.........………………....................………………………….. 31</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Youth satisfaction &amp; appropriateness ratings……..........….. 32</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prstClr val="black"/>
                </a:solidFill>
                <a:latin typeface="Segoe UI" panose="020B0502040204020203" pitchFamily="34" charset="0"/>
                <a:cs typeface="Segoe UI" panose="020B0502040204020203" pitchFamily="34" charset="0"/>
              </a:rPr>
              <a:t>Parental participation ratings</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34</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Family access to services for youth ratings…………........….. 35</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lang="en-US" sz="1600" dirty="0">
                <a:solidFill>
                  <a:prstClr val="black"/>
                </a:solidFill>
                <a:latin typeface="Segoe UI" panose="020B0502040204020203" pitchFamily="34" charset="0"/>
                <a:cs typeface="Segoe UI" panose="020B0502040204020203" pitchFamily="34" charset="0"/>
              </a:rPr>
              <a:t>Family c</a:t>
            </a:r>
            <a:r>
              <a:rPr kumimoji="0" lang="en-US" sz="1600" b="0"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ultural</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sensitivity ratings……………............................. </a:t>
            </a:r>
            <a:r>
              <a:rPr lang="en-US" sz="1600" dirty="0">
                <a:solidFill>
                  <a:prstClr val="black"/>
                </a:solidFill>
                <a:latin typeface="Segoe UI" panose="020B0502040204020203" pitchFamily="34" charset="0"/>
                <a:cs typeface="Segoe UI" panose="020B0502040204020203" pitchFamily="34" charset="0"/>
              </a:rPr>
              <a:t>36</a:t>
            </a:r>
            <a:b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Youth outcome ratings………………………...………….……........... </a:t>
            </a:r>
            <a:r>
              <a:rPr lang="en-US" sz="1600" dirty="0">
                <a:solidFill>
                  <a:prstClr val="black"/>
                </a:solidFill>
                <a:latin typeface="Segoe UI" panose="020B0502040204020203" pitchFamily="34" charset="0"/>
                <a:cs typeface="Segoe UI" panose="020B0502040204020203" pitchFamily="34" charset="0"/>
              </a:rPr>
              <a:t>37</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prstClr val="black"/>
                </a:solidFill>
                <a:latin typeface="Segoe UI" panose="020B0502040204020203" pitchFamily="34" charset="0"/>
                <a:cs typeface="Segoe UI" panose="020B0502040204020203" pitchFamily="34" charset="0"/>
              </a:rPr>
              <a:t>Parental social connectedness ratings.................................... 38</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Overall youth results by construct................</a:t>
            </a:r>
            <a:r>
              <a:rPr lang="en-US" sz="1600" dirty="0">
                <a:solidFill>
                  <a:prstClr val="black"/>
                </a:solidFill>
                <a:latin typeface="Segoe UI" panose="020B0502040204020203" pitchFamily="34" charset="0"/>
                <a:cs typeface="Segoe UI" panose="020B0502040204020203" pitchFamily="34" charset="0"/>
              </a:rPr>
              <a:t>............................ 39</a:t>
            </a:r>
          </a:p>
          <a:p>
            <a:pPr marL="0" indent="0" algn="r">
              <a:lnSpc>
                <a:spcPct val="100000"/>
              </a:lnSpc>
              <a:spcBef>
                <a:spcPts val="0"/>
              </a:spcBef>
              <a:buNone/>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Overall youth results by construct by county</a:t>
            </a:r>
            <a:r>
              <a:rPr lang="en-US" sz="1600" dirty="0">
                <a:solidFill>
                  <a:prstClr val="black"/>
                </a:solidFill>
                <a:latin typeface="Segoe UI" panose="020B0502040204020203" pitchFamily="34" charset="0"/>
                <a:cs typeface="Segoe UI" panose="020B0502040204020203" pitchFamily="34" charset="0"/>
              </a:rPr>
              <a:t>....................... 40</a:t>
            </a:r>
          </a:p>
          <a:p>
            <a:pPr marL="0" indent="0" algn="r">
              <a:lnSpc>
                <a:spcPct val="100000"/>
              </a:lnSpc>
              <a:spcBef>
                <a:spcPts val="0"/>
              </a:spcBef>
              <a:buNone/>
              <a:defRPr/>
            </a:pPr>
            <a:r>
              <a:rPr lang="en-US" sz="1600" dirty="0">
                <a:solidFill>
                  <a:prstClr val="black"/>
                </a:solidFill>
                <a:latin typeface="Segoe UI" panose="020B0502040204020203" pitchFamily="34" charset="0"/>
                <a:cs typeface="Segoe UI" panose="020B0502040204020203" pitchFamily="34" charset="0"/>
              </a:rPr>
              <a:t>Youth age, race, and LTSS comparisons................................. 49</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Opportunities for improvement from comments............... </a:t>
            </a:r>
            <a:r>
              <a:rPr lang="en-US" sz="1600" dirty="0">
                <a:solidFill>
                  <a:prstClr val="black"/>
                </a:solidFill>
                <a:latin typeface="Segoe UI" panose="020B0502040204020203" pitchFamily="34" charset="0"/>
                <a:cs typeface="Segoe UI" panose="020B0502040204020203" pitchFamily="34" charset="0"/>
              </a:rPr>
              <a:t>52</a:t>
            </a: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a:solidFill>
                <a:prstClr val="black"/>
              </a:solidFill>
              <a:latin typeface="Segoe UI" panose="020B0502040204020203" pitchFamily="34" charset="0"/>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prstClr val="black"/>
                </a:solidFill>
                <a:latin typeface="Segoe UI" panose="020B0502040204020203" pitchFamily="34" charset="0"/>
                <a:cs typeface="Segoe UI" panose="020B0502040204020203" pitchFamily="34" charset="0"/>
              </a:rPr>
              <a:t>Diagnostics, Methods, &amp; Recommendations... 55</a:t>
            </a:r>
          </a:p>
        </p:txBody>
      </p:sp>
      <p:cxnSp>
        <p:nvCxnSpPr>
          <p:cNvPr id="6" name="Straight Connector 5">
            <a:extLst>
              <a:ext uri="{FF2B5EF4-FFF2-40B4-BE49-F238E27FC236}">
                <a16:creationId xmlns:a16="http://schemas.microsoft.com/office/drawing/2014/main" id="{5967EAF8-552E-4D83-A31F-08AFD3FF8DC5}"/>
              </a:ext>
            </a:extLst>
          </p:cNvPr>
          <p:cNvCxnSpPr>
            <a:cxnSpLocks/>
          </p:cNvCxnSpPr>
          <p:nvPr/>
        </p:nvCxnSpPr>
        <p:spPr>
          <a:xfrm>
            <a:off x="382550" y="1376109"/>
            <a:ext cx="0" cy="806932"/>
          </a:xfrm>
          <a:prstGeom prst="line">
            <a:avLst/>
          </a:prstGeom>
          <a:ln w="57150">
            <a:solidFill>
              <a:srgbClr val="00E07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73B33F9-FE7A-4AE0-BC88-A95150E7321B}"/>
              </a:ext>
            </a:extLst>
          </p:cNvPr>
          <p:cNvCxnSpPr>
            <a:cxnSpLocks/>
          </p:cNvCxnSpPr>
          <p:nvPr/>
        </p:nvCxnSpPr>
        <p:spPr>
          <a:xfrm>
            <a:off x="6067425" y="1945576"/>
            <a:ext cx="0" cy="2816924"/>
          </a:xfrm>
          <a:prstGeom prst="line">
            <a:avLst/>
          </a:prstGeom>
          <a:ln w="57150">
            <a:solidFill>
              <a:srgbClr val="151E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FD7AB8-6D52-422C-A392-16EEB9621AD0}"/>
              </a:ext>
            </a:extLst>
          </p:cNvPr>
          <p:cNvCxnSpPr>
            <a:cxnSpLocks/>
          </p:cNvCxnSpPr>
          <p:nvPr/>
        </p:nvCxnSpPr>
        <p:spPr>
          <a:xfrm>
            <a:off x="6067425" y="5032303"/>
            <a:ext cx="0" cy="308372"/>
          </a:xfrm>
          <a:prstGeom prst="line">
            <a:avLst/>
          </a:prstGeom>
          <a:ln w="57150">
            <a:solidFill>
              <a:srgbClr val="00B9F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C54EBF1-AAAE-4E6D-BD56-2E54D5A5A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4" name="TextBox 13">
            <a:extLst>
              <a:ext uri="{FF2B5EF4-FFF2-40B4-BE49-F238E27FC236}">
                <a16:creationId xmlns:a16="http://schemas.microsoft.com/office/drawing/2014/main" id="{60AF00AB-DAD8-4B86-9C5C-D64528DBE8E1}"/>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sp>
        <p:nvSpPr>
          <p:cNvPr id="16" name="Slide Number Placeholder 15">
            <a:extLst>
              <a:ext uri="{FF2B5EF4-FFF2-40B4-BE49-F238E27FC236}">
                <a16:creationId xmlns:a16="http://schemas.microsoft.com/office/drawing/2014/main" id="{72FB7124-B29E-4226-B14B-8C001B1D033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2</a:t>
            </a:fld>
            <a:endParaRPr lang="en-US"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B0EE78D-E6AD-483E-AD40-186482400139}"/>
              </a:ext>
            </a:extLst>
          </p:cNvPr>
          <p:cNvSpPr txBox="1"/>
          <p:nvPr/>
        </p:nvSpPr>
        <p:spPr>
          <a:xfrm>
            <a:off x="254288" y="2983706"/>
            <a:ext cx="5375071" cy="2616101"/>
          </a:xfrm>
          <a:prstGeom prst="rect">
            <a:avLst/>
          </a:prstGeom>
          <a:noFill/>
        </p:spPr>
        <p:txBody>
          <a:bodyPr wrap="square">
            <a:spAutoFit/>
          </a:bodyPr>
          <a:lstStyle/>
          <a:p>
            <a:pPr marL="0" indent="0" algn="r">
              <a:lnSpc>
                <a:spcPct val="100000"/>
              </a:lnSpc>
              <a:spcBef>
                <a:spcPts val="0"/>
              </a:spcBef>
              <a:buNone/>
            </a:pPr>
            <a:r>
              <a:rPr lang="en-US" sz="2000">
                <a:latin typeface="Segoe UI" panose="020B0502040204020203" pitchFamily="34" charset="0"/>
                <a:cs typeface="Segoe UI" panose="020B0502040204020203" pitchFamily="34" charset="0"/>
              </a:rPr>
              <a:t>MHSIP........................................…………………........ </a:t>
            </a:r>
            <a:r>
              <a:rPr lang="en-US" sz="2000" dirty="0">
                <a:latin typeface="Segoe UI" panose="020B0502040204020203" pitchFamily="34" charset="0"/>
                <a:cs typeface="Segoe UI" panose="020B0502040204020203" pitchFamily="34" charset="0"/>
              </a:rPr>
              <a:t>10</a:t>
            </a:r>
          </a:p>
          <a:p>
            <a:pPr marL="0" indent="0" algn="r">
              <a:lnSpc>
                <a:spcPct val="100000"/>
              </a:lnSpc>
              <a:spcBef>
                <a:spcPts val="0"/>
              </a:spcBef>
              <a:buNone/>
            </a:pPr>
            <a:r>
              <a:rPr lang="en-US" sz="1600" dirty="0">
                <a:latin typeface="Segoe UI" panose="020B0502040204020203" pitchFamily="34" charset="0"/>
                <a:cs typeface="Segoe UI" panose="020B0502040204020203" pitchFamily="34" charset="0"/>
              </a:rPr>
              <a:t>    Satisfaction ratings...………................................................. 11</a:t>
            </a:r>
          </a:p>
          <a:p>
            <a:pPr marL="0" indent="0" algn="r">
              <a:lnSpc>
                <a:spcPct val="100000"/>
              </a:lnSpc>
              <a:spcBef>
                <a:spcPts val="0"/>
              </a:spcBef>
              <a:buNone/>
            </a:pPr>
            <a:r>
              <a:rPr lang="en-US" sz="1600" dirty="0">
                <a:latin typeface="Segoe UI" panose="020B0502040204020203" pitchFamily="34" charset="0"/>
                <a:cs typeface="Segoe UI" panose="020B0502040204020203" pitchFamily="34" charset="0"/>
              </a:rPr>
              <a:t>Access ratings.........................................................................13</a:t>
            </a:r>
          </a:p>
          <a:p>
            <a:pPr marL="0" indent="0" algn="r">
              <a:lnSpc>
                <a:spcPct val="100000"/>
              </a:lnSpc>
              <a:spcBef>
                <a:spcPts val="0"/>
              </a:spcBef>
              <a:buNone/>
            </a:pPr>
            <a:r>
              <a:rPr lang="en-US" sz="1600" dirty="0">
                <a:latin typeface="Segoe UI" panose="020B0502040204020203" pitchFamily="34" charset="0"/>
                <a:cs typeface="Segoe UI" panose="020B0502040204020203" pitchFamily="34" charset="0"/>
              </a:rPr>
              <a:t>Quality/appropriateness &amp; participation ratings......14</a:t>
            </a:r>
          </a:p>
          <a:p>
            <a:pPr marL="0" indent="0" algn="r">
              <a:lnSpc>
                <a:spcPct val="100000"/>
              </a:lnSpc>
              <a:spcBef>
                <a:spcPts val="0"/>
              </a:spcBef>
              <a:buNone/>
            </a:pPr>
            <a:r>
              <a:rPr lang="en-US" sz="1600" dirty="0">
                <a:latin typeface="Segoe UI" panose="020B0502040204020203" pitchFamily="34" charset="0"/>
                <a:cs typeface="Segoe UI" panose="020B0502040204020203" pitchFamily="34" charset="0"/>
              </a:rPr>
              <a:t>Outcomes &amp; functioning ratings...............................…. 15</a:t>
            </a:r>
          </a:p>
          <a:p>
            <a:pPr marL="0" indent="0" algn="r">
              <a:lnSpc>
                <a:spcPct val="100000"/>
              </a:lnSpc>
              <a:spcBef>
                <a:spcPts val="0"/>
              </a:spcBef>
              <a:buNone/>
            </a:pPr>
            <a:r>
              <a:rPr lang="en-US" sz="1600" dirty="0">
                <a:latin typeface="Segoe UI" panose="020B0502040204020203" pitchFamily="34" charset="0"/>
                <a:cs typeface="Segoe UI" panose="020B0502040204020203" pitchFamily="34" charset="0"/>
              </a:rPr>
              <a:t>Social connectedness ratings.......................................... 16</a:t>
            </a:r>
          </a:p>
          <a:p>
            <a:pPr marL="0" indent="0" algn="r">
              <a:lnSpc>
                <a:spcPct val="100000"/>
              </a:lnSpc>
              <a:spcBef>
                <a:spcPts val="0"/>
              </a:spcBef>
              <a:buNone/>
            </a:pPr>
            <a:r>
              <a:rPr lang="en-US" sz="1600" dirty="0">
                <a:latin typeface="Segoe UI" panose="020B0502040204020203" pitchFamily="34" charset="0"/>
                <a:cs typeface="Segoe UI" panose="020B0502040204020203" pitchFamily="34" charset="0"/>
              </a:rPr>
              <a:t>Overall consumer results by construct........................ 17</a:t>
            </a:r>
          </a:p>
          <a:p>
            <a:pPr algn="r"/>
            <a:r>
              <a:rPr lang="en-US" sz="1600" dirty="0">
                <a:latin typeface="Segoe UI" panose="020B0502040204020203" pitchFamily="34" charset="0"/>
                <a:cs typeface="Segoe UI" panose="020B0502040204020203" pitchFamily="34" charset="0"/>
              </a:rPr>
              <a:t>Overall results by construct by county......................... 18</a:t>
            </a:r>
          </a:p>
          <a:p>
            <a:pPr marL="0" indent="0" algn="r">
              <a:lnSpc>
                <a:spcPct val="100000"/>
              </a:lnSpc>
              <a:spcBef>
                <a:spcPts val="0"/>
              </a:spcBef>
              <a:buNone/>
            </a:pPr>
            <a:r>
              <a:rPr lang="en-US" sz="1600" dirty="0">
                <a:latin typeface="Segoe UI" panose="020B0502040204020203" pitchFamily="34" charset="0"/>
                <a:cs typeface="Segoe UI" panose="020B0502040204020203" pitchFamily="34" charset="0"/>
              </a:rPr>
              <a:t>Age, race, and LTSS comparisons.................................. 26</a:t>
            </a:r>
          </a:p>
          <a:p>
            <a:pPr marL="0" indent="0" algn="r">
              <a:lnSpc>
                <a:spcPct val="100000"/>
              </a:lnSpc>
              <a:spcBef>
                <a:spcPts val="0"/>
              </a:spcBef>
              <a:buNone/>
            </a:pPr>
            <a:r>
              <a:rPr lang="en-US" sz="1600" dirty="0">
                <a:latin typeface="Segoe UI" panose="020B0502040204020203" pitchFamily="34" charset="0"/>
                <a:cs typeface="Segoe UI" panose="020B0502040204020203" pitchFamily="34" charset="0"/>
              </a:rPr>
              <a:t>Opportunities for improvement from comments.... 29</a:t>
            </a:r>
          </a:p>
        </p:txBody>
      </p:sp>
      <p:cxnSp>
        <p:nvCxnSpPr>
          <p:cNvPr id="17" name="Straight Connector 16">
            <a:extLst>
              <a:ext uri="{FF2B5EF4-FFF2-40B4-BE49-F238E27FC236}">
                <a16:creationId xmlns:a16="http://schemas.microsoft.com/office/drawing/2014/main" id="{8B20ED3F-AF0D-4329-90A4-E5B3E8608B6A}"/>
              </a:ext>
            </a:extLst>
          </p:cNvPr>
          <p:cNvCxnSpPr>
            <a:cxnSpLocks/>
          </p:cNvCxnSpPr>
          <p:nvPr/>
        </p:nvCxnSpPr>
        <p:spPr>
          <a:xfrm>
            <a:off x="386179" y="3028789"/>
            <a:ext cx="0" cy="2571018"/>
          </a:xfrm>
          <a:prstGeom prst="line">
            <a:avLst/>
          </a:prstGeom>
          <a:ln w="57150">
            <a:solidFill>
              <a:srgbClr val="00522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E9D80E-9926-691E-EBC0-93DF1AA897E8}"/>
              </a:ext>
            </a:extLst>
          </p:cNvPr>
          <p:cNvSpPr txBox="1"/>
          <p:nvPr/>
        </p:nvSpPr>
        <p:spPr>
          <a:xfrm>
            <a:off x="266701" y="2292292"/>
            <a:ext cx="5375071" cy="646331"/>
          </a:xfrm>
          <a:prstGeom prst="rect">
            <a:avLst/>
          </a:prstGeom>
          <a:noFill/>
        </p:spPr>
        <p:txBody>
          <a:bodyPr wrap="square">
            <a:spAutoFit/>
          </a:bodyPr>
          <a:lstStyle/>
          <a:p>
            <a:pPr marL="0" indent="0" algn="r">
              <a:lnSpc>
                <a:spcPct val="100000"/>
              </a:lnSpc>
              <a:spcBef>
                <a:spcPts val="0"/>
              </a:spcBef>
              <a:buNone/>
            </a:pPr>
            <a:r>
              <a:rPr lang="en-US" sz="2000" dirty="0">
                <a:latin typeface="Segoe UI" panose="020B0502040204020203" pitchFamily="34" charset="0"/>
                <a:cs typeface="Segoe UI" panose="020B0502040204020203" pitchFamily="34" charset="0"/>
              </a:rPr>
              <a:t>Survey Interpretation Changes.…………........... 6</a:t>
            </a:r>
          </a:p>
          <a:p>
            <a:pPr marL="0" indent="0" algn="r">
              <a:lnSpc>
                <a:spcPct val="100000"/>
              </a:lnSpc>
              <a:spcBef>
                <a:spcPts val="0"/>
              </a:spcBef>
              <a:buNone/>
            </a:pPr>
            <a:endParaRPr lang="en-US" sz="1600" dirty="0">
              <a:latin typeface="Segoe UI" panose="020B0502040204020203" pitchFamily="34" charset="0"/>
              <a:cs typeface="Segoe UI" panose="020B0502040204020203" pitchFamily="34" charset="0"/>
            </a:endParaRPr>
          </a:p>
        </p:txBody>
      </p:sp>
      <p:cxnSp>
        <p:nvCxnSpPr>
          <p:cNvPr id="8" name="Straight Connector 7">
            <a:extLst>
              <a:ext uri="{FF2B5EF4-FFF2-40B4-BE49-F238E27FC236}">
                <a16:creationId xmlns:a16="http://schemas.microsoft.com/office/drawing/2014/main" id="{6D8924BE-AF3E-4E87-D3CE-1701BCB3C1A4}"/>
              </a:ext>
            </a:extLst>
          </p:cNvPr>
          <p:cNvCxnSpPr>
            <a:cxnSpLocks/>
          </p:cNvCxnSpPr>
          <p:nvPr/>
        </p:nvCxnSpPr>
        <p:spPr>
          <a:xfrm>
            <a:off x="382550" y="2337375"/>
            <a:ext cx="0" cy="325614"/>
          </a:xfrm>
          <a:prstGeom prst="line">
            <a:avLst/>
          </a:prstGeom>
          <a:ln w="57150">
            <a:solidFill>
              <a:srgbClr val="FED9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975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Branch County: On par with other counties in 2022 MHSIP</a:t>
            </a:r>
            <a:br>
              <a:rPr lang="en-US" sz="2800" b="1" dirty="0">
                <a:latin typeface="Lora" panose="02000503000000020004" pitchFamily="2" charset="0"/>
              </a:rPr>
            </a:br>
            <a:r>
              <a:rPr lang="en-US" sz="1600" b="1" dirty="0">
                <a:solidFill>
                  <a:srgbClr val="00522C"/>
                </a:solidFill>
                <a:latin typeface="Segoe UI" panose="020B0502040204020203" pitchFamily="34" charset="0"/>
                <a:cs typeface="Segoe UI" panose="020B0502040204020203" pitchFamily="34" charset="0"/>
              </a:rPr>
              <a:t>Dark green</a:t>
            </a:r>
            <a:r>
              <a:rPr lang="en-US" sz="1600" dirty="0">
                <a:latin typeface="Segoe UI" panose="020B0502040204020203" pitchFamily="34" charset="0"/>
                <a:cs typeface="Segoe UI" panose="020B0502040204020203" pitchFamily="34" charset="0"/>
              </a:rPr>
              <a:t> 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SWMBH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20</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4143075644"/>
              </p:ext>
            </p:extLst>
          </p:nvPr>
        </p:nvGraphicFramePr>
        <p:xfrm>
          <a:off x="1591030" y="2138055"/>
          <a:ext cx="9009939"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53" name="Title 1">
            <a:extLst>
              <a:ext uri="{FF2B5EF4-FFF2-40B4-BE49-F238E27FC236}">
                <a16:creationId xmlns:a16="http://schemas.microsoft.com/office/drawing/2014/main" id="{1669ED58-0853-4352-80D3-E3711C70B1E7}"/>
              </a:ext>
            </a:extLst>
          </p:cNvPr>
          <p:cNvSpPr txBox="1">
            <a:spLocks/>
          </p:cNvSpPr>
          <p:nvPr/>
        </p:nvSpPr>
        <p:spPr>
          <a:xfrm>
            <a:off x="2755302" y="1656243"/>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a:t>
            </a:r>
          </a:p>
        </p:txBody>
      </p:sp>
      <p:sp>
        <p:nvSpPr>
          <p:cNvPr id="54" name="Title 1">
            <a:extLst>
              <a:ext uri="{FF2B5EF4-FFF2-40B4-BE49-F238E27FC236}">
                <a16:creationId xmlns:a16="http://schemas.microsoft.com/office/drawing/2014/main" id="{7903A6A4-D7BD-4E1A-A32D-F3D5D6BDAEBE}"/>
              </a:ext>
            </a:extLst>
          </p:cNvPr>
          <p:cNvSpPr txBox="1">
            <a:spLocks/>
          </p:cNvSpPr>
          <p:nvPr/>
        </p:nvSpPr>
        <p:spPr>
          <a:xfrm>
            <a:off x="4443619" y="1656244"/>
            <a:ext cx="1136523"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p>
        </p:txBody>
      </p:sp>
      <p:sp>
        <p:nvSpPr>
          <p:cNvPr id="60" name="Title 1">
            <a:extLst>
              <a:ext uri="{FF2B5EF4-FFF2-40B4-BE49-F238E27FC236}">
                <a16:creationId xmlns:a16="http://schemas.microsoft.com/office/drawing/2014/main" id="{3FD1164F-6E1E-40EA-A6F0-24576E9919CD}"/>
              </a:ext>
            </a:extLst>
          </p:cNvPr>
          <p:cNvSpPr txBox="1">
            <a:spLocks/>
          </p:cNvSpPr>
          <p:nvPr/>
        </p:nvSpPr>
        <p:spPr>
          <a:xfrm>
            <a:off x="7213115" y="6254204"/>
            <a:ext cx="3262380"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Branch County: ±9.5 pts</a:t>
            </a:r>
          </a:p>
          <a:p>
            <a:pPr algn="r">
              <a:spcAft>
                <a:spcPts val="600"/>
              </a:spcAft>
            </a:pPr>
            <a:r>
              <a:rPr lang="en-US" sz="1200" dirty="0">
                <a:latin typeface="Segoe UI" panose="020B0502040204020203" pitchFamily="34" charset="0"/>
                <a:cs typeface="Segoe UI" panose="020B0502040204020203" pitchFamily="34" charset="0"/>
              </a:rPr>
              <a:t>n = 96</a:t>
            </a:r>
          </a:p>
        </p:txBody>
      </p:sp>
      <p:sp>
        <p:nvSpPr>
          <p:cNvPr id="3" name="TextBox 2">
            <a:extLst>
              <a:ext uri="{FF2B5EF4-FFF2-40B4-BE49-F238E27FC236}">
                <a16:creationId xmlns:a16="http://schemas.microsoft.com/office/drawing/2014/main" id="{90564842-77C0-D655-E372-1F8017366252}"/>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
        <p:nvSpPr>
          <p:cNvPr id="4" name="TextBox 3">
            <a:extLst>
              <a:ext uri="{FF2B5EF4-FFF2-40B4-BE49-F238E27FC236}">
                <a16:creationId xmlns:a16="http://schemas.microsoft.com/office/drawing/2014/main" id="{389D6728-2ADF-DB24-1802-AE0B8F178E91}"/>
              </a:ext>
            </a:extLst>
          </p:cNvPr>
          <p:cNvSpPr txBox="1"/>
          <p:nvPr/>
        </p:nvSpPr>
        <p:spPr>
          <a:xfrm>
            <a:off x="2274974" y="2943199"/>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5" name="Straight Connector 4">
            <a:extLst>
              <a:ext uri="{FF2B5EF4-FFF2-40B4-BE49-F238E27FC236}">
                <a16:creationId xmlns:a16="http://schemas.microsoft.com/office/drawing/2014/main" id="{EF528B44-E835-F970-EEC2-9D51E8D65A3B}"/>
              </a:ext>
            </a:extLst>
          </p:cNvPr>
          <p:cNvCxnSpPr>
            <a:cxnSpLocks/>
          </p:cNvCxnSpPr>
          <p:nvPr/>
        </p:nvCxnSpPr>
        <p:spPr>
          <a:xfrm>
            <a:off x="3182999" y="3187217"/>
            <a:ext cx="268642" cy="61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4A78F73-4FE7-9529-09C5-3098289C310F}"/>
              </a:ext>
            </a:extLst>
          </p:cNvPr>
          <p:cNvSpPr txBox="1">
            <a:spLocks/>
          </p:cNvSpPr>
          <p:nvPr/>
        </p:nvSpPr>
        <p:spPr>
          <a:xfrm>
            <a:off x="5580142" y="1656242"/>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Quality-Appropriateness &amp; Participation</a:t>
            </a:r>
          </a:p>
        </p:txBody>
      </p:sp>
      <p:sp>
        <p:nvSpPr>
          <p:cNvPr id="8" name="Title 1">
            <a:extLst>
              <a:ext uri="{FF2B5EF4-FFF2-40B4-BE49-F238E27FC236}">
                <a16:creationId xmlns:a16="http://schemas.microsoft.com/office/drawing/2014/main" id="{C333E1CE-D841-FE2E-B1EE-E567BDC3B389}"/>
              </a:ext>
            </a:extLst>
          </p:cNvPr>
          <p:cNvSpPr txBox="1">
            <a:spLocks/>
          </p:cNvSpPr>
          <p:nvPr/>
        </p:nvSpPr>
        <p:spPr>
          <a:xfrm>
            <a:off x="7098367" y="1675085"/>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 &amp; Functioning</a:t>
            </a:r>
          </a:p>
        </p:txBody>
      </p:sp>
      <p:sp>
        <p:nvSpPr>
          <p:cNvPr id="9" name="Title 1">
            <a:extLst>
              <a:ext uri="{FF2B5EF4-FFF2-40B4-BE49-F238E27FC236}">
                <a16:creationId xmlns:a16="http://schemas.microsoft.com/office/drawing/2014/main" id="{B697A60F-BDC6-2431-ADF3-F4C355CBE427}"/>
              </a:ext>
            </a:extLst>
          </p:cNvPr>
          <p:cNvSpPr txBox="1">
            <a:spLocks/>
          </p:cNvSpPr>
          <p:nvPr/>
        </p:nvSpPr>
        <p:spPr>
          <a:xfrm>
            <a:off x="8434065"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Tree>
    <p:extLst>
      <p:ext uri="{BB962C8B-B14F-4D97-AF65-F5344CB8AC3E}">
        <p14:creationId xmlns:p14="http://schemas.microsoft.com/office/powerpoint/2010/main" val="1067148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Calhoun County: Above average in 1 MHSIP construct in 2022</a:t>
            </a:r>
            <a:br>
              <a:rPr lang="en-US" sz="2800" b="1" dirty="0">
                <a:latin typeface="Lora" panose="02000503000000020004" pitchFamily="2" charset="0"/>
              </a:rPr>
            </a:br>
            <a:r>
              <a:rPr lang="en-US" sz="1600" b="1" dirty="0">
                <a:solidFill>
                  <a:srgbClr val="00522C"/>
                </a:solidFill>
                <a:latin typeface="Segoe UI" panose="020B0502040204020203" pitchFamily="34" charset="0"/>
                <a:cs typeface="Segoe UI" panose="020B0502040204020203" pitchFamily="34" charset="0"/>
              </a:rPr>
              <a:t>Dark green</a:t>
            </a:r>
            <a:r>
              <a:rPr lang="en-US" sz="1600" dirty="0">
                <a:latin typeface="Segoe UI" panose="020B0502040204020203" pitchFamily="34" charset="0"/>
                <a:cs typeface="Segoe UI" panose="020B0502040204020203" pitchFamily="34" charset="0"/>
              </a:rPr>
              <a:t> 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SWMBH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21</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1600895933"/>
              </p:ext>
            </p:extLst>
          </p:nvPr>
        </p:nvGraphicFramePr>
        <p:xfrm>
          <a:off x="1591030" y="2138055"/>
          <a:ext cx="9009939"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53" name="Title 1">
            <a:extLst>
              <a:ext uri="{FF2B5EF4-FFF2-40B4-BE49-F238E27FC236}">
                <a16:creationId xmlns:a16="http://schemas.microsoft.com/office/drawing/2014/main" id="{1669ED58-0853-4352-80D3-E3711C70B1E7}"/>
              </a:ext>
            </a:extLst>
          </p:cNvPr>
          <p:cNvSpPr txBox="1">
            <a:spLocks/>
          </p:cNvSpPr>
          <p:nvPr/>
        </p:nvSpPr>
        <p:spPr>
          <a:xfrm>
            <a:off x="2755302" y="1656243"/>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a:t>
            </a:r>
          </a:p>
        </p:txBody>
      </p:sp>
      <p:sp>
        <p:nvSpPr>
          <p:cNvPr id="54" name="Title 1">
            <a:extLst>
              <a:ext uri="{FF2B5EF4-FFF2-40B4-BE49-F238E27FC236}">
                <a16:creationId xmlns:a16="http://schemas.microsoft.com/office/drawing/2014/main" id="{7903A6A4-D7BD-4E1A-A32D-F3D5D6BDAEBE}"/>
              </a:ext>
            </a:extLst>
          </p:cNvPr>
          <p:cNvSpPr txBox="1">
            <a:spLocks/>
          </p:cNvSpPr>
          <p:nvPr/>
        </p:nvSpPr>
        <p:spPr>
          <a:xfrm>
            <a:off x="4443619" y="1656244"/>
            <a:ext cx="1136523"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p>
        </p:txBody>
      </p:sp>
      <p:sp>
        <p:nvSpPr>
          <p:cNvPr id="60" name="Title 1">
            <a:extLst>
              <a:ext uri="{FF2B5EF4-FFF2-40B4-BE49-F238E27FC236}">
                <a16:creationId xmlns:a16="http://schemas.microsoft.com/office/drawing/2014/main" id="{3FD1164F-6E1E-40EA-A6F0-24576E9919CD}"/>
              </a:ext>
            </a:extLst>
          </p:cNvPr>
          <p:cNvSpPr txBox="1">
            <a:spLocks/>
          </p:cNvSpPr>
          <p:nvPr/>
        </p:nvSpPr>
        <p:spPr>
          <a:xfrm>
            <a:off x="7807953" y="6254204"/>
            <a:ext cx="3529263"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Calhoun County: ±10.6 pts</a:t>
            </a:r>
          </a:p>
          <a:p>
            <a:pPr algn="r">
              <a:spcAft>
                <a:spcPts val="600"/>
              </a:spcAft>
            </a:pPr>
            <a:r>
              <a:rPr lang="en-US" sz="1200" dirty="0">
                <a:latin typeface="Segoe UI" panose="020B0502040204020203" pitchFamily="34" charset="0"/>
                <a:cs typeface="Segoe UI" panose="020B0502040204020203" pitchFamily="34" charset="0"/>
              </a:rPr>
              <a:t>n = 81</a:t>
            </a:r>
          </a:p>
        </p:txBody>
      </p:sp>
      <p:sp>
        <p:nvSpPr>
          <p:cNvPr id="3" name="TextBox 2">
            <a:extLst>
              <a:ext uri="{FF2B5EF4-FFF2-40B4-BE49-F238E27FC236}">
                <a16:creationId xmlns:a16="http://schemas.microsoft.com/office/drawing/2014/main" id="{4B140A7F-58DA-E159-03B5-574368934E52}"/>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
        <p:nvSpPr>
          <p:cNvPr id="4" name="TextBox 3">
            <a:extLst>
              <a:ext uri="{FF2B5EF4-FFF2-40B4-BE49-F238E27FC236}">
                <a16:creationId xmlns:a16="http://schemas.microsoft.com/office/drawing/2014/main" id="{A9FAD55C-2A37-2498-A630-C46E7D733030}"/>
              </a:ext>
            </a:extLst>
          </p:cNvPr>
          <p:cNvSpPr txBox="1"/>
          <p:nvPr/>
        </p:nvSpPr>
        <p:spPr>
          <a:xfrm>
            <a:off x="2274974" y="2943199"/>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5" name="Straight Connector 4">
            <a:extLst>
              <a:ext uri="{FF2B5EF4-FFF2-40B4-BE49-F238E27FC236}">
                <a16:creationId xmlns:a16="http://schemas.microsoft.com/office/drawing/2014/main" id="{9F70FE57-182A-7F2B-9351-F5B1B156952F}"/>
              </a:ext>
            </a:extLst>
          </p:cNvPr>
          <p:cNvCxnSpPr>
            <a:cxnSpLocks/>
          </p:cNvCxnSpPr>
          <p:nvPr/>
        </p:nvCxnSpPr>
        <p:spPr>
          <a:xfrm>
            <a:off x="3182999" y="3187217"/>
            <a:ext cx="268642" cy="61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F793585F-16FC-7831-51FF-B023976EF704}"/>
              </a:ext>
            </a:extLst>
          </p:cNvPr>
          <p:cNvSpPr txBox="1">
            <a:spLocks/>
          </p:cNvSpPr>
          <p:nvPr/>
        </p:nvSpPr>
        <p:spPr>
          <a:xfrm>
            <a:off x="5580142" y="1656242"/>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Quality-Appropriateness &amp; Participation</a:t>
            </a:r>
          </a:p>
        </p:txBody>
      </p:sp>
      <p:sp>
        <p:nvSpPr>
          <p:cNvPr id="8" name="Title 1">
            <a:extLst>
              <a:ext uri="{FF2B5EF4-FFF2-40B4-BE49-F238E27FC236}">
                <a16:creationId xmlns:a16="http://schemas.microsoft.com/office/drawing/2014/main" id="{2886A161-716F-1A05-D470-38A1864BCF7E}"/>
              </a:ext>
            </a:extLst>
          </p:cNvPr>
          <p:cNvSpPr txBox="1">
            <a:spLocks/>
          </p:cNvSpPr>
          <p:nvPr/>
        </p:nvSpPr>
        <p:spPr>
          <a:xfrm>
            <a:off x="7098367" y="1675085"/>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 &amp; Functioning</a:t>
            </a:r>
          </a:p>
        </p:txBody>
      </p:sp>
      <p:sp>
        <p:nvSpPr>
          <p:cNvPr id="9" name="Title 1">
            <a:extLst>
              <a:ext uri="{FF2B5EF4-FFF2-40B4-BE49-F238E27FC236}">
                <a16:creationId xmlns:a16="http://schemas.microsoft.com/office/drawing/2014/main" id="{5CC7FCF1-1214-F23D-D532-D4D30C10C17D}"/>
              </a:ext>
            </a:extLst>
          </p:cNvPr>
          <p:cNvSpPr txBox="1">
            <a:spLocks/>
          </p:cNvSpPr>
          <p:nvPr/>
        </p:nvSpPr>
        <p:spPr>
          <a:xfrm>
            <a:off x="8434065"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r>
              <a:rPr lang="en-US" sz="1600" baseline="30000" dirty="0">
                <a:latin typeface="Segoe UI" panose="020B0502040204020203" pitchFamily="34" charset="0"/>
                <a:cs typeface="Segoe UI" panose="020B0502040204020203" pitchFamily="34" charset="0"/>
              </a:rPr>
              <a:t>†</a:t>
            </a:r>
            <a:endParaRPr lang="en-US" sz="1200" b="1" baseline="30000"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557451F4-2D61-1AAA-4853-2EB42BF011C4}"/>
              </a:ext>
            </a:extLst>
          </p:cNvPr>
          <p:cNvSpPr txBox="1"/>
          <p:nvPr/>
        </p:nvSpPr>
        <p:spPr>
          <a:xfrm>
            <a:off x="5011880" y="6192283"/>
            <a:ext cx="3000969" cy="461665"/>
          </a:xfrm>
          <a:prstGeom prst="rect">
            <a:avLst/>
          </a:prstGeom>
          <a:noFill/>
        </p:spPr>
        <p:txBody>
          <a:bodyPr wrap="square">
            <a:spAutoFit/>
          </a:bodyPr>
          <a:lstStyle/>
          <a:p>
            <a:pPr algn="r"/>
            <a:r>
              <a:rPr lang="en-US" sz="1200" dirty="0">
                <a:latin typeface="Segoe UI" panose="020B0502040204020203" pitchFamily="34" charset="0"/>
                <a:cs typeface="Segoe UI" panose="020B0502040204020203" pitchFamily="34" charset="0"/>
              </a:rPr>
              <a:t>†</a:t>
            </a:r>
            <a:r>
              <a:rPr lang="en-US" sz="110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significant difference (p &lt; .05) between this county and others for construct</a:t>
            </a:r>
            <a:endParaRPr lang="en-US" sz="1200" dirty="0"/>
          </a:p>
        </p:txBody>
      </p:sp>
    </p:spTree>
    <p:extLst>
      <p:ext uri="{BB962C8B-B14F-4D97-AF65-F5344CB8AC3E}">
        <p14:creationId xmlns:p14="http://schemas.microsoft.com/office/powerpoint/2010/main" val="1502255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Cass County: Above average in 1 MHSIP construct in 2022</a:t>
            </a:r>
            <a:br>
              <a:rPr lang="en-US" sz="2800" b="1" dirty="0">
                <a:latin typeface="Lora" panose="02000503000000020004" pitchFamily="2" charset="0"/>
              </a:rPr>
            </a:br>
            <a:r>
              <a:rPr lang="en-US" sz="1600" b="1" dirty="0">
                <a:solidFill>
                  <a:srgbClr val="00522C"/>
                </a:solidFill>
                <a:latin typeface="Segoe UI" panose="020B0502040204020203" pitchFamily="34" charset="0"/>
                <a:cs typeface="Segoe UI" panose="020B0502040204020203" pitchFamily="34" charset="0"/>
              </a:rPr>
              <a:t>Dark green</a:t>
            </a:r>
            <a:r>
              <a:rPr lang="en-US" sz="1600" dirty="0">
                <a:latin typeface="Segoe UI" panose="020B0502040204020203" pitchFamily="34" charset="0"/>
                <a:cs typeface="Segoe UI" panose="020B0502040204020203" pitchFamily="34" charset="0"/>
              </a:rPr>
              <a:t> 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SWMBH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22</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3736705384"/>
              </p:ext>
            </p:extLst>
          </p:nvPr>
        </p:nvGraphicFramePr>
        <p:xfrm>
          <a:off x="1591030" y="2138055"/>
          <a:ext cx="9009939"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53" name="Title 1">
            <a:extLst>
              <a:ext uri="{FF2B5EF4-FFF2-40B4-BE49-F238E27FC236}">
                <a16:creationId xmlns:a16="http://schemas.microsoft.com/office/drawing/2014/main" id="{1669ED58-0853-4352-80D3-E3711C70B1E7}"/>
              </a:ext>
            </a:extLst>
          </p:cNvPr>
          <p:cNvSpPr txBox="1">
            <a:spLocks/>
          </p:cNvSpPr>
          <p:nvPr/>
        </p:nvSpPr>
        <p:spPr>
          <a:xfrm>
            <a:off x="2755302" y="1656243"/>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a:t>
            </a:r>
          </a:p>
        </p:txBody>
      </p:sp>
      <p:sp>
        <p:nvSpPr>
          <p:cNvPr id="54" name="Title 1">
            <a:extLst>
              <a:ext uri="{FF2B5EF4-FFF2-40B4-BE49-F238E27FC236}">
                <a16:creationId xmlns:a16="http://schemas.microsoft.com/office/drawing/2014/main" id="{7903A6A4-D7BD-4E1A-A32D-F3D5D6BDAEBE}"/>
              </a:ext>
            </a:extLst>
          </p:cNvPr>
          <p:cNvSpPr txBox="1">
            <a:spLocks/>
          </p:cNvSpPr>
          <p:nvPr/>
        </p:nvSpPr>
        <p:spPr>
          <a:xfrm>
            <a:off x="4443619" y="1656244"/>
            <a:ext cx="1136523"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p>
        </p:txBody>
      </p:sp>
      <p:sp>
        <p:nvSpPr>
          <p:cNvPr id="55" name="Title 1">
            <a:extLst>
              <a:ext uri="{FF2B5EF4-FFF2-40B4-BE49-F238E27FC236}">
                <a16:creationId xmlns:a16="http://schemas.microsoft.com/office/drawing/2014/main" id="{A489EA77-4C5F-419A-9198-DF7A69C8E746}"/>
              </a:ext>
            </a:extLst>
          </p:cNvPr>
          <p:cNvSpPr txBox="1">
            <a:spLocks/>
          </p:cNvSpPr>
          <p:nvPr/>
        </p:nvSpPr>
        <p:spPr>
          <a:xfrm>
            <a:off x="5580142" y="1656242"/>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Quality-Appropriateness &amp; Participation</a:t>
            </a:r>
          </a:p>
        </p:txBody>
      </p:sp>
      <p:sp>
        <p:nvSpPr>
          <p:cNvPr id="57" name="Title 1">
            <a:extLst>
              <a:ext uri="{FF2B5EF4-FFF2-40B4-BE49-F238E27FC236}">
                <a16:creationId xmlns:a16="http://schemas.microsoft.com/office/drawing/2014/main" id="{67F235B1-8020-4FB7-83A4-D134B97E3F1E}"/>
              </a:ext>
            </a:extLst>
          </p:cNvPr>
          <p:cNvSpPr txBox="1">
            <a:spLocks/>
          </p:cNvSpPr>
          <p:nvPr/>
        </p:nvSpPr>
        <p:spPr>
          <a:xfrm>
            <a:off x="7098367" y="1675085"/>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 &amp; Functioning</a:t>
            </a:r>
            <a:r>
              <a:rPr lang="en-US" sz="1600" baseline="30000" dirty="0">
                <a:latin typeface="Segoe UI" panose="020B0502040204020203" pitchFamily="34" charset="0"/>
                <a:cs typeface="Segoe UI" panose="020B0502040204020203" pitchFamily="34" charset="0"/>
              </a:rPr>
              <a:t>†</a:t>
            </a:r>
            <a:endParaRPr lang="en-US" sz="1200" b="1" baseline="30000" dirty="0">
              <a:latin typeface="Segoe UI" panose="020B0502040204020203" pitchFamily="34" charset="0"/>
              <a:cs typeface="Segoe UI" panose="020B0502040204020203" pitchFamily="34" charset="0"/>
            </a:endParaRPr>
          </a:p>
        </p:txBody>
      </p:sp>
      <p:sp>
        <p:nvSpPr>
          <p:cNvPr id="59" name="Title 1">
            <a:extLst>
              <a:ext uri="{FF2B5EF4-FFF2-40B4-BE49-F238E27FC236}">
                <a16:creationId xmlns:a16="http://schemas.microsoft.com/office/drawing/2014/main" id="{94D27D16-EC06-4727-BE22-4D293A55068F}"/>
              </a:ext>
            </a:extLst>
          </p:cNvPr>
          <p:cNvSpPr txBox="1">
            <a:spLocks/>
          </p:cNvSpPr>
          <p:nvPr/>
        </p:nvSpPr>
        <p:spPr>
          <a:xfrm>
            <a:off x="8434065"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60" name="Title 1">
            <a:extLst>
              <a:ext uri="{FF2B5EF4-FFF2-40B4-BE49-F238E27FC236}">
                <a16:creationId xmlns:a16="http://schemas.microsoft.com/office/drawing/2014/main" id="{3FD1164F-6E1E-40EA-A6F0-24576E9919CD}"/>
              </a:ext>
            </a:extLst>
          </p:cNvPr>
          <p:cNvSpPr txBox="1">
            <a:spLocks/>
          </p:cNvSpPr>
          <p:nvPr/>
        </p:nvSpPr>
        <p:spPr>
          <a:xfrm>
            <a:off x="7922700" y="6254204"/>
            <a:ext cx="3262380"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Cass County: ±13.3 pts</a:t>
            </a:r>
          </a:p>
          <a:p>
            <a:pPr algn="r">
              <a:spcAft>
                <a:spcPts val="600"/>
              </a:spcAft>
            </a:pPr>
            <a:r>
              <a:rPr lang="en-US" sz="1200" dirty="0">
                <a:latin typeface="Segoe UI" panose="020B0502040204020203" pitchFamily="34" charset="0"/>
                <a:cs typeface="Segoe UI" panose="020B0502040204020203" pitchFamily="34" charset="0"/>
              </a:rPr>
              <a:t>n = 49</a:t>
            </a:r>
          </a:p>
        </p:txBody>
      </p:sp>
      <p:sp>
        <p:nvSpPr>
          <p:cNvPr id="3" name="TextBox 2">
            <a:extLst>
              <a:ext uri="{FF2B5EF4-FFF2-40B4-BE49-F238E27FC236}">
                <a16:creationId xmlns:a16="http://schemas.microsoft.com/office/drawing/2014/main" id="{73FD8BCF-B53A-9535-634C-B1BFBBAAE7EF}"/>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
        <p:nvSpPr>
          <p:cNvPr id="4" name="TextBox 3">
            <a:extLst>
              <a:ext uri="{FF2B5EF4-FFF2-40B4-BE49-F238E27FC236}">
                <a16:creationId xmlns:a16="http://schemas.microsoft.com/office/drawing/2014/main" id="{AA8E4A4D-7173-5D26-E68D-4D95F82FB4BC}"/>
              </a:ext>
            </a:extLst>
          </p:cNvPr>
          <p:cNvSpPr txBox="1"/>
          <p:nvPr/>
        </p:nvSpPr>
        <p:spPr>
          <a:xfrm>
            <a:off x="2274974" y="2943199"/>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5" name="Straight Connector 4">
            <a:extLst>
              <a:ext uri="{FF2B5EF4-FFF2-40B4-BE49-F238E27FC236}">
                <a16:creationId xmlns:a16="http://schemas.microsoft.com/office/drawing/2014/main" id="{3EC53D8F-DD5D-BDA8-DED0-5FC1086B42A3}"/>
              </a:ext>
            </a:extLst>
          </p:cNvPr>
          <p:cNvCxnSpPr>
            <a:cxnSpLocks/>
          </p:cNvCxnSpPr>
          <p:nvPr/>
        </p:nvCxnSpPr>
        <p:spPr>
          <a:xfrm>
            <a:off x="3154424" y="3187217"/>
            <a:ext cx="268642" cy="61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A60B5C-9CCE-F938-3155-040E408997CE}"/>
              </a:ext>
            </a:extLst>
          </p:cNvPr>
          <p:cNvSpPr txBox="1"/>
          <p:nvPr/>
        </p:nvSpPr>
        <p:spPr>
          <a:xfrm>
            <a:off x="5122416" y="6202112"/>
            <a:ext cx="3000969" cy="461665"/>
          </a:xfrm>
          <a:prstGeom prst="rect">
            <a:avLst/>
          </a:prstGeom>
          <a:noFill/>
        </p:spPr>
        <p:txBody>
          <a:bodyPr wrap="square">
            <a:spAutoFit/>
          </a:bodyPr>
          <a:lstStyle/>
          <a:p>
            <a:pPr algn="r"/>
            <a:r>
              <a:rPr lang="en-US" sz="1200" dirty="0">
                <a:latin typeface="Segoe UI" panose="020B0502040204020203" pitchFamily="34" charset="0"/>
                <a:cs typeface="Segoe UI" panose="020B0502040204020203" pitchFamily="34" charset="0"/>
              </a:rPr>
              <a:t>†</a:t>
            </a:r>
            <a:r>
              <a:rPr lang="en-US" sz="110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significant difference (p &lt; .05) between this county and others for construct</a:t>
            </a:r>
            <a:endParaRPr lang="en-US" sz="1200" dirty="0"/>
          </a:p>
        </p:txBody>
      </p:sp>
    </p:spTree>
    <p:extLst>
      <p:ext uri="{BB962C8B-B14F-4D97-AF65-F5344CB8AC3E}">
        <p14:creationId xmlns:p14="http://schemas.microsoft.com/office/powerpoint/2010/main" val="1042449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Kalamazoo County: On par with other counties in 2022 MHSIP</a:t>
            </a:r>
            <a:br>
              <a:rPr lang="en-US" sz="2800" b="1" dirty="0">
                <a:latin typeface="Lora" panose="02000503000000020004" pitchFamily="2" charset="0"/>
              </a:rPr>
            </a:br>
            <a:r>
              <a:rPr lang="en-US" sz="1600" b="1" dirty="0">
                <a:solidFill>
                  <a:srgbClr val="00522C"/>
                </a:solidFill>
                <a:latin typeface="Segoe UI" panose="020B0502040204020203" pitchFamily="34" charset="0"/>
                <a:cs typeface="Segoe UI" panose="020B0502040204020203" pitchFamily="34" charset="0"/>
              </a:rPr>
              <a:t>Dark green</a:t>
            </a:r>
            <a:r>
              <a:rPr lang="en-US" sz="1600" dirty="0">
                <a:latin typeface="Segoe UI" panose="020B0502040204020203" pitchFamily="34" charset="0"/>
                <a:cs typeface="Segoe UI" panose="020B0502040204020203" pitchFamily="34" charset="0"/>
              </a:rPr>
              <a:t> 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SWMBH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23</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4222323675"/>
              </p:ext>
            </p:extLst>
          </p:nvPr>
        </p:nvGraphicFramePr>
        <p:xfrm>
          <a:off x="1591030" y="2138055"/>
          <a:ext cx="9009939"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53" name="Title 1">
            <a:extLst>
              <a:ext uri="{FF2B5EF4-FFF2-40B4-BE49-F238E27FC236}">
                <a16:creationId xmlns:a16="http://schemas.microsoft.com/office/drawing/2014/main" id="{1669ED58-0853-4352-80D3-E3711C70B1E7}"/>
              </a:ext>
            </a:extLst>
          </p:cNvPr>
          <p:cNvSpPr txBox="1">
            <a:spLocks/>
          </p:cNvSpPr>
          <p:nvPr/>
        </p:nvSpPr>
        <p:spPr>
          <a:xfrm>
            <a:off x="2755302" y="1656243"/>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a:t>
            </a:r>
          </a:p>
        </p:txBody>
      </p:sp>
      <p:sp>
        <p:nvSpPr>
          <p:cNvPr id="54" name="Title 1">
            <a:extLst>
              <a:ext uri="{FF2B5EF4-FFF2-40B4-BE49-F238E27FC236}">
                <a16:creationId xmlns:a16="http://schemas.microsoft.com/office/drawing/2014/main" id="{7903A6A4-D7BD-4E1A-A32D-F3D5D6BDAEBE}"/>
              </a:ext>
            </a:extLst>
          </p:cNvPr>
          <p:cNvSpPr txBox="1">
            <a:spLocks/>
          </p:cNvSpPr>
          <p:nvPr/>
        </p:nvSpPr>
        <p:spPr>
          <a:xfrm>
            <a:off x="4443619" y="1656244"/>
            <a:ext cx="1136523"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p>
        </p:txBody>
      </p:sp>
      <p:sp>
        <p:nvSpPr>
          <p:cNvPr id="60" name="Title 1">
            <a:extLst>
              <a:ext uri="{FF2B5EF4-FFF2-40B4-BE49-F238E27FC236}">
                <a16:creationId xmlns:a16="http://schemas.microsoft.com/office/drawing/2014/main" id="{3FD1164F-6E1E-40EA-A6F0-24576E9919CD}"/>
              </a:ext>
            </a:extLst>
          </p:cNvPr>
          <p:cNvSpPr txBox="1">
            <a:spLocks/>
          </p:cNvSpPr>
          <p:nvPr/>
        </p:nvSpPr>
        <p:spPr>
          <a:xfrm>
            <a:off x="7213115" y="6254204"/>
            <a:ext cx="3262380"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a:t>
            </a:r>
            <a:r>
              <a:rPr lang="en-US" sz="1200" dirty="0" err="1">
                <a:latin typeface="Segoe UI" panose="020B0502040204020203" pitchFamily="34" charset="0"/>
                <a:cs typeface="Segoe UI" panose="020B0502040204020203" pitchFamily="34" charset="0"/>
              </a:rPr>
              <a:t>Kzoo</a:t>
            </a:r>
            <a:r>
              <a:rPr lang="en-US" sz="1200" dirty="0">
                <a:latin typeface="Segoe UI" panose="020B0502040204020203" pitchFamily="34" charset="0"/>
                <a:cs typeface="Segoe UI" panose="020B0502040204020203" pitchFamily="34" charset="0"/>
              </a:rPr>
              <a:t> County: ±5.9 pts</a:t>
            </a:r>
          </a:p>
          <a:p>
            <a:pPr algn="r">
              <a:spcAft>
                <a:spcPts val="600"/>
              </a:spcAft>
            </a:pPr>
            <a:r>
              <a:rPr lang="en-US" sz="1200" dirty="0">
                <a:latin typeface="Segoe UI" panose="020B0502040204020203" pitchFamily="34" charset="0"/>
                <a:cs typeface="Segoe UI" panose="020B0502040204020203" pitchFamily="34" charset="0"/>
              </a:rPr>
              <a:t>n = 256</a:t>
            </a:r>
          </a:p>
        </p:txBody>
      </p:sp>
      <p:sp>
        <p:nvSpPr>
          <p:cNvPr id="3" name="TextBox 2">
            <a:extLst>
              <a:ext uri="{FF2B5EF4-FFF2-40B4-BE49-F238E27FC236}">
                <a16:creationId xmlns:a16="http://schemas.microsoft.com/office/drawing/2014/main" id="{94A6BA89-13E4-B8C7-B5C0-2ADE003FBBDE}"/>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
        <p:nvSpPr>
          <p:cNvPr id="4" name="Title 1">
            <a:extLst>
              <a:ext uri="{FF2B5EF4-FFF2-40B4-BE49-F238E27FC236}">
                <a16:creationId xmlns:a16="http://schemas.microsoft.com/office/drawing/2014/main" id="{ECC54675-A311-6ECC-61FB-BB311A3B02F6}"/>
              </a:ext>
            </a:extLst>
          </p:cNvPr>
          <p:cNvSpPr txBox="1">
            <a:spLocks/>
          </p:cNvSpPr>
          <p:nvPr/>
        </p:nvSpPr>
        <p:spPr>
          <a:xfrm>
            <a:off x="5580142" y="1656242"/>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Quality-Appropriateness &amp; Participation</a:t>
            </a:r>
          </a:p>
        </p:txBody>
      </p:sp>
      <p:sp>
        <p:nvSpPr>
          <p:cNvPr id="5" name="Title 1">
            <a:extLst>
              <a:ext uri="{FF2B5EF4-FFF2-40B4-BE49-F238E27FC236}">
                <a16:creationId xmlns:a16="http://schemas.microsoft.com/office/drawing/2014/main" id="{8B33842B-9208-2413-4D79-E907DABE0564}"/>
              </a:ext>
            </a:extLst>
          </p:cNvPr>
          <p:cNvSpPr txBox="1">
            <a:spLocks/>
          </p:cNvSpPr>
          <p:nvPr/>
        </p:nvSpPr>
        <p:spPr>
          <a:xfrm>
            <a:off x="7098367" y="1675085"/>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 &amp; Functioning</a:t>
            </a:r>
          </a:p>
        </p:txBody>
      </p:sp>
      <p:sp>
        <p:nvSpPr>
          <p:cNvPr id="6" name="Title 1">
            <a:extLst>
              <a:ext uri="{FF2B5EF4-FFF2-40B4-BE49-F238E27FC236}">
                <a16:creationId xmlns:a16="http://schemas.microsoft.com/office/drawing/2014/main" id="{BFCE5A92-5EC4-2AD3-A5DC-44DDF97AB730}"/>
              </a:ext>
            </a:extLst>
          </p:cNvPr>
          <p:cNvSpPr txBox="1">
            <a:spLocks/>
          </p:cNvSpPr>
          <p:nvPr/>
        </p:nvSpPr>
        <p:spPr>
          <a:xfrm>
            <a:off x="8434065"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8" name="TextBox 7">
            <a:extLst>
              <a:ext uri="{FF2B5EF4-FFF2-40B4-BE49-F238E27FC236}">
                <a16:creationId xmlns:a16="http://schemas.microsoft.com/office/drawing/2014/main" id="{215F2FF5-97F0-0182-3009-8DDF0B78F929}"/>
              </a:ext>
            </a:extLst>
          </p:cNvPr>
          <p:cNvSpPr txBox="1"/>
          <p:nvPr/>
        </p:nvSpPr>
        <p:spPr>
          <a:xfrm>
            <a:off x="2274974" y="2866999"/>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9" name="Straight Connector 8">
            <a:extLst>
              <a:ext uri="{FF2B5EF4-FFF2-40B4-BE49-F238E27FC236}">
                <a16:creationId xmlns:a16="http://schemas.microsoft.com/office/drawing/2014/main" id="{5A3AF586-01E6-3DDD-314A-A5F9605E5AD5}"/>
              </a:ext>
            </a:extLst>
          </p:cNvPr>
          <p:cNvCxnSpPr>
            <a:cxnSpLocks/>
          </p:cNvCxnSpPr>
          <p:nvPr/>
        </p:nvCxnSpPr>
        <p:spPr>
          <a:xfrm>
            <a:off x="3154424" y="3111017"/>
            <a:ext cx="268642" cy="61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57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St. Joseph County: Above average in 1 MHSIP construct in 2022</a:t>
            </a:r>
            <a:br>
              <a:rPr lang="en-US" sz="2800" b="1" dirty="0">
                <a:latin typeface="Lora" panose="02000503000000020004" pitchFamily="2" charset="0"/>
              </a:rPr>
            </a:br>
            <a:r>
              <a:rPr lang="en-US" sz="1600" b="1" dirty="0">
                <a:solidFill>
                  <a:srgbClr val="00522C"/>
                </a:solidFill>
                <a:latin typeface="Segoe UI" panose="020B0502040204020203" pitchFamily="34" charset="0"/>
                <a:cs typeface="Segoe UI" panose="020B0502040204020203" pitchFamily="34" charset="0"/>
              </a:rPr>
              <a:t>Dark green</a:t>
            </a:r>
            <a:r>
              <a:rPr lang="en-US" sz="1600" dirty="0">
                <a:latin typeface="Segoe UI" panose="020B0502040204020203" pitchFamily="34" charset="0"/>
                <a:cs typeface="Segoe UI" panose="020B0502040204020203" pitchFamily="34" charset="0"/>
              </a:rPr>
              <a:t> 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SWMBH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24</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1981475453"/>
              </p:ext>
            </p:extLst>
          </p:nvPr>
        </p:nvGraphicFramePr>
        <p:xfrm>
          <a:off x="1591030" y="2138055"/>
          <a:ext cx="9009939"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53" name="Title 1">
            <a:extLst>
              <a:ext uri="{FF2B5EF4-FFF2-40B4-BE49-F238E27FC236}">
                <a16:creationId xmlns:a16="http://schemas.microsoft.com/office/drawing/2014/main" id="{1669ED58-0853-4352-80D3-E3711C70B1E7}"/>
              </a:ext>
            </a:extLst>
          </p:cNvPr>
          <p:cNvSpPr txBox="1">
            <a:spLocks/>
          </p:cNvSpPr>
          <p:nvPr/>
        </p:nvSpPr>
        <p:spPr>
          <a:xfrm>
            <a:off x="2755302" y="1656243"/>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a:t>
            </a:r>
          </a:p>
        </p:txBody>
      </p:sp>
      <p:sp>
        <p:nvSpPr>
          <p:cNvPr id="54" name="Title 1">
            <a:extLst>
              <a:ext uri="{FF2B5EF4-FFF2-40B4-BE49-F238E27FC236}">
                <a16:creationId xmlns:a16="http://schemas.microsoft.com/office/drawing/2014/main" id="{7903A6A4-D7BD-4E1A-A32D-F3D5D6BDAEBE}"/>
              </a:ext>
            </a:extLst>
          </p:cNvPr>
          <p:cNvSpPr txBox="1">
            <a:spLocks/>
          </p:cNvSpPr>
          <p:nvPr/>
        </p:nvSpPr>
        <p:spPr>
          <a:xfrm>
            <a:off x="4443619" y="1656244"/>
            <a:ext cx="1136523"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r>
              <a:rPr lang="en-US" sz="1600" baseline="30000" dirty="0">
                <a:latin typeface="Segoe UI" panose="020B0502040204020203" pitchFamily="34" charset="0"/>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60" name="Title 1">
            <a:extLst>
              <a:ext uri="{FF2B5EF4-FFF2-40B4-BE49-F238E27FC236}">
                <a16:creationId xmlns:a16="http://schemas.microsoft.com/office/drawing/2014/main" id="{3FD1164F-6E1E-40EA-A6F0-24576E9919CD}"/>
              </a:ext>
            </a:extLst>
          </p:cNvPr>
          <p:cNvSpPr txBox="1">
            <a:spLocks/>
          </p:cNvSpPr>
          <p:nvPr/>
        </p:nvSpPr>
        <p:spPr>
          <a:xfrm>
            <a:off x="7866374" y="6263729"/>
            <a:ext cx="3262380"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St. Jo County: ±6.6 pts</a:t>
            </a:r>
          </a:p>
          <a:p>
            <a:pPr algn="r">
              <a:spcAft>
                <a:spcPts val="600"/>
              </a:spcAft>
            </a:pPr>
            <a:r>
              <a:rPr lang="en-US" sz="1200" dirty="0">
                <a:latin typeface="Segoe UI" panose="020B0502040204020203" pitchFamily="34" charset="0"/>
                <a:cs typeface="Segoe UI" panose="020B0502040204020203" pitchFamily="34" charset="0"/>
              </a:rPr>
              <a:t>n = 177</a:t>
            </a:r>
          </a:p>
        </p:txBody>
      </p:sp>
      <p:sp>
        <p:nvSpPr>
          <p:cNvPr id="3" name="TextBox 2">
            <a:extLst>
              <a:ext uri="{FF2B5EF4-FFF2-40B4-BE49-F238E27FC236}">
                <a16:creationId xmlns:a16="http://schemas.microsoft.com/office/drawing/2014/main" id="{D13AF74C-BEF3-578A-2EB2-C18B737BB731}"/>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
        <p:nvSpPr>
          <p:cNvPr id="4" name="Title 1">
            <a:extLst>
              <a:ext uri="{FF2B5EF4-FFF2-40B4-BE49-F238E27FC236}">
                <a16:creationId xmlns:a16="http://schemas.microsoft.com/office/drawing/2014/main" id="{C6795557-B0B9-BC09-5001-E5F92C432A92}"/>
              </a:ext>
            </a:extLst>
          </p:cNvPr>
          <p:cNvSpPr txBox="1">
            <a:spLocks/>
          </p:cNvSpPr>
          <p:nvPr/>
        </p:nvSpPr>
        <p:spPr>
          <a:xfrm>
            <a:off x="5580142" y="1656242"/>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Quality-Appropriateness &amp; Participation</a:t>
            </a:r>
          </a:p>
        </p:txBody>
      </p:sp>
      <p:sp>
        <p:nvSpPr>
          <p:cNvPr id="5" name="Title 1">
            <a:extLst>
              <a:ext uri="{FF2B5EF4-FFF2-40B4-BE49-F238E27FC236}">
                <a16:creationId xmlns:a16="http://schemas.microsoft.com/office/drawing/2014/main" id="{CE5BC23D-5EA7-5C96-05DF-1D0568056A58}"/>
              </a:ext>
            </a:extLst>
          </p:cNvPr>
          <p:cNvSpPr txBox="1">
            <a:spLocks/>
          </p:cNvSpPr>
          <p:nvPr/>
        </p:nvSpPr>
        <p:spPr>
          <a:xfrm>
            <a:off x="7098367" y="1675085"/>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 &amp; Functioning</a:t>
            </a:r>
          </a:p>
        </p:txBody>
      </p:sp>
      <p:sp>
        <p:nvSpPr>
          <p:cNvPr id="6" name="Title 1">
            <a:extLst>
              <a:ext uri="{FF2B5EF4-FFF2-40B4-BE49-F238E27FC236}">
                <a16:creationId xmlns:a16="http://schemas.microsoft.com/office/drawing/2014/main" id="{08AD2E45-BE05-F1C6-B0FA-9ED2157D6C9E}"/>
              </a:ext>
            </a:extLst>
          </p:cNvPr>
          <p:cNvSpPr txBox="1">
            <a:spLocks/>
          </p:cNvSpPr>
          <p:nvPr/>
        </p:nvSpPr>
        <p:spPr>
          <a:xfrm>
            <a:off x="8434065"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8" name="TextBox 7">
            <a:extLst>
              <a:ext uri="{FF2B5EF4-FFF2-40B4-BE49-F238E27FC236}">
                <a16:creationId xmlns:a16="http://schemas.microsoft.com/office/drawing/2014/main" id="{90E20052-08B3-39CE-026D-6568036B2A42}"/>
              </a:ext>
            </a:extLst>
          </p:cNvPr>
          <p:cNvSpPr txBox="1"/>
          <p:nvPr/>
        </p:nvSpPr>
        <p:spPr>
          <a:xfrm>
            <a:off x="5122416" y="6202112"/>
            <a:ext cx="3000969" cy="461665"/>
          </a:xfrm>
          <a:prstGeom prst="rect">
            <a:avLst/>
          </a:prstGeom>
          <a:noFill/>
        </p:spPr>
        <p:txBody>
          <a:bodyPr wrap="square">
            <a:spAutoFit/>
          </a:bodyPr>
          <a:lstStyle/>
          <a:p>
            <a:pPr algn="r"/>
            <a:r>
              <a:rPr lang="en-US" sz="1200" dirty="0">
                <a:latin typeface="Segoe UI" panose="020B0502040204020203" pitchFamily="34" charset="0"/>
                <a:cs typeface="Segoe UI" panose="020B0502040204020203" pitchFamily="34" charset="0"/>
              </a:rPr>
              <a:t>†</a:t>
            </a:r>
            <a:r>
              <a:rPr lang="en-US" sz="110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significant difference (p &lt; .05) between this county and others for construct</a:t>
            </a:r>
            <a:endParaRPr lang="en-US" sz="1200" dirty="0"/>
          </a:p>
        </p:txBody>
      </p:sp>
      <p:sp>
        <p:nvSpPr>
          <p:cNvPr id="9" name="TextBox 8">
            <a:extLst>
              <a:ext uri="{FF2B5EF4-FFF2-40B4-BE49-F238E27FC236}">
                <a16:creationId xmlns:a16="http://schemas.microsoft.com/office/drawing/2014/main" id="{2E9F3D9B-DBFF-290F-6CE8-A8AF395C353E}"/>
              </a:ext>
            </a:extLst>
          </p:cNvPr>
          <p:cNvSpPr txBox="1"/>
          <p:nvPr/>
        </p:nvSpPr>
        <p:spPr>
          <a:xfrm>
            <a:off x="2274974" y="2962249"/>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10" name="Straight Connector 9">
            <a:extLst>
              <a:ext uri="{FF2B5EF4-FFF2-40B4-BE49-F238E27FC236}">
                <a16:creationId xmlns:a16="http://schemas.microsoft.com/office/drawing/2014/main" id="{66D1DC3D-F083-1D22-0575-A0964B8B311B}"/>
              </a:ext>
            </a:extLst>
          </p:cNvPr>
          <p:cNvCxnSpPr>
            <a:cxnSpLocks/>
          </p:cNvCxnSpPr>
          <p:nvPr/>
        </p:nvCxnSpPr>
        <p:spPr>
          <a:xfrm>
            <a:off x="3154424" y="3206267"/>
            <a:ext cx="268642" cy="61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480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Van Buren County: Above average in 1 MHSIP construct in 2022</a:t>
            </a:r>
            <a:br>
              <a:rPr lang="en-US" sz="2800" b="1" dirty="0">
                <a:latin typeface="Lora" panose="02000503000000020004" pitchFamily="2" charset="0"/>
              </a:rPr>
            </a:br>
            <a:r>
              <a:rPr lang="en-US" sz="1600" b="1" dirty="0">
                <a:solidFill>
                  <a:srgbClr val="00522C"/>
                </a:solidFill>
                <a:latin typeface="Segoe UI" panose="020B0502040204020203" pitchFamily="34" charset="0"/>
                <a:cs typeface="Segoe UI" panose="020B0502040204020203" pitchFamily="34" charset="0"/>
              </a:rPr>
              <a:t>Dark green</a:t>
            </a:r>
            <a:r>
              <a:rPr lang="en-US" sz="1600" dirty="0">
                <a:latin typeface="Segoe UI" panose="020B0502040204020203" pitchFamily="34" charset="0"/>
                <a:cs typeface="Segoe UI" panose="020B0502040204020203" pitchFamily="34" charset="0"/>
              </a:rPr>
              <a:t> 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SWMBH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25</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4133600311"/>
              </p:ext>
            </p:extLst>
          </p:nvPr>
        </p:nvGraphicFramePr>
        <p:xfrm>
          <a:off x="1591030" y="2138055"/>
          <a:ext cx="9009939"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53" name="Title 1">
            <a:extLst>
              <a:ext uri="{FF2B5EF4-FFF2-40B4-BE49-F238E27FC236}">
                <a16:creationId xmlns:a16="http://schemas.microsoft.com/office/drawing/2014/main" id="{1669ED58-0853-4352-80D3-E3711C70B1E7}"/>
              </a:ext>
            </a:extLst>
          </p:cNvPr>
          <p:cNvSpPr txBox="1">
            <a:spLocks/>
          </p:cNvSpPr>
          <p:nvPr/>
        </p:nvSpPr>
        <p:spPr>
          <a:xfrm>
            <a:off x="2755302" y="1656243"/>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a:t>
            </a:r>
          </a:p>
        </p:txBody>
      </p:sp>
      <p:sp>
        <p:nvSpPr>
          <p:cNvPr id="54" name="Title 1">
            <a:extLst>
              <a:ext uri="{FF2B5EF4-FFF2-40B4-BE49-F238E27FC236}">
                <a16:creationId xmlns:a16="http://schemas.microsoft.com/office/drawing/2014/main" id="{7903A6A4-D7BD-4E1A-A32D-F3D5D6BDAEBE}"/>
              </a:ext>
            </a:extLst>
          </p:cNvPr>
          <p:cNvSpPr txBox="1">
            <a:spLocks/>
          </p:cNvSpPr>
          <p:nvPr/>
        </p:nvSpPr>
        <p:spPr>
          <a:xfrm>
            <a:off x="4443619" y="1656244"/>
            <a:ext cx="1136523"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r>
              <a:rPr lang="en-US" sz="1600" baseline="30000" dirty="0">
                <a:latin typeface="Segoe UI" panose="020B0502040204020203" pitchFamily="34" charset="0"/>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60" name="Title 1">
            <a:extLst>
              <a:ext uri="{FF2B5EF4-FFF2-40B4-BE49-F238E27FC236}">
                <a16:creationId xmlns:a16="http://schemas.microsoft.com/office/drawing/2014/main" id="{3FD1164F-6E1E-40EA-A6F0-24576E9919CD}"/>
              </a:ext>
            </a:extLst>
          </p:cNvPr>
          <p:cNvSpPr txBox="1">
            <a:spLocks/>
          </p:cNvSpPr>
          <p:nvPr/>
        </p:nvSpPr>
        <p:spPr>
          <a:xfrm>
            <a:off x="7991465" y="6266876"/>
            <a:ext cx="3513221"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Van Buren County: ±7.9 pts</a:t>
            </a:r>
          </a:p>
          <a:p>
            <a:pPr algn="r">
              <a:spcAft>
                <a:spcPts val="600"/>
              </a:spcAft>
            </a:pPr>
            <a:r>
              <a:rPr lang="en-US" sz="1200" dirty="0">
                <a:latin typeface="Segoe UI" panose="020B0502040204020203" pitchFamily="34" charset="0"/>
                <a:cs typeface="Segoe UI" panose="020B0502040204020203" pitchFamily="34" charset="0"/>
              </a:rPr>
              <a:t>n = 140</a:t>
            </a:r>
          </a:p>
        </p:txBody>
      </p:sp>
      <p:sp>
        <p:nvSpPr>
          <p:cNvPr id="3" name="TextBox 2">
            <a:extLst>
              <a:ext uri="{FF2B5EF4-FFF2-40B4-BE49-F238E27FC236}">
                <a16:creationId xmlns:a16="http://schemas.microsoft.com/office/drawing/2014/main" id="{A5E1B677-0506-830A-45B2-7BD3FC201332}"/>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
        <p:nvSpPr>
          <p:cNvPr id="4" name="Title 1">
            <a:extLst>
              <a:ext uri="{FF2B5EF4-FFF2-40B4-BE49-F238E27FC236}">
                <a16:creationId xmlns:a16="http://schemas.microsoft.com/office/drawing/2014/main" id="{C318E908-B049-88A4-627A-05013ABFF9E3}"/>
              </a:ext>
            </a:extLst>
          </p:cNvPr>
          <p:cNvSpPr txBox="1">
            <a:spLocks/>
          </p:cNvSpPr>
          <p:nvPr/>
        </p:nvSpPr>
        <p:spPr>
          <a:xfrm>
            <a:off x="5580142" y="1656242"/>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Quality-Appropriateness &amp; Participation</a:t>
            </a:r>
          </a:p>
        </p:txBody>
      </p:sp>
      <p:sp>
        <p:nvSpPr>
          <p:cNvPr id="5" name="Title 1">
            <a:extLst>
              <a:ext uri="{FF2B5EF4-FFF2-40B4-BE49-F238E27FC236}">
                <a16:creationId xmlns:a16="http://schemas.microsoft.com/office/drawing/2014/main" id="{F240647C-DEF2-BA18-6F87-4E6F3CBAD945}"/>
              </a:ext>
            </a:extLst>
          </p:cNvPr>
          <p:cNvSpPr txBox="1">
            <a:spLocks/>
          </p:cNvSpPr>
          <p:nvPr/>
        </p:nvSpPr>
        <p:spPr>
          <a:xfrm>
            <a:off x="7098367" y="1675085"/>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 &amp; Functioning</a:t>
            </a:r>
          </a:p>
        </p:txBody>
      </p:sp>
      <p:sp>
        <p:nvSpPr>
          <p:cNvPr id="6" name="Title 1">
            <a:extLst>
              <a:ext uri="{FF2B5EF4-FFF2-40B4-BE49-F238E27FC236}">
                <a16:creationId xmlns:a16="http://schemas.microsoft.com/office/drawing/2014/main" id="{F362BFF3-7F17-ACD5-4828-BC67916091ED}"/>
              </a:ext>
            </a:extLst>
          </p:cNvPr>
          <p:cNvSpPr txBox="1">
            <a:spLocks/>
          </p:cNvSpPr>
          <p:nvPr/>
        </p:nvSpPr>
        <p:spPr>
          <a:xfrm>
            <a:off x="8434065"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8" name="TextBox 7">
            <a:extLst>
              <a:ext uri="{FF2B5EF4-FFF2-40B4-BE49-F238E27FC236}">
                <a16:creationId xmlns:a16="http://schemas.microsoft.com/office/drawing/2014/main" id="{CF35583A-CED9-5C67-6C06-8FDBB5992E90}"/>
              </a:ext>
            </a:extLst>
          </p:cNvPr>
          <p:cNvSpPr txBox="1"/>
          <p:nvPr/>
        </p:nvSpPr>
        <p:spPr>
          <a:xfrm>
            <a:off x="5122416" y="6202112"/>
            <a:ext cx="3000969" cy="461665"/>
          </a:xfrm>
          <a:prstGeom prst="rect">
            <a:avLst/>
          </a:prstGeom>
          <a:noFill/>
        </p:spPr>
        <p:txBody>
          <a:bodyPr wrap="square">
            <a:spAutoFit/>
          </a:bodyPr>
          <a:lstStyle/>
          <a:p>
            <a:pPr algn="r"/>
            <a:r>
              <a:rPr lang="en-US" sz="1200" dirty="0">
                <a:latin typeface="Segoe UI" panose="020B0502040204020203" pitchFamily="34" charset="0"/>
                <a:cs typeface="Segoe UI" panose="020B0502040204020203" pitchFamily="34" charset="0"/>
              </a:rPr>
              <a:t>†</a:t>
            </a:r>
            <a:r>
              <a:rPr lang="en-US" sz="110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significant difference (p &lt; .05) between this county and others for construct</a:t>
            </a:r>
            <a:endParaRPr lang="en-US" sz="1200" dirty="0"/>
          </a:p>
        </p:txBody>
      </p:sp>
      <p:sp>
        <p:nvSpPr>
          <p:cNvPr id="9" name="TextBox 8">
            <a:extLst>
              <a:ext uri="{FF2B5EF4-FFF2-40B4-BE49-F238E27FC236}">
                <a16:creationId xmlns:a16="http://schemas.microsoft.com/office/drawing/2014/main" id="{7F941A9A-D61E-7612-1DA1-0F9FAA101383}"/>
              </a:ext>
            </a:extLst>
          </p:cNvPr>
          <p:cNvSpPr txBox="1"/>
          <p:nvPr/>
        </p:nvSpPr>
        <p:spPr>
          <a:xfrm>
            <a:off x="2274974" y="2962249"/>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10" name="Straight Connector 9">
            <a:extLst>
              <a:ext uri="{FF2B5EF4-FFF2-40B4-BE49-F238E27FC236}">
                <a16:creationId xmlns:a16="http://schemas.microsoft.com/office/drawing/2014/main" id="{61A38B0B-B820-4F0A-4250-B092E28FF210}"/>
              </a:ext>
            </a:extLst>
          </p:cNvPr>
          <p:cNvCxnSpPr>
            <a:cxnSpLocks/>
          </p:cNvCxnSpPr>
          <p:nvPr/>
        </p:nvCxnSpPr>
        <p:spPr>
          <a:xfrm>
            <a:off x="3154424" y="3206267"/>
            <a:ext cx="268642" cy="61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902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Aged </a:t>
            </a:r>
            <a:r>
              <a:rPr lang="en-US" sz="2800" b="1" dirty="0">
                <a:solidFill>
                  <a:srgbClr val="00C46B"/>
                </a:solidFill>
                <a:latin typeface="Arial" panose="020B0604020202020204" pitchFamily="34" charset="0"/>
                <a:cs typeface="Arial" panose="020B0604020202020204" pitchFamily="34" charset="0"/>
              </a:rPr>
              <a:t>30-44</a:t>
            </a:r>
            <a:r>
              <a:rPr lang="en-US" sz="2800" b="1" dirty="0">
                <a:latin typeface="Arial" panose="020B0604020202020204" pitchFamily="34" charset="0"/>
                <a:cs typeface="Arial" panose="020B0604020202020204" pitchFamily="34" charset="0"/>
              </a:rPr>
              <a:t> MHSIP respondents gave slightly lower ratings</a:t>
            </a:r>
            <a:br>
              <a:rPr lang="en-US" sz="2800" b="1" dirty="0">
                <a:latin typeface="Lora" panose="02000503000000020004" pitchFamily="2" charset="0"/>
              </a:rPr>
            </a:br>
            <a:r>
              <a:rPr lang="en-US" sz="1600" dirty="0">
                <a:latin typeface="Segoe UI" panose="020B0502040204020203" pitchFamily="34" charset="0"/>
                <a:cs typeface="Segoe UI" panose="020B0502040204020203" pitchFamily="34" charset="0"/>
              </a:rPr>
              <a:t>Overall, ratings were similar between all age groups</a:t>
            </a:r>
            <a:endParaRPr lang="en-US" sz="2800" b="1" dirty="0">
              <a:solidFill>
                <a:srgbClr val="151E66"/>
              </a:solidFill>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26</a:t>
            </a:fld>
            <a:endParaRPr 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1DB6D9-2B67-653F-BD02-333D7D236D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grpSp>
        <p:nvGrpSpPr>
          <p:cNvPr id="12" name="Group 11">
            <a:extLst>
              <a:ext uri="{FF2B5EF4-FFF2-40B4-BE49-F238E27FC236}">
                <a16:creationId xmlns:a16="http://schemas.microsoft.com/office/drawing/2014/main" id="{B886B08C-C634-2DC3-2C9F-EB11A38DEB28}"/>
              </a:ext>
            </a:extLst>
          </p:cNvPr>
          <p:cNvGrpSpPr/>
          <p:nvPr/>
        </p:nvGrpSpPr>
        <p:grpSpPr>
          <a:xfrm>
            <a:off x="822440" y="1399928"/>
            <a:ext cx="3257551" cy="2095719"/>
            <a:chOff x="390524" y="1847631"/>
            <a:chExt cx="3257551" cy="2095719"/>
          </a:xfrm>
        </p:grpSpPr>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2435499388"/>
                </p:ext>
              </p:extLst>
            </p:nvPr>
          </p:nvGraphicFramePr>
          <p:xfrm>
            <a:off x="696036" y="2166630"/>
            <a:ext cx="2952039" cy="177672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a:extLst>
                <a:ext uri="{FF2B5EF4-FFF2-40B4-BE49-F238E27FC236}">
                  <a16:creationId xmlns:a16="http://schemas.microsoft.com/office/drawing/2014/main" id="{0008E8D0-26DB-44BB-B52F-9E8992585306}"/>
                </a:ext>
              </a:extLst>
            </p:cNvPr>
            <p:cNvSpPr txBox="1">
              <a:spLocks/>
            </p:cNvSpPr>
            <p:nvPr/>
          </p:nvSpPr>
          <p:spPr>
            <a:xfrm>
              <a:off x="483738" y="1847631"/>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Satisfaction</a:t>
              </a:r>
            </a:p>
          </p:txBody>
        </p:sp>
        <p:sp>
          <p:nvSpPr>
            <p:cNvPr id="5" name="Title 1">
              <a:extLst>
                <a:ext uri="{FF2B5EF4-FFF2-40B4-BE49-F238E27FC236}">
                  <a16:creationId xmlns:a16="http://schemas.microsoft.com/office/drawing/2014/main" id="{E3A95CD6-B132-9D9C-E928-E6A027A0EB9B}"/>
                </a:ext>
              </a:extLst>
            </p:cNvPr>
            <p:cNvSpPr txBox="1">
              <a:spLocks/>
            </p:cNvSpPr>
            <p:nvPr/>
          </p:nvSpPr>
          <p:spPr>
            <a:xfrm>
              <a:off x="390524" y="2411554"/>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E67E"/>
                  </a:solidFill>
                  <a:latin typeface="Arial Narrow" panose="020B0606020202030204" pitchFamily="34" charset="0"/>
                  <a:cs typeface="Segoe UI" panose="020B0502040204020203" pitchFamily="34" charset="0"/>
                </a:rPr>
                <a:t>18-29</a:t>
              </a:r>
            </a:p>
          </p:txBody>
        </p:sp>
        <p:sp>
          <p:nvSpPr>
            <p:cNvPr id="8" name="Title 1">
              <a:extLst>
                <a:ext uri="{FF2B5EF4-FFF2-40B4-BE49-F238E27FC236}">
                  <a16:creationId xmlns:a16="http://schemas.microsoft.com/office/drawing/2014/main" id="{8CD0B1D1-7157-A7A0-66F1-DAB9411C6664}"/>
                </a:ext>
              </a:extLst>
            </p:cNvPr>
            <p:cNvSpPr txBox="1">
              <a:spLocks/>
            </p:cNvSpPr>
            <p:nvPr/>
          </p:nvSpPr>
          <p:spPr>
            <a:xfrm>
              <a:off x="414098" y="2672619"/>
              <a:ext cx="500419"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C46B"/>
                  </a:solidFill>
                  <a:latin typeface="Arial Narrow" panose="020B0606020202030204" pitchFamily="34" charset="0"/>
                  <a:cs typeface="Segoe UI" panose="020B0502040204020203" pitchFamily="34" charset="0"/>
                </a:rPr>
                <a:t>30-44</a:t>
              </a:r>
            </a:p>
          </p:txBody>
        </p:sp>
        <p:sp>
          <p:nvSpPr>
            <p:cNvPr id="9" name="Title 1">
              <a:extLst>
                <a:ext uri="{FF2B5EF4-FFF2-40B4-BE49-F238E27FC236}">
                  <a16:creationId xmlns:a16="http://schemas.microsoft.com/office/drawing/2014/main" id="{7F781F18-1C64-23DC-3F2C-B41650E2D24C}"/>
                </a:ext>
              </a:extLst>
            </p:cNvPr>
            <p:cNvSpPr txBox="1">
              <a:spLocks/>
            </p:cNvSpPr>
            <p:nvPr/>
          </p:nvSpPr>
          <p:spPr>
            <a:xfrm>
              <a:off x="395048" y="2940922"/>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9250"/>
                  </a:solidFill>
                  <a:latin typeface="Arial Narrow" panose="020B0606020202030204" pitchFamily="34" charset="0"/>
                  <a:cs typeface="Segoe UI" panose="020B0502040204020203" pitchFamily="34" charset="0"/>
                </a:rPr>
                <a:t>45-64</a:t>
              </a:r>
            </a:p>
          </p:txBody>
        </p:sp>
        <p:sp>
          <p:nvSpPr>
            <p:cNvPr id="10" name="Title 1">
              <a:extLst>
                <a:ext uri="{FF2B5EF4-FFF2-40B4-BE49-F238E27FC236}">
                  <a16:creationId xmlns:a16="http://schemas.microsoft.com/office/drawing/2014/main" id="{320FAD49-67E8-DABF-C4B3-0BE6DDFC64AB}"/>
                </a:ext>
              </a:extLst>
            </p:cNvPr>
            <p:cNvSpPr txBox="1">
              <a:spLocks/>
            </p:cNvSpPr>
            <p:nvPr/>
          </p:nvSpPr>
          <p:spPr>
            <a:xfrm>
              <a:off x="443267" y="3201287"/>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522C"/>
                  </a:solidFill>
                  <a:latin typeface="Arial Narrow" panose="020B0606020202030204" pitchFamily="34" charset="0"/>
                  <a:cs typeface="Segoe UI" panose="020B0502040204020203" pitchFamily="34" charset="0"/>
                </a:rPr>
                <a:t>65+</a:t>
              </a:r>
            </a:p>
          </p:txBody>
        </p:sp>
      </p:grpSp>
      <p:grpSp>
        <p:nvGrpSpPr>
          <p:cNvPr id="4" name="Group 3">
            <a:extLst>
              <a:ext uri="{FF2B5EF4-FFF2-40B4-BE49-F238E27FC236}">
                <a16:creationId xmlns:a16="http://schemas.microsoft.com/office/drawing/2014/main" id="{80D301CE-A80D-B7E2-FF95-D95286297853}"/>
              </a:ext>
            </a:extLst>
          </p:cNvPr>
          <p:cNvGrpSpPr/>
          <p:nvPr/>
        </p:nvGrpSpPr>
        <p:grpSpPr>
          <a:xfrm>
            <a:off x="4380979" y="1399928"/>
            <a:ext cx="3257551" cy="2095719"/>
            <a:chOff x="390524" y="1847631"/>
            <a:chExt cx="3257551" cy="2095719"/>
          </a:xfrm>
        </p:grpSpPr>
        <p:graphicFrame>
          <p:nvGraphicFramePr>
            <p:cNvPr id="6" name="Chart 5">
              <a:extLst>
                <a:ext uri="{FF2B5EF4-FFF2-40B4-BE49-F238E27FC236}">
                  <a16:creationId xmlns:a16="http://schemas.microsoft.com/office/drawing/2014/main" id="{528FB301-F9D4-C156-0488-6CC349DF252E}"/>
                </a:ext>
              </a:extLst>
            </p:cNvPr>
            <p:cNvGraphicFramePr/>
            <p:nvPr>
              <p:extLst>
                <p:ext uri="{D42A27DB-BD31-4B8C-83A1-F6EECF244321}">
                  <p14:modId xmlns:p14="http://schemas.microsoft.com/office/powerpoint/2010/main" val="2456945262"/>
                </p:ext>
              </p:extLst>
            </p:nvPr>
          </p:nvGraphicFramePr>
          <p:xfrm>
            <a:off x="696036" y="2166630"/>
            <a:ext cx="2952039" cy="1776720"/>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 1">
              <a:extLst>
                <a:ext uri="{FF2B5EF4-FFF2-40B4-BE49-F238E27FC236}">
                  <a16:creationId xmlns:a16="http://schemas.microsoft.com/office/drawing/2014/main" id="{3A9E71A3-EDCC-7C1A-FD00-6180DB122819}"/>
                </a:ext>
              </a:extLst>
            </p:cNvPr>
            <p:cNvSpPr txBox="1">
              <a:spLocks/>
            </p:cNvSpPr>
            <p:nvPr/>
          </p:nvSpPr>
          <p:spPr>
            <a:xfrm>
              <a:off x="483738" y="1847631"/>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Access</a:t>
              </a:r>
            </a:p>
          </p:txBody>
        </p:sp>
        <p:sp>
          <p:nvSpPr>
            <p:cNvPr id="18" name="Title 1">
              <a:extLst>
                <a:ext uri="{FF2B5EF4-FFF2-40B4-BE49-F238E27FC236}">
                  <a16:creationId xmlns:a16="http://schemas.microsoft.com/office/drawing/2014/main" id="{E8DB59AF-48D2-A7BA-4FFF-A905F73B5C3F}"/>
                </a:ext>
              </a:extLst>
            </p:cNvPr>
            <p:cNvSpPr txBox="1">
              <a:spLocks/>
            </p:cNvSpPr>
            <p:nvPr/>
          </p:nvSpPr>
          <p:spPr>
            <a:xfrm>
              <a:off x="390524" y="2411554"/>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E67E"/>
                  </a:solidFill>
                  <a:latin typeface="Arial Narrow" panose="020B0606020202030204" pitchFamily="34" charset="0"/>
                  <a:cs typeface="Segoe UI" panose="020B0502040204020203" pitchFamily="34" charset="0"/>
                </a:rPr>
                <a:t>18-29</a:t>
              </a:r>
            </a:p>
          </p:txBody>
        </p:sp>
        <p:sp>
          <p:nvSpPr>
            <p:cNvPr id="19" name="Title 1">
              <a:extLst>
                <a:ext uri="{FF2B5EF4-FFF2-40B4-BE49-F238E27FC236}">
                  <a16:creationId xmlns:a16="http://schemas.microsoft.com/office/drawing/2014/main" id="{39D38ABD-B9F1-B13F-3FEC-CDBBB6C7706B}"/>
                </a:ext>
              </a:extLst>
            </p:cNvPr>
            <p:cNvSpPr txBox="1">
              <a:spLocks/>
            </p:cNvSpPr>
            <p:nvPr/>
          </p:nvSpPr>
          <p:spPr>
            <a:xfrm>
              <a:off x="414098" y="2672619"/>
              <a:ext cx="500419"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C46B"/>
                  </a:solidFill>
                  <a:latin typeface="Arial Narrow" panose="020B0606020202030204" pitchFamily="34" charset="0"/>
                  <a:cs typeface="Segoe UI" panose="020B0502040204020203" pitchFamily="34" charset="0"/>
                </a:rPr>
                <a:t>30-44</a:t>
              </a:r>
            </a:p>
          </p:txBody>
        </p:sp>
        <p:sp>
          <p:nvSpPr>
            <p:cNvPr id="20" name="Title 1">
              <a:extLst>
                <a:ext uri="{FF2B5EF4-FFF2-40B4-BE49-F238E27FC236}">
                  <a16:creationId xmlns:a16="http://schemas.microsoft.com/office/drawing/2014/main" id="{E5438571-2A18-423D-F802-3429061286E4}"/>
                </a:ext>
              </a:extLst>
            </p:cNvPr>
            <p:cNvSpPr txBox="1">
              <a:spLocks/>
            </p:cNvSpPr>
            <p:nvPr/>
          </p:nvSpPr>
          <p:spPr>
            <a:xfrm>
              <a:off x="395048" y="2940922"/>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9250"/>
                  </a:solidFill>
                  <a:latin typeface="Arial Narrow" panose="020B0606020202030204" pitchFamily="34" charset="0"/>
                  <a:cs typeface="Segoe UI" panose="020B0502040204020203" pitchFamily="34" charset="0"/>
                </a:rPr>
                <a:t>45-64</a:t>
              </a:r>
            </a:p>
          </p:txBody>
        </p:sp>
        <p:sp>
          <p:nvSpPr>
            <p:cNvPr id="22" name="Title 1">
              <a:extLst>
                <a:ext uri="{FF2B5EF4-FFF2-40B4-BE49-F238E27FC236}">
                  <a16:creationId xmlns:a16="http://schemas.microsoft.com/office/drawing/2014/main" id="{E4966970-F173-9448-19CE-4EA7BF02B7CC}"/>
                </a:ext>
              </a:extLst>
            </p:cNvPr>
            <p:cNvSpPr txBox="1">
              <a:spLocks/>
            </p:cNvSpPr>
            <p:nvPr/>
          </p:nvSpPr>
          <p:spPr>
            <a:xfrm>
              <a:off x="443267" y="3201287"/>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522C"/>
                  </a:solidFill>
                  <a:latin typeface="Arial Narrow" panose="020B0606020202030204" pitchFamily="34" charset="0"/>
                  <a:cs typeface="Segoe UI" panose="020B0502040204020203" pitchFamily="34" charset="0"/>
                </a:rPr>
                <a:t>65+</a:t>
              </a:r>
            </a:p>
          </p:txBody>
        </p:sp>
      </p:grpSp>
      <p:grpSp>
        <p:nvGrpSpPr>
          <p:cNvPr id="49" name="Group 48">
            <a:extLst>
              <a:ext uri="{FF2B5EF4-FFF2-40B4-BE49-F238E27FC236}">
                <a16:creationId xmlns:a16="http://schemas.microsoft.com/office/drawing/2014/main" id="{85954F78-9B7B-635D-2D34-8C7BE5843848}"/>
              </a:ext>
            </a:extLst>
          </p:cNvPr>
          <p:cNvGrpSpPr/>
          <p:nvPr/>
        </p:nvGrpSpPr>
        <p:grpSpPr>
          <a:xfrm>
            <a:off x="8112011" y="1399928"/>
            <a:ext cx="3257551" cy="2095719"/>
            <a:chOff x="390524" y="1847631"/>
            <a:chExt cx="3257551" cy="2095719"/>
          </a:xfrm>
        </p:grpSpPr>
        <p:graphicFrame>
          <p:nvGraphicFramePr>
            <p:cNvPr id="50" name="Chart 49">
              <a:extLst>
                <a:ext uri="{FF2B5EF4-FFF2-40B4-BE49-F238E27FC236}">
                  <a16:creationId xmlns:a16="http://schemas.microsoft.com/office/drawing/2014/main" id="{BFDC8385-A5D6-438E-CFEB-8BFA5C3FBEC5}"/>
                </a:ext>
              </a:extLst>
            </p:cNvPr>
            <p:cNvGraphicFramePr/>
            <p:nvPr>
              <p:extLst>
                <p:ext uri="{D42A27DB-BD31-4B8C-83A1-F6EECF244321}">
                  <p14:modId xmlns:p14="http://schemas.microsoft.com/office/powerpoint/2010/main" val="2804469735"/>
                </p:ext>
              </p:extLst>
            </p:nvPr>
          </p:nvGraphicFramePr>
          <p:xfrm>
            <a:off x="696036" y="2166630"/>
            <a:ext cx="2952039" cy="1776720"/>
          </p:xfrm>
          <a:graphic>
            <a:graphicData uri="http://schemas.openxmlformats.org/drawingml/2006/chart">
              <c:chart xmlns:c="http://schemas.openxmlformats.org/drawingml/2006/chart" xmlns:r="http://schemas.openxmlformats.org/officeDocument/2006/relationships" r:id="rId5"/>
            </a:graphicData>
          </a:graphic>
        </p:graphicFrame>
        <p:sp>
          <p:nvSpPr>
            <p:cNvPr id="51" name="Title 1">
              <a:extLst>
                <a:ext uri="{FF2B5EF4-FFF2-40B4-BE49-F238E27FC236}">
                  <a16:creationId xmlns:a16="http://schemas.microsoft.com/office/drawing/2014/main" id="{0429BB19-9AF0-044B-4CBE-44D5B78C4B1C}"/>
                </a:ext>
              </a:extLst>
            </p:cNvPr>
            <p:cNvSpPr txBox="1">
              <a:spLocks/>
            </p:cNvSpPr>
            <p:nvPr/>
          </p:nvSpPr>
          <p:spPr>
            <a:xfrm>
              <a:off x="483738" y="1847631"/>
              <a:ext cx="1957950"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Quality-Appropriateness &amp; Participation</a:t>
              </a:r>
            </a:p>
          </p:txBody>
        </p:sp>
        <p:sp>
          <p:nvSpPr>
            <p:cNvPr id="52" name="Title 1">
              <a:extLst>
                <a:ext uri="{FF2B5EF4-FFF2-40B4-BE49-F238E27FC236}">
                  <a16:creationId xmlns:a16="http://schemas.microsoft.com/office/drawing/2014/main" id="{EA871D06-8991-5BC5-F0F6-D7E185A143CB}"/>
                </a:ext>
              </a:extLst>
            </p:cNvPr>
            <p:cNvSpPr txBox="1">
              <a:spLocks/>
            </p:cNvSpPr>
            <p:nvPr/>
          </p:nvSpPr>
          <p:spPr>
            <a:xfrm>
              <a:off x="390524" y="2411554"/>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E67E"/>
                  </a:solidFill>
                  <a:latin typeface="Arial Narrow" panose="020B0606020202030204" pitchFamily="34" charset="0"/>
                  <a:cs typeface="Segoe UI" panose="020B0502040204020203" pitchFamily="34" charset="0"/>
                </a:rPr>
                <a:t>18-29</a:t>
              </a:r>
            </a:p>
          </p:txBody>
        </p:sp>
        <p:sp>
          <p:nvSpPr>
            <p:cNvPr id="53" name="Title 1">
              <a:extLst>
                <a:ext uri="{FF2B5EF4-FFF2-40B4-BE49-F238E27FC236}">
                  <a16:creationId xmlns:a16="http://schemas.microsoft.com/office/drawing/2014/main" id="{808721A3-CA76-0914-6BD8-125C094BC53E}"/>
                </a:ext>
              </a:extLst>
            </p:cNvPr>
            <p:cNvSpPr txBox="1">
              <a:spLocks/>
            </p:cNvSpPr>
            <p:nvPr/>
          </p:nvSpPr>
          <p:spPr>
            <a:xfrm>
              <a:off x="414098" y="2672619"/>
              <a:ext cx="500419"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C46B"/>
                  </a:solidFill>
                  <a:latin typeface="Arial Narrow" panose="020B0606020202030204" pitchFamily="34" charset="0"/>
                  <a:cs typeface="Segoe UI" panose="020B0502040204020203" pitchFamily="34" charset="0"/>
                </a:rPr>
                <a:t>30-44</a:t>
              </a:r>
            </a:p>
          </p:txBody>
        </p:sp>
        <p:sp>
          <p:nvSpPr>
            <p:cNvPr id="54" name="Title 1">
              <a:extLst>
                <a:ext uri="{FF2B5EF4-FFF2-40B4-BE49-F238E27FC236}">
                  <a16:creationId xmlns:a16="http://schemas.microsoft.com/office/drawing/2014/main" id="{ABFC365C-5912-17C7-BA7F-F606BCADEE10}"/>
                </a:ext>
              </a:extLst>
            </p:cNvPr>
            <p:cNvSpPr txBox="1">
              <a:spLocks/>
            </p:cNvSpPr>
            <p:nvPr/>
          </p:nvSpPr>
          <p:spPr>
            <a:xfrm>
              <a:off x="395048" y="2940922"/>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9250"/>
                  </a:solidFill>
                  <a:latin typeface="Arial Narrow" panose="020B0606020202030204" pitchFamily="34" charset="0"/>
                  <a:cs typeface="Segoe UI" panose="020B0502040204020203" pitchFamily="34" charset="0"/>
                </a:rPr>
                <a:t>45-64</a:t>
              </a:r>
            </a:p>
          </p:txBody>
        </p:sp>
        <p:sp>
          <p:nvSpPr>
            <p:cNvPr id="55" name="Title 1">
              <a:extLst>
                <a:ext uri="{FF2B5EF4-FFF2-40B4-BE49-F238E27FC236}">
                  <a16:creationId xmlns:a16="http://schemas.microsoft.com/office/drawing/2014/main" id="{DBEE5953-00B1-5264-AA84-261907128FCD}"/>
                </a:ext>
              </a:extLst>
            </p:cNvPr>
            <p:cNvSpPr txBox="1">
              <a:spLocks/>
            </p:cNvSpPr>
            <p:nvPr/>
          </p:nvSpPr>
          <p:spPr>
            <a:xfrm>
              <a:off x="443267" y="3201287"/>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522C"/>
                  </a:solidFill>
                  <a:latin typeface="Arial Narrow" panose="020B0606020202030204" pitchFamily="34" charset="0"/>
                  <a:cs typeface="Segoe UI" panose="020B0502040204020203" pitchFamily="34" charset="0"/>
                </a:rPr>
                <a:t>65+</a:t>
              </a:r>
            </a:p>
          </p:txBody>
        </p:sp>
      </p:grpSp>
      <p:grpSp>
        <p:nvGrpSpPr>
          <p:cNvPr id="60" name="Group 59">
            <a:extLst>
              <a:ext uri="{FF2B5EF4-FFF2-40B4-BE49-F238E27FC236}">
                <a16:creationId xmlns:a16="http://schemas.microsoft.com/office/drawing/2014/main" id="{05AF55E2-CF02-A95A-13B1-84FAFE6F019C}"/>
              </a:ext>
            </a:extLst>
          </p:cNvPr>
          <p:cNvGrpSpPr/>
          <p:nvPr/>
        </p:nvGrpSpPr>
        <p:grpSpPr>
          <a:xfrm>
            <a:off x="2536312" y="3861566"/>
            <a:ext cx="3257551" cy="2095719"/>
            <a:chOff x="390524" y="1847631"/>
            <a:chExt cx="3257551" cy="2095719"/>
          </a:xfrm>
        </p:grpSpPr>
        <p:graphicFrame>
          <p:nvGraphicFramePr>
            <p:cNvPr id="64" name="Chart 63">
              <a:extLst>
                <a:ext uri="{FF2B5EF4-FFF2-40B4-BE49-F238E27FC236}">
                  <a16:creationId xmlns:a16="http://schemas.microsoft.com/office/drawing/2014/main" id="{BFBF814E-A3D0-0DEE-14AA-62575EA61D28}"/>
                </a:ext>
              </a:extLst>
            </p:cNvPr>
            <p:cNvGraphicFramePr/>
            <p:nvPr>
              <p:extLst>
                <p:ext uri="{D42A27DB-BD31-4B8C-83A1-F6EECF244321}">
                  <p14:modId xmlns:p14="http://schemas.microsoft.com/office/powerpoint/2010/main" val="2143182136"/>
                </p:ext>
              </p:extLst>
            </p:nvPr>
          </p:nvGraphicFramePr>
          <p:xfrm>
            <a:off x="696036" y="2166630"/>
            <a:ext cx="2952039" cy="1776720"/>
          </p:xfrm>
          <a:graphic>
            <a:graphicData uri="http://schemas.openxmlformats.org/drawingml/2006/chart">
              <c:chart xmlns:c="http://schemas.openxmlformats.org/drawingml/2006/chart" xmlns:r="http://schemas.openxmlformats.org/officeDocument/2006/relationships" r:id="rId6"/>
            </a:graphicData>
          </a:graphic>
        </p:graphicFrame>
        <p:sp>
          <p:nvSpPr>
            <p:cNvPr id="65" name="Title 1">
              <a:extLst>
                <a:ext uri="{FF2B5EF4-FFF2-40B4-BE49-F238E27FC236}">
                  <a16:creationId xmlns:a16="http://schemas.microsoft.com/office/drawing/2014/main" id="{05B18648-7E6B-5FA0-C544-27F75676413B}"/>
                </a:ext>
              </a:extLst>
            </p:cNvPr>
            <p:cNvSpPr txBox="1">
              <a:spLocks/>
            </p:cNvSpPr>
            <p:nvPr/>
          </p:nvSpPr>
          <p:spPr>
            <a:xfrm>
              <a:off x="483738" y="1847631"/>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Outcomes &amp; Functioning</a:t>
              </a:r>
            </a:p>
          </p:txBody>
        </p:sp>
        <p:sp>
          <p:nvSpPr>
            <p:cNvPr id="66" name="Title 1">
              <a:extLst>
                <a:ext uri="{FF2B5EF4-FFF2-40B4-BE49-F238E27FC236}">
                  <a16:creationId xmlns:a16="http://schemas.microsoft.com/office/drawing/2014/main" id="{808B829F-165D-21BD-8014-87F9B8F73B2A}"/>
                </a:ext>
              </a:extLst>
            </p:cNvPr>
            <p:cNvSpPr txBox="1">
              <a:spLocks/>
            </p:cNvSpPr>
            <p:nvPr/>
          </p:nvSpPr>
          <p:spPr>
            <a:xfrm>
              <a:off x="390524" y="2411554"/>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E67E"/>
                  </a:solidFill>
                  <a:latin typeface="Arial Narrow" panose="020B0606020202030204" pitchFamily="34" charset="0"/>
                  <a:cs typeface="Segoe UI" panose="020B0502040204020203" pitchFamily="34" charset="0"/>
                </a:rPr>
                <a:t>18-29</a:t>
              </a:r>
            </a:p>
          </p:txBody>
        </p:sp>
        <p:sp>
          <p:nvSpPr>
            <p:cNvPr id="67" name="Title 1">
              <a:extLst>
                <a:ext uri="{FF2B5EF4-FFF2-40B4-BE49-F238E27FC236}">
                  <a16:creationId xmlns:a16="http://schemas.microsoft.com/office/drawing/2014/main" id="{70D9F73F-388B-1EE9-2EE8-34FEFE7B18BC}"/>
                </a:ext>
              </a:extLst>
            </p:cNvPr>
            <p:cNvSpPr txBox="1">
              <a:spLocks/>
            </p:cNvSpPr>
            <p:nvPr/>
          </p:nvSpPr>
          <p:spPr>
            <a:xfrm>
              <a:off x="414098" y="2672619"/>
              <a:ext cx="500419"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C46B"/>
                  </a:solidFill>
                  <a:latin typeface="Arial Narrow" panose="020B0606020202030204" pitchFamily="34" charset="0"/>
                  <a:cs typeface="Segoe UI" panose="020B0502040204020203" pitchFamily="34" charset="0"/>
                </a:rPr>
                <a:t>30-44</a:t>
              </a:r>
            </a:p>
          </p:txBody>
        </p:sp>
        <p:sp>
          <p:nvSpPr>
            <p:cNvPr id="68" name="Title 1">
              <a:extLst>
                <a:ext uri="{FF2B5EF4-FFF2-40B4-BE49-F238E27FC236}">
                  <a16:creationId xmlns:a16="http://schemas.microsoft.com/office/drawing/2014/main" id="{E742E8E3-3B75-8B55-97DC-792111E228C1}"/>
                </a:ext>
              </a:extLst>
            </p:cNvPr>
            <p:cNvSpPr txBox="1">
              <a:spLocks/>
            </p:cNvSpPr>
            <p:nvPr/>
          </p:nvSpPr>
          <p:spPr>
            <a:xfrm>
              <a:off x="395048" y="2940922"/>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9250"/>
                  </a:solidFill>
                  <a:latin typeface="Arial Narrow" panose="020B0606020202030204" pitchFamily="34" charset="0"/>
                  <a:cs typeface="Segoe UI" panose="020B0502040204020203" pitchFamily="34" charset="0"/>
                </a:rPr>
                <a:t>45-64</a:t>
              </a:r>
            </a:p>
          </p:txBody>
        </p:sp>
        <p:sp>
          <p:nvSpPr>
            <p:cNvPr id="69" name="Title 1">
              <a:extLst>
                <a:ext uri="{FF2B5EF4-FFF2-40B4-BE49-F238E27FC236}">
                  <a16:creationId xmlns:a16="http://schemas.microsoft.com/office/drawing/2014/main" id="{3F329D09-8134-83A4-1D71-09D78ABBE6F7}"/>
                </a:ext>
              </a:extLst>
            </p:cNvPr>
            <p:cNvSpPr txBox="1">
              <a:spLocks/>
            </p:cNvSpPr>
            <p:nvPr/>
          </p:nvSpPr>
          <p:spPr>
            <a:xfrm>
              <a:off x="443267" y="3201287"/>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522C"/>
                  </a:solidFill>
                  <a:latin typeface="Arial Narrow" panose="020B0606020202030204" pitchFamily="34" charset="0"/>
                  <a:cs typeface="Segoe UI" panose="020B0502040204020203" pitchFamily="34" charset="0"/>
                </a:rPr>
                <a:t>65+</a:t>
              </a:r>
            </a:p>
          </p:txBody>
        </p:sp>
      </p:grpSp>
      <p:grpSp>
        <p:nvGrpSpPr>
          <p:cNvPr id="70" name="Group 69">
            <a:extLst>
              <a:ext uri="{FF2B5EF4-FFF2-40B4-BE49-F238E27FC236}">
                <a16:creationId xmlns:a16="http://schemas.microsoft.com/office/drawing/2014/main" id="{1F0DC085-25E6-D87F-AAF7-2E1FF6E5DBF7}"/>
              </a:ext>
            </a:extLst>
          </p:cNvPr>
          <p:cNvGrpSpPr/>
          <p:nvPr/>
        </p:nvGrpSpPr>
        <p:grpSpPr>
          <a:xfrm>
            <a:off x="6393613" y="3874690"/>
            <a:ext cx="3257551" cy="2095719"/>
            <a:chOff x="390524" y="1847631"/>
            <a:chExt cx="3257551" cy="2095719"/>
          </a:xfrm>
        </p:grpSpPr>
        <p:graphicFrame>
          <p:nvGraphicFramePr>
            <p:cNvPr id="71" name="Chart 70">
              <a:extLst>
                <a:ext uri="{FF2B5EF4-FFF2-40B4-BE49-F238E27FC236}">
                  <a16:creationId xmlns:a16="http://schemas.microsoft.com/office/drawing/2014/main" id="{F1A25D15-2465-9980-144B-BEB6EF88689D}"/>
                </a:ext>
              </a:extLst>
            </p:cNvPr>
            <p:cNvGraphicFramePr/>
            <p:nvPr>
              <p:extLst>
                <p:ext uri="{D42A27DB-BD31-4B8C-83A1-F6EECF244321}">
                  <p14:modId xmlns:p14="http://schemas.microsoft.com/office/powerpoint/2010/main" val="1799546440"/>
                </p:ext>
              </p:extLst>
            </p:nvPr>
          </p:nvGraphicFramePr>
          <p:xfrm>
            <a:off x="696036" y="2166630"/>
            <a:ext cx="2952039" cy="1776720"/>
          </p:xfrm>
          <a:graphic>
            <a:graphicData uri="http://schemas.openxmlformats.org/drawingml/2006/chart">
              <c:chart xmlns:c="http://schemas.openxmlformats.org/drawingml/2006/chart" xmlns:r="http://schemas.openxmlformats.org/officeDocument/2006/relationships" r:id="rId7"/>
            </a:graphicData>
          </a:graphic>
        </p:graphicFrame>
        <p:sp>
          <p:nvSpPr>
            <p:cNvPr id="72" name="Title 1">
              <a:extLst>
                <a:ext uri="{FF2B5EF4-FFF2-40B4-BE49-F238E27FC236}">
                  <a16:creationId xmlns:a16="http://schemas.microsoft.com/office/drawing/2014/main" id="{AFA8B6B5-0C8B-203D-74A0-F6F1657D4B8B}"/>
                </a:ext>
              </a:extLst>
            </p:cNvPr>
            <p:cNvSpPr txBox="1">
              <a:spLocks/>
            </p:cNvSpPr>
            <p:nvPr/>
          </p:nvSpPr>
          <p:spPr>
            <a:xfrm>
              <a:off x="483738" y="1847631"/>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73" name="Title 1">
              <a:extLst>
                <a:ext uri="{FF2B5EF4-FFF2-40B4-BE49-F238E27FC236}">
                  <a16:creationId xmlns:a16="http://schemas.microsoft.com/office/drawing/2014/main" id="{32A2076E-67C7-6E0D-1C25-65832087B279}"/>
                </a:ext>
              </a:extLst>
            </p:cNvPr>
            <p:cNvSpPr txBox="1">
              <a:spLocks/>
            </p:cNvSpPr>
            <p:nvPr/>
          </p:nvSpPr>
          <p:spPr>
            <a:xfrm>
              <a:off x="390524" y="2411554"/>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E67E"/>
                  </a:solidFill>
                  <a:latin typeface="Arial Narrow" panose="020B0606020202030204" pitchFamily="34" charset="0"/>
                  <a:cs typeface="Segoe UI" panose="020B0502040204020203" pitchFamily="34" charset="0"/>
                </a:rPr>
                <a:t>18-29</a:t>
              </a:r>
            </a:p>
          </p:txBody>
        </p:sp>
        <p:sp>
          <p:nvSpPr>
            <p:cNvPr id="74" name="Title 1">
              <a:extLst>
                <a:ext uri="{FF2B5EF4-FFF2-40B4-BE49-F238E27FC236}">
                  <a16:creationId xmlns:a16="http://schemas.microsoft.com/office/drawing/2014/main" id="{5D5BF7B6-FFD5-3D32-C241-A6C646492FE4}"/>
                </a:ext>
              </a:extLst>
            </p:cNvPr>
            <p:cNvSpPr txBox="1">
              <a:spLocks/>
            </p:cNvSpPr>
            <p:nvPr/>
          </p:nvSpPr>
          <p:spPr>
            <a:xfrm>
              <a:off x="414098" y="2672619"/>
              <a:ext cx="500419"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C46B"/>
                  </a:solidFill>
                  <a:latin typeface="Arial Narrow" panose="020B0606020202030204" pitchFamily="34" charset="0"/>
                  <a:cs typeface="Segoe UI" panose="020B0502040204020203" pitchFamily="34" charset="0"/>
                </a:rPr>
                <a:t>30-44</a:t>
              </a:r>
            </a:p>
          </p:txBody>
        </p:sp>
        <p:sp>
          <p:nvSpPr>
            <p:cNvPr id="75" name="Title 1">
              <a:extLst>
                <a:ext uri="{FF2B5EF4-FFF2-40B4-BE49-F238E27FC236}">
                  <a16:creationId xmlns:a16="http://schemas.microsoft.com/office/drawing/2014/main" id="{E39CF8BA-CB8C-3390-72A0-307E74889794}"/>
                </a:ext>
              </a:extLst>
            </p:cNvPr>
            <p:cNvSpPr txBox="1">
              <a:spLocks/>
            </p:cNvSpPr>
            <p:nvPr/>
          </p:nvSpPr>
          <p:spPr>
            <a:xfrm>
              <a:off x="395048" y="2940922"/>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9250"/>
                  </a:solidFill>
                  <a:latin typeface="Arial Narrow" panose="020B0606020202030204" pitchFamily="34" charset="0"/>
                  <a:cs typeface="Segoe UI" panose="020B0502040204020203" pitchFamily="34" charset="0"/>
                </a:rPr>
                <a:t>45-64</a:t>
              </a:r>
            </a:p>
          </p:txBody>
        </p:sp>
        <p:sp>
          <p:nvSpPr>
            <p:cNvPr id="76" name="Title 1">
              <a:extLst>
                <a:ext uri="{FF2B5EF4-FFF2-40B4-BE49-F238E27FC236}">
                  <a16:creationId xmlns:a16="http://schemas.microsoft.com/office/drawing/2014/main" id="{CE1E608C-BF8D-054B-6263-9A7C3A9AB1CC}"/>
                </a:ext>
              </a:extLst>
            </p:cNvPr>
            <p:cNvSpPr txBox="1">
              <a:spLocks/>
            </p:cNvSpPr>
            <p:nvPr/>
          </p:nvSpPr>
          <p:spPr>
            <a:xfrm>
              <a:off x="443267" y="3201287"/>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00522C"/>
                  </a:solidFill>
                  <a:latin typeface="Arial Narrow" panose="020B0606020202030204" pitchFamily="34" charset="0"/>
                  <a:cs typeface="Segoe UI" panose="020B0502040204020203" pitchFamily="34" charset="0"/>
                </a:rPr>
                <a:t>65+</a:t>
              </a:r>
            </a:p>
          </p:txBody>
        </p:sp>
      </p:grpSp>
    </p:spTree>
    <p:extLst>
      <p:ext uri="{BB962C8B-B14F-4D97-AF65-F5344CB8AC3E}">
        <p14:creationId xmlns:p14="http://schemas.microsoft.com/office/powerpoint/2010/main" val="3552269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112637"/>
            <a:ext cx="10412097" cy="1139834"/>
          </a:xfrm>
        </p:spPr>
        <p:txBody>
          <a:bodyPr>
            <a:normAutofit fontScale="90000"/>
          </a:bodyPr>
          <a:lstStyle/>
          <a:p>
            <a:pPr>
              <a:spcAft>
                <a:spcPts val="600"/>
              </a:spcAft>
            </a:pPr>
            <a:r>
              <a:rPr lang="en-US" sz="2800" b="1" dirty="0">
                <a:latin typeface="Arial" panose="020B0604020202020204" pitchFamily="34" charset="0"/>
                <a:cs typeface="Arial" panose="020B0604020202020204" pitchFamily="34" charset="0"/>
              </a:rPr>
              <a:t>Adult</a:t>
            </a:r>
            <a:r>
              <a:rPr lang="en-US" sz="2800" b="1" dirty="0">
                <a:solidFill>
                  <a:srgbClr val="00522C"/>
                </a:solidFill>
                <a:latin typeface="Arial" panose="020B0604020202020204" pitchFamily="34" charset="0"/>
                <a:cs typeface="Arial" panose="020B0604020202020204" pitchFamily="34" charset="0"/>
              </a:rPr>
              <a:t> consumers of color </a:t>
            </a:r>
            <a:r>
              <a:rPr lang="en-US" sz="2800" b="1" dirty="0">
                <a:latin typeface="Arial" panose="020B0604020202020204" pitchFamily="34" charset="0"/>
                <a:cs typeface="Arial" panose="020B0604020202020204" pitchFamily="34" charset="0"/>
              </a:rPr>
              <a:t>show slightly lower social connection ratings</a:t>
            </a:r>
            <a:br>
              <a:rPr lang="en-US" sz="2800" b="1" dirty="0">
                <a:latin typeface="Lora" panose="02000503000000020004" pitchFamily="2" charset="0"/>
              </a:rPr>
            </a:br>
            <a:r>
              <a:rPr lang="en-US" sz="1600" dirty="0">
                <a:latin typeface="Segoe UI" panose="020B0502040204020203" pitchFamily="34" charset="0"/>
                <a:cs typeface="Segoe UI" panose="020B0502040204020203" pitchFamily="34" charset="0"/>
              </a:rPr>
              <a:t>“Nonwhite” category comprises any race other than White, including Black/African American, Asian, Native American, Native Hawaiian/Pacific Islander, or any mix of races.</a:t>
            </a:r>
            <a:endParaRPr lang="en-US" sz="2800" b="1" dirty="0">
              <a:solidFill>
                <a:srgbClr val="151E66"/>
              </a:solidFill>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27</a:t>
            </a:fld>
            <a:endParaRPr 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1DB6D9-2B67-653F-BD02-333D7D236D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grpSp>
        <p:nvGrpSpPr>
          <p:cNvPr id="6" name="Group 5">
            <a:extLst>
              <a:ext uri="{FF2B5EF4-FFF2-40B4-BE49-F238E27FC236}">
                <a16:creationId xmlns:a16="http://schemas.microsoft.com/office/drawing/2014/main" id="{68DF2DE4-105A-F0E3-376C-A42D4F147E58}"/>
              </a:ext>
            </a:extLst>
          </p:cNvPr>
          <p:cNvGrpSpPr/>
          <p:nvPr/>
        </p:nvGrpSpPr>
        <p:grpSpPr>
          <a:xfrm>
            <a:off x="535422" y="1400439"/>
            <a:ext cx="3544569" cy="2095719"/>
            <a:chOff x="535422" y="1505482"/>
            <a:chExt cx="3544569" cy="2095719"/>
          </a:xfrm>
        </p:grpSpPr>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1602959917"/>
                </p:ext>
              </p:extLst>
            </p:nvPr>
          </p:nvGraphicFramePr>
          <p:xfrm>
            <a:off x="1127952" y="1824481"/>
            <a:ext cx="2952039" cy="177672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a:extLst>
                <a:ext uri="{FF2B5EF4-FFF2-40B4-BE49-F238E27FC236}">
                  <a16:creationId xmlns:a16="http://schemas.microsoft.com/office/drawing/2014/main" id="{0008E8D0-26DB-44BB-B52F-9E8992585306}"/>
                </a:ext>
              </a:extLst>
            </p:cNvPr>
            <p:cNvSpPr txBox="1">
              <a:spLocks/>
            </p:cNvSpPr>
            <p:nvPr/>
          </p:nvSpPr>
          <p:spPr>
            <a:xfrm>
              <a:off x="915654" y="150548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Satisfaction</a:t>
              </a:r>
            </a:p>
          </p:txBody>
        </p:sp>
        <p:sp>
          <p:nvSpPr>
            <p:cNvPr id="10" name="Title 1">
              <a:extLst>
                <a:ext uri="{FF2B5EF4-FFF2-40B4-BE49-F238E27FC236}">
                  <a16:creationId xmlns:a16="http://schemas.microsoft.com/office/drawing/2014/main" id="{320FAD49-67E8-DABF-C4B3-0BE6DDFC64AB}"/>
                </a:ext>
              </a:extLst>
            </p:cNvPr>
            <p:cNvSpPr txBox="1">
              <a:spLocks/>
            </p:cNvSpPr>
            <p:nvPr/>
          </p:nvSpPr>
          <p:spPr>
            <a:xfrm>
              <a:off x="676413" y="2248661"/>
              <a:ext cx="62860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White</a:t>
              </a:r>
            </a:p>
          </p:txBody>
        </p:sp>
        <p:sp>
          <p:nvSpPr>
            <p:cNvPr id="4" name="Title 1">
              <a:extLst>
                <a:ext uri="{FF2B5EF4-FFF2-40B4-BE49-F238E27FC236}">
                  <a16:creationId xmlns:a16="http://schemas.microsoft.com/office/drawing/2014/main" id="{F07B8E45-4436-EA0E-07E3-5ABDE5CEBCB3}"/>
                </a:ext>
              </a:extLst>
            </p:cNvPr>
            <p:cNvSpPr txBox="1">
              <a:spLocks/>
            </p:cNvSpPr>
            <p:nvPr/>
          </p:nvSpPr>
          <p:spPr>
            <a:xfrm>
              <a:off x="535422" y="2680913"/>
              <a:ext cx="733521"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Nonwhite</a:t>
              </a:r>
            </a:p>
          </p:txBody>
        </p:sp>
      </p:grpSp>
      <p:grpSp>
        <p:nvGrpSpPr>
          <p:cNvPr id="16" name="Group 15">
            <a:extLst>
              <a:ext uri="{FF2B5EF4-FFF2-40B4-BE49-F238E27FC236}">
                <a16:creationId xmlns:a16="http://schemas.microsoft.com/office/drawing/2014/main" id="{1692871F-040B-7707-5281-D55C19AF06A2}"/>
              </a:ext>
            </a:extLst>
          </p:cNvPr>
          <p:cNvGrpSpPr/>
          <p:nvPr/>
        </p:nvGrpSpPr>
        <p:grpSpPr>
          <a:xfrm>
            <a:off x="4297439" y="1401046"/>
            <a:ext cx="3544569" cy="2095719"/>
            <a:chOff x="535422" y="1505482"/>
            <a:chExt cx="3544569" cy="2095719"/>
          </a:xfrm>
        </p:grpSpPr>
        <p:graphicFrame>
          <p:nvGraphicFramePr>
            <p:cNvPr id="18" name="Chart 17">
              <a:extLst>
                <a:ext uri="{FF2B5EF4-FFF2-40B4-BE49-F238E27FC236}">
                  <a16:creationId xmlns:a16="http://schemas.microsoft.com/office/drawing/2014/main" id="{A6915E67-9078-6F6E-8C61-1FB568828D45}"/>
                </a:ext>
              </a:extLst>
            </p:cNvPr>
            <p:cNvGraphicFramePr/>
            <p:nvPr>
              <p:extLst>
                <p:ext uri="{D42A27DB-BD31-4B8C-83A1-F6EECF244321}">
                  <p14:modId xmlns:p14="http://schemas.microsoft.com/office/powerpoint/2010/main" val="818296215"/>
                </p:ext>
              </p:extLst>
            </p:nvPr>
          </p:nvGraphicFramePr>
          <p:xfrm>
            <a:off x="1127952" y="1824481"/>
            <a:ext cx="2952039" cy="1776720"/>
          </p:xfrm>
          <a:graphic>
            <a:graphicData uri="http://schemas.openxmlformats.org/drawingml/2006/chart">
              <c:chart xmlns:c="http://schemas.openxmlformats.org/drawingml/2006/chart" xmlns:r="http://schemas.openxmlformats.org/officeDocument/2006/relationships" r:id="rId4"/>
            </a:graphicData>
          </a:graphic>
        </p:graphicFrame>
        <p:sp>
          <p:nvSpPr>
            <p:cNvPr id="19" name="Title 1">
              <a:extLst>
                <a:ext uri="{FF2B5EF4-FFF2-40B4-BE49-F238E27FC236}">
                  <a16:creationId xmlns:a16="http://schemas.microsoft.com/office/drawing/2014/main" id="{3B47E0E4-3ECC-9313-B9D5-3D0F4181795E}"/>
                </a:ext>
              </a:extLst>
            </p:cNvPr>
            <p:cNvSpPr txBox="1">
              <a:spLocks/>
            </p:cNvSpPr>
            <p:nvPr/>
          </p:nvSpPr>
          <p:spPr>
            <a:xfrm>
              <a:off x="915654" y="150548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Access</a:t>
              </a:r>
            </a:p>
          </p:txBody>
        </p:sp>
        <p:sp>
          <p:nvSpPr>
            <p:cNvPr id="20" name="Title 1">
              <a:extLst>
                <a:ext uri="{FF2B5EF4-FFF2-40B4-BE49-F238E27FC236}">
                  <a16:creationId xmlns:a16="http://schemas.microsoft.com/office/drawing/2014/main" id="{843D18BF-7646-6917-4EEB-475A4204417F}"/>
                </a:ext>
              </a:extLst>
            </p:cNvPr>
            <p:cNvSpPr txBox="1">
              <a:spLocks/>
            </p:cNvSpPr>
            <p:nvPr/>
          </p:nvSpPr>
          <p:spPr>
            <a:xfrm>
              <a:off x="676413" y="2248661"/>
              <a:ext cx="62860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White</a:t>
              </a:r>
            </a:p>
          </p:txBody>
        </p:sp>
        <p:sp>
          <p:nvSpPr>
            <p:cNvPr id="22" name="Title 1">
              <a:extLst>
                <a:ext uri="{FF2B5EF4-FFF2-40B4-BE49-F238E27FC236}">
                  <a16:creationId xmlns:a16="http://schemas.microsoft.com/office/drawing/2014/main" id="{2D6E5048-AD95-8A4A-7278-3C325A6D4413}"/>
                </a:ext>
              </a:extLst>
            </p:cNvPr>
            <p:cNvSpPr txBox="1">
              <a:spLocks/>
            </p:cNvSpPr>
            <p:nvPr/>
          </p:nvSpPr>
          <p:spPr>
            <a:xfrm>
              <a:off x="535422" y="2680913"/>
              <a:ext cx="733521"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Nonwhite</a:t>
              </a:r>
            </a:p>
          </p:txBody>
        </p:sp>
      </p:grpSp>
      <p:grpSp>
        <p:nvGrpSpPr>
          <p:cNvPr id="49" name="Group 48">
            <a:extLst>
              <a:ext uri="{FF2B5EF4-FFF2-40B4-BE49-F238E27FC236}">
                <a16:creationId xmlns:a16="http://schemas.microsoft.com/office/drawing/2014/main" id="{10190C39-D4BF-C426-A44F-9EB6EF19FAD0}"/>
              </a:ext>
            </a:extLst>
          </p:cNvPr>
          <p:cNvGrpSpPr/>
          <p:nvPr/>
        </p:nvGrpSpPr>
        <p:grpSpPr>
          <a:xfrm>
            <a:off x="7882504" y="1401653"/>
            <a:ext cx="3544569" cy="2095719"/>
            <a:chOff x="535422" y="1505482"/>
            <a:chExt cx="3544569" cy="2095719"/>
          </a:xfrm>
        </p:grpSpPr>
        <p:graphicFrame>
          <p:nvGraphicFramePr>
            <p:cNvPr id="50" name="Chart 49">
              <a:extLst>
                <a:ext uri="{FF2B5EF4-FFF2-40B4-BE49-F238E27FC236}">
                  <a16:creationId xmlns:a16="http://schemas.microsoft.com/office/drawing/2014/main" id="{6DD91AE3-C19B-5D0B-A0BC-1C24F701008A}"/>
                </a:ext>
              </a:extLst>
            </p:cNvPr>
            <p:cNvGraphicFramePr/>
            <p:nvPr>
              <p:extLst>
                <p:ext uri="{D42A27DB-BD31-4B8C-83A1-F6EECF244321}">
                  <p14:modId xmlns:p14="http://schemas.microsoft.com/office/powerpoint/2010/main" val="984324352"/>
                </p:ext>
              </p:extLst>
            </p:nvPr>
          </p:nvGraphicFramePr>
          <p:xfrm>
            <a:off x="1127952" y="1824481"/>
            <a:ext cx="2952039" cy="1776720"/>
          </p:xfrm>
          <a:graphic>
            <a:graphicData uri="http://schemas.openxmlformats.org/drawingml/2006/chart">
              <c:chart xmlns:c="http://schemas.openxmlformats.org/drawingml/2006/chart" xmlns:r="http://schemas.openxmlformats.org/officeDocument/2006/relationships" r:id="rId5"/>
            </a:graphicData>
          </a:graphic>
        </p:graphicFrame>
        <p:sp>
          <p:nvSpPr>
            <p:cNvPr id="51" name="Title 1">
              <a:extLst>
                <a:ext uri="{FF2B5EF4-FFF2-40B4-BE49-F238E27FC236}">
                  <a16:creationId xmlns:a16="http://schemas.microsoft.com/office/drawing/2014/main" id="{60E3F833-C4A9-AD91-47B2-92EC136B90A3}"/>
                </a:ext>
              </a:extLst>
            </p:cNvPr>
            <p:cNvSpPr txBox="1">
              <a:spLocks/>
            </p:cNvSpPr>
            <p:nvPr/>
          </p:nvSpPr>
          <p:spPr>
            <a:xfrm>
              <a:off x="915654" y="1505482"/>
              <a:ext cx="1995689"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Quality-Appropriateness &amp; Participation</a:t>
              </a:r>
            </a:p>
          </p:txBody>
        </p:sp>
        <p:sp>
          <p:nvSpPr>
            <p:cNvPr id="52" name="Title 1">
              <a:extLst>
                <a:ext uri="{FF2B5EF4-FFF2-40B4-BE49-F238E27FC236}">
                  <a16:creationId xmlns:a16="http://schemas.microsoft.com/office/drawing/2014/main" id="{B7DBD5CF-865D-5B88-AAA2-898EA7921630}"/>
                </a:ext>
              </a:extLst>
            </p:cNvPr>
            <p:cNvSpPr txBox="1">
              <a:spLocks/>
            </p:cNvSpPr>
            <p:nvPr/>
          </p:nvSpPr>
          <p:spPr>
            <a:xfrm>
              <a:off x="676413" y="2248661"/>
              <a:ext cx="62860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White</a:t>
              </a:r>
            </a:p>
          </p:txBody>
        </p:sp>
        <p:sp>
          <p:nvSpPr>
            <p:cNvPr id="53" name="Title 1">
              <a:extLst>
                <a:ext uri="{FF2B5EF4-FFF2-40B4-BE49-F238E27FC236}">
                  <a16:creationId xmlns:a16="http://schemas.microsoft.com/office/drawing/2014/main" id="{B33735B6-5B50-B4F6-18EE-03772C2F859B}"/>
                </a:ext>
              </a:extLst>
            </p:cNvPr>
            <p:cNvSpPr txBox="1">
              <a:spLocks/>
            </p:cNvSpPr>
            <p:nvPr/>
          </p:nvSpPr>
          <p:spPr>
            <a:xfrm>
              <a:off x="535422" y="2680913"/>
              <a:ext cx="733521"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Nonwhite</a:t>
              </a:r>
            </a:p>
          </p:txBody>
        </p:sp>
      </p:grpSp>
      <p:grpSp>
        <p:nvGrpSpPr>
          <p:cNvPr id="54" name="Group 53">
            <a:extLst>
              <a:ext uri="{FF2B5EF4-FFF2-40B4-BE49-F238E27FC236}">
                <a16:creationId xmlns:a16="http://schemas.microsoft.com/office/drawing/2014/main" id="{BB747164-64CF-AD4B-92FE-71F3274D1775}"/>
              </a:ext>
            </a:extLst>
          </p:cNvPr>
          <p:cNvGrpSpPr/>
          <p:nvPr/>
        </p:nvGrpSpPr>
        <p:grpSpPr>
          <a:xfrm>
            <a:off x="2353352" y="3870981"/>
            <a:ext cx="3544569" cy="2095719"/>
            <a:chOff x="535422" y="1505482"/>
            <a:chExt cx="3544569" cy="2095719"/>
          </a:xfrm>
        </p:grpSpPr>
        <p:graphicFrame>
          <p:nvGraphicFramePr>
            <p:cNvPr id="55" name="Chart 54">
              <a:extLst>
                <a:ext uri="{FF2B5EF4-FFF2-40B4-BE49-F238E27FC236}">
                  <a16:creationId xmlns:a16="http://schemas.microsoft.com/office/drawing/2014/main" id="{4A8E3A70-03D6-D184-F69F-2078C67F87F3}"/>
                </a:ext>
              </a:extLst>
            </p:cNvPr>
            <p:cNvGraphicFramePr/>
            <p:nvPr>
              <p:extLst>
                <p:ext uri="{D42A27DB-BD31-4B8C-83A1-F6EECF244321}">
                  <p14:modId xmlns:p14="http://schemas.microsoft.com/office/powerpoint/2010/main" val="2422601966"/>
                </p:ext>
              </p:extLst>
            </p:nvPr>
          </p:nvGraphicFramePr>
          <p:xfrm>
            <a:off x="1127952" y="1824481"/>
            <a:ext cx="2952039" cy="1776720"/>
          </p:xfrm>
          <a:graphic>
            <a:graphicData uri="http://schemas.openxmlformats.org/drawingml/2006/chart">
              <c:chart xmlns:c="http://schemas.openxmlformats.org/drawingml/2006/chart" xmlns:r="http://schemas.openxmlformats.org/officeDocument/2006/relationships" r:id="rId6"/>
            </a:graphicData>
          </a:graphic>
        </p:graphicFrame>
        <p:sp>
          <p:nvSpPr>
            <p:cNvPr id="60" name="Title 1">
              <a:extLst>
                <a:ext uri="{FF2B5EF4-FFF2-40B4-BE49-F238E27FC236}">
                  <a16:creationId xmlns:a16="http://schemas.microsoft.com/office/drawing/2014/main" id="{219F07DD-3960-CE96-74D2-CD7B86949025}"/>
                </a:ext>
              </a:extLst>
            </p:cNvPr>
            <p:cNvSpPr txBox="1">
              <a:spLocks/>
            </p:cNvSpPr>
            <p:nvPr/>
          </p:nvSpPr>
          <p:spPr>
            <a:xfrm>
              <a:off x="915654" y="150548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Outcomes &amp; Functioning</a:t>
              </a:r>
            </a:p>
          </p:txBody>
        </p:sp>
        <p:sp>
          <p:nvSpPr>
            <p:cNvPr id="64" name="Title 1">
              <a:extLst>
                <a:ext uri="{FF2B5EF4-FFF2-40B4-BE49-F238E27FC236}">
                  <a16:creationId xmlns:a16="http://schemas.microsoft.com/office/drawing/2014/main" id="{D3B3CEF6-0C3C-AFCA-9F5C-0A26415999D0}"/>
                </a:ext>
              </a:extLst>
            </p:cNvPr>
            <p:cNvSpPr txBox="1">
              <a:spLocks/>
            </p:cNvSpPr>
            <p:nvPr/>
          </p:nvSpPr>
          <p:spPr>
            <a:xfrm>
              <a:off x="676413" y="2248661"/>
              <a:ext cx="62860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White</a:t>
              </a:r>
            </a:p>
          </p:txBody>
        </p:sp>
        <p:sp>
          <p:nvSpPr>
            <p:cNvPr id="65" name="Title 1">
              <a:extLst>
                <a:ext uri="{FF2B5EF4-FFF2-40B4-BE49-F238E27FC236}">
                  <a16:creationId xmlns:a16="http://schemas.microsoft.com/office/drawing/2014/main" id="{664A60AC-ABAB-B81D-15B6-4B02D24321D3}"/>
                </a:ext>
              </a:extLst>
            </p:cNvPr>
            <p:cNvSpPr txBox="1">
              <a:spLocks/>
            </p:cNvSpPr>
            <p:nvPr/>
          </p:nvSpPr>
          <p:spPr>
            <a:xfrm>
              <a:off x="535422" y="2680913"/>
              <a:ext cx="733521"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Nonwhite</a:t>
              </a:r>
            </a:p>
          </p:txBody>
        </p:sp>
      </p:grpSp>
      <p:grpSp>
        <p:nvGrpSpPr>
          <p:cNvPr id="66" name="Group 65">
            <a:extLst>
              <a:ext uri="{FF2B5EF4-FFF2-40B4-BE49-F238E27FC236}">
                <a16:creationId xmlns:a16="http://schemas.microsoft.com/office/drawing/2014/main" id="{9529A2D8-D1BC-847E-6B40-28075B4E26D9}"/>
              </a:ext>
            </a:extLst>
          </p:cNvPr>
          <p:cNvGrpSpPr/>
          <p:nvPr/>
        </p:nvGrpSpPr>
        <p:grpSpPr>
          <a:xfrm>
            <a:off x="6110219" y="3881113"/>
            <a:ext cx="3544569" cy="2095719"/>
            <a:chOff x="535422" y="1505482"/>
            <a:chExt cx="3544569" cy="2095719"/>
          </a:xfrm>
        </p:grpSpPr>
        <p:graphicFrame>
          <p:nvGraphicFramePr>
            <p:cNvPr id="67" name="Chart 66">
              <a:extLst>
                <a:ext uri="{FF2B5EF4-FFF2-40B4-BE49-F238E27FC236}">
                  <a16:creationId xmlns:a16="http://schemas.microsoft.com/office/drawing/2014/main" id="{F70DD28B-1F0B-1994-EAD1-38E9A12F509F}"/>
                </a:ext>
              </a:extLst>
            </p:cNvPr>
            <p:cNvGraphicFramePr/>
            <p:nvPr>
              <p:extLst>
                <p:ext uri="{D42A27DB-BD31-4B8C-83A1-F6EECF244321}">
                  <p14:modId xmlns:p14="http://schemas.microsoft.com/office/powerpoint/2010/main" val="3985312338"/>
                </p:ext>
              </p:extLst>
            </p:nvPr>
          </p:nvGraphicFramePr>
          <p:xfrm>
            <a:off x="1127952" y="1824481"/>
            <a:ext cx="2952039" cy="1776720"/>
          </p:xfrm>
          <a:graphic>
            <a:graphicData uri="http://schemas.openxmlformats.org/drawingml/2006/chart">
              <c:chart xmlns:c="http://schemas.openxmlformats.org/drawingml/2006/chart" xmlns:r="http://schemas.openxmlformats.org/officeDocument/2006/relationships" r:id="rId7"/>
            </a:graphicData>
          </a:graphic>
        </p:graphicFrame>
        <p:sp>
          <p:nvSpPr>
            <p:cNvPr id="68" name="Title 1">
              <a:extLst>
                <a:ext uri="{FF2B5EF4-FFF2-40B4-BE49-F238E27FC236}">
                  <a16:creationId xmlns:a16="http://schemas.microsoft.com/office/drawing/2014/main" id="{EED99CA2-D058-9D35-4C6F-ACB7F4AB0FFD}"/>
                </a:ext>
              </a:extLst>
            </p:cNvPr>
            <p:cNvSpPr txBox="1">
              <a:spLocks/>
            </p:cNvSpPr>
            <p:nvPr/>
          </p:nvSpPr>
          <p:spPr>
            <a:xfrm>
              <a:off x="915654" y="150548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69" name="Title 1">
              <a:extLst>
                <a:ext uri="{FF2B5EF4-FFF2-40B4-BE49-F238E27FC236}">
                  <a16:creationId xmlns:a16="http://schemas.microsoft.com/office/drawing/2014/main" id="{DB520A75-3A11-C456-BAA9-A6C305060E4A}"/>
                </a:ext>
              </a:extLst>
            </p:cNvPr>
            <p:cNvSpPr txBox="1">
              <a:spLocks/>
            </p:cNvSpPr>
            <p:nvPr/>
          </p:nvSpPr>
          <p:spPr>
            <a:xfrm>
              <a:off x="676413" y="2248661"/>
              <a:ext cx="62860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White</a:t>
              </a:r>
            </a:p>
          </p:txBody>
        </p:sp>
        <p:sp>
          <p:nvSpPr>
            <p:cNvPr id="70" name="Title 1">
              <a:extLst>
                <a:ext uri="{FF2B5EF4-FFF2-40B4-BE49-F238E27FC236}">
                  <a16:creationId xmlns:a16="http://schemas.microsoft.com/office/drawing/2014/main" id="{CC4B03FE-FBF8-CEB8-C006-8C643514E75C}"/>
                </a:ext>
              </a:extLst>
            </p:cNvPr>
            <p:cNvSpPr txBox="1">
              <a:spLocks/>
            </p:cNvSpPr>
            <p:nvPr/>
          </p:nvSpPr>
          <p:spPr>
            <a:xfrm>
              <a:off x="535422" y="2680913"/>
              <a:ext cx="733521"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Nonwhite</a:t>
              </a:r>
            </a:p>
          </p:txBody>
        </p:sp>
      </p:grpSp>
    </p:spTree>
    <p:extLst>
      <p:ext uri="{BB962C8B-B14F-4D97-AF65-F5344CB8AC3E}">
        <p14:creationId xmlns:p14="http://schemas.microsoft.com/office/powerpoint/2010/main" val="2355031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0297797" cy="1139834"/>
          </a:xfrm>
        </p:spPr>
        <p:txBody>
          <a:bodyPr>
            <a:normAutofit fontScale="90000"/>
          </a:bodyPr>
          <a:lstStyle/>
          <a:p>
            <a:pPr>
              <a:spcAft>
                <a:spcPts val="600"/>
              </a:spcAft>
            </a:pPr>
            <a:r>
              <a:rPr lang="en-US" sz="2800" b="1" dirty="0">
                <a:latin typeface="Arial" panose="020B0604020202020204" pitchFamily="34" charset="0"/>
                <a:cs typeface="Arial" panose="020B0604020202020204" pitchFamily="34" charset="0"/>
              </a:rPr>
              <a:t>Adult LTSS consumers report better scores than non-LTSS adults across the board</a:t>
            </a:r>
            <a:br>
              <a:rPr lang="en-US" sz="2800" b="1" dirty="0">
                <a:latin typeface="Lora" panose="02000503000000020004" pitchFamily="2" charset="0"/>
              </a:rPr>
            </a:br>
            <a:r>
              <a:rPr lang="en-US" sz="1600" b="1" dirty="0">
                <a:solidFill>
                  <a:srgbClr val="00522C"/>
                </a:solidFill>
                <a:latin typeface="Segoe UI" panose="020B0502040204020203" pitchFamily="34" charset="0"/>
                <a:cs typeface="Segoe UI" panose="020B0502040204020203" pitchFamily="34" charset="0"/>
              </a:rPr>
              <a:t>Dark green</a:t>
            </a:r>
            <a:r>
              <a:rPr lang="en-US" sz="1600" dirty="0">
                <a:latin typeface="Segoe UI" panose="020B0502040204020203" pitchFamily="34" charset="0"/>
                <a:cs typeface="Segoe UI" panose="020B0502040204020203" pitchFamily="34" charset="0"/>
              </a:rPr>
              <a:t> denotes the percentage of LTSS (long-term social services) consumers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LTSS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28</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1444287063"/>
              </p:ext>
            </p:extLst>
          </p:nvPr>
        </p:nvGraphicFramePr>
        <p:xfrm>
          <a:off x="1591030" y="2138055"/>
          <a:ext cx="9009939"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53" name="Title 1">
            <a:extLst>
              <a:ext uri="{FF2B5EF4-FFF2-40B4-BE49-F238E27FC236}">
                <a16:creationId xmlns:a16="http://schemas.microsoft.com/office/drawing/2014/main" id="{1669ED58-0853-4352-80D3-E3711C70B1E7}"/>
              </a:ext>
            </a:extLst>
          </p:cNvPr>
          <p:cNvSpPr txBox="1">
            <a:spLocks/>
          </p:cNvSpPr>
          <p:nvPr/>
        </p:nvSpPr>
        <p:spPr>
          <a:xfrm>
            <a:off x="2755302" y="1656243"/>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a:t>
            </a:r>
            <a:r>
              <a:rPr kumimoji="0" lang="en-US" sz="1600" b="0"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54" name="Title 1">
            <a:extLst>
              <a:ext uri="{FF2B5EF4-FFF2-40B4-BE49-F238E27FC236}">
                <a16:creationId xmlns:a16="http://schemas.microsoft.com/office/drawing/2014/main" id="{7903A6A4-D7BD-4E1A-A32D-F3D5D6BDAEBE}"/>
              </a:ext>
            </a:extLst>
          </p:cNvPr>
          <p:cNvSpPr txBox="1">
            <a:spLocks/>
          </p:cNvSpPr>
          <p:nvPr/>
        </p:nvSpPr>
        <p:spPr>
          <a:xfrm>
            <a:off x="4443619" y="1656244"/>
            <a:ext cx="1136523"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r>
              <a:rPr kumimoji="0" lang="en-US" sz="1600" b="0"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55" name="Title 1">
            <a:extLst>
              <a:ext uri="{FF2B5EF4-FFF2-40B4-BE49-F238E27FC236}">
                <a16:creationId xmlns:a16="http://schemas.microsoft.com/office/drawing/2014/main" id="{A489EA77-4C5F-419A-9198-DF7A69C8E746}"/>
              </a:ext>
            </a:extLst>
          </p:cNvPr>
          <p:cNvSpPr txBox="1">
            <a:spLocks/>
          </p:cNvSpPr>
          <p:nvPr/>
        </p:nvSpPr>
        <p:spPr>
          <a:xfrm>
            <a:off x="5580142" y="1656242"/>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Quality-Appropriateness &amp; Participation</a:t>
            </a:r>
            <a:r>
              <a:rPr kumimoji="0" lang="en-US" sz="1600" b="0"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57" name="Title 1">
            <a:extLst>
              <a:ext uri="{FF2B5EF4-FFF2-40B4-BE49-F238E27FC236}">
                <a16:creationId xmlns:a16="http://schemas.microsoft.com/office/drawing/2014/main" id="{67F235B1-8020-4FB7-83A4-D134B97E3F1E}"/>
              </a:ext>
            </a:extLst>
          </p:cNvPr>
          <p:cNvSpPr txBox="1">
            <a:spLocks/>
          </p:cNvSpPr>
          <p:nvPr/>
        </p:nvSpPr>
        <p:spPr>
          <a:xfrm>
            <a:off x="7098367" y="1675085"/>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 &amp; Functioning</a:t>
            </a:r>
            <a:r>
              <a:rPr lang="en-US" sz="1600" baseline="30000" dirty="0">
                <a:latin typeface="Segoe UI" panose="020B0502040204020203" pitchFamily="34" charset="0"/>
                <a:cs typeface="Segoe UI" panose="020B0502040204020203" pitchFamily="34" charset="0"/>
              </a:rPr>
              <a:t>†</a:t>
            </a:r>
            <a:endParaRPr lang="en-US" sz="1200" b="1" baseline="30000" dirty="0">
              <a:latin typeface="Segoe UI" panose="020B0502040204020203" pitchFamily="34" charset="0"/>
              <a:cs typeface="Segoe UI" panose="020B0502040204020203" pitchFamily="34" charset="0"/>
            </a:endParaRPr>
          </a:p>
        </p:txBody>
      </p:sp>
      <p:sp>
        <p:nvSpPr>
          <p:cNvPr id="59" name="Title 1">
            <a:extLst>
              <a:ext uri="{FF2B5EF4-FFF2-40B4-BE49-F238E27FC236}">
                <a16:creationId xmlns:a16="http://schemas.microsoft.com/office/drawing/2014/main" id="{94D27D16-EC06-4727-BE22-4D293A55068F}"/>
              </a:ext>
            </a:extLst>
          </p:cNvPr>
          <p:cNvSpPr txBox="1">
            <a:spLocks/>
          </p:cNvSpPr>
          <p:nvPr/>
        </p:nvSpPr>
        <p:spPr>
          <a:xfrm>
            <a:off x="8434065"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r>
              <a:rPr kumimoji="0" lang="en-US" sz="1600" b="0"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60" name="Title 1">
            <a:extLst>
              <a:ext uri="{FF2B5EF4-FFF2-40B4-BE49-F238E27FC236}">
                <a16:creationId xmlns:a16="http://schemas.microsoft.com/office/drawing/2014/main" id="{3FD1164F-6E1E-40EA-A6F0-24576E9919CD}"/>
              </a:ext>
            </a:extLst>
          </p:cNvPr>
          <p:cNvSpPr txBox="1">
            <a:spLocks/>
          </p:cNvSpPr>
          <p:nvPr/>
        </p:nvSpPr>
        <p:spPr>
          <a:xfrm>
            <a:off x="7764379" y="6254204"/>
            <a:ext cx="3420701"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LTSS consumers: ±3.8 pts</a:t>
            </a:r>
          </a:p>
          <a:p>
            <a:pPr algn="r">
              <a:spcAft>
                <a:spcPts val="600"/>
              </a:spcAft>
            </a:pPr>
            <a:r>
              <a:rPr lang="en-US" sz="1200" dirty="0">
                <a:latin typeface="Segoe UI" panose="020B0502040204020203" pitchFamily="34" charset="0"/>
                <a:cs typeface="Segoe UI" panose="020B0502040204020203" pitchFamily="34" charset="0"/>
              </a:rPr>
              <a:t>n = 678</a:t>
            </a:r>
          </a:p>
        </p:txBody>
      </p:sp>
      <p:sp>
        <p:nvSpPr>
          <p:cNvPr id="3" name="TextBox 2">
            <a:extLst>
              <a:ext uri="{FF2B5EF4-FFF2-40B4-BE49-F238E27FC236}">
                <a16:creationId xmlns:a16="http://schemas.microsoft.com/office/drawing/2014/main" id="{73FD8BCF-B53A-9535-634C-B1BFBBAAE7EF}"/>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
        <p:nvSpPr>
          <p:cNvPr id="4" name="TextBox 3">
            <a:extLst>
              <a:ext uri="{FF2B5EF4-FFF2-40B4-BE49-F238E27FC236}">
                <a16:creationId xmlns:a16="http://schemas.microsoft.com/office/drawing/2014/main" id="{AA8E4A4D-7173-5D26-E68D-4D95F82FB4BC}"/>
              </a:ext>
            </a:extLst>
          </p:cNvPr>
          <p:cNvSpPr txBox="1"/>
          <p:nvPr/>
        </p:nvSpPr>
        <p:spPr>
          <a:xfrm>
            <a:off x="2375316" y="3285236"/>
            <a:ext cx="1133475" cy="577081"/>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non-LTSS consumers</a:t>
            </a:r>
          </a:p>
        </p:txBody>
      </p:sp>
      <p:cxnSp>
        <p:nvCxnSpPr>
          <p:cNvPr id="5" name="Straight Connector 4">
            <a:extLst>
              <a:ext uri="{FF2B5EF4-FFF2-40B4-BE49-F238E27FC236}">
                <a16:creationId xmlns:a16="http://schemas.microsoft.com/office/drawing/2014/main" id="{3EC53D8F-DD5D-BDA8-DED0-5FC1086B42A3}"/>
              </a:ext>
            </a:extLst>
          </p:cNvPr>
          <p:cNvCxnSpPr>
            <a:cxnSpLocks/>
          </p:cNvCxnSpPr>
          <p:nvPr/>
        </p:nvCxnSpPr>
        <p:spPr>
          <a:xfrm>
            <a:off x="3154424" y="3561955"/>
            <a:ext cx="268642" cy="61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A60B5C-9CCE-F938-3155-040E408997CE}"/>
              </a:ext>
            </a:extLst>
          </p:cNvPr>
          <p:cNvSpPr txBox="1"/>
          <p:nvPr/>
        </p:nvSpPr>
        <p:spPr>
          <a:xfrm>
            <a:off x="4844711" y="6202112"/>
            <a:ext cx="3000969" cy="461665"/>
          </a:xfrm>
          <a:prstGeom prst="rect">
            <a:avLst/>
          </a:prstGeom>
          <a:noFill/>
        </p:spPr>
        <p:txBody>
          <a:bodyPr wrap="square">
            <a:spAutoFit/>
          </a:bodyPr>
          <a:lstStyle/>
          <a:p>
            <a:pPr algn="r"/>
            <a:r>
              <a:rPr lang="en-US" sz="1200" dirty="0">
                <a:latin typeface="Segoe UI" panose="020B0502040204020203" pitchFamily="34" charset="0"/>
                <a:cs typeface="Segoe UI" panose="020B0502040204020203" pitchFamily="34" charset="0"/>
              </a:rPr>
              <a:t>†</a:t>
            </a:r>
            <a:r>
              <a:rPr lang="en-US" sz="110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significant difference (p &lt; .05) between LTSS and non-LTSS for construct</a:t>
            </a:r>
            <a:endParaRPr lang="en-US" sz="1200" dirty="0"/>
          </a:p>
        </p:txBody>
      </p:sp>
    </p:spTree>
    <p:extLst>
      <p:ext uri="{BB962C8B-B14F-4D97-AF65-F5344CB8AC3E}">
        <p14:creationId xmlns:p14="http://schemas.microsoft.com/office/powerpoint/2010/main" val="747998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475F461-DA84-4004-8B88-B86EF0BAB94C}"/>
              </a:ext>
            </a:extLst>
          </p:cNvPr>
          <p:cNvGraphicFramePr/>
          <p:nvPr>
            <p:extLst>
              <p:ext uri="{D42A27DB-BD31-4B8C-83A1-F6EECF244321}">
                <p14:modId xmlns:p14="http://schemas.microsoft.com/office/powerpoint/2010/main" val="951648447"/>
              </p:ext>
            </p:extLst>
          </p:nvPr>
        </p:nvGraphicFramePr>
        <p:xfrm>
          <a:off x="577516" y="1505482"/>
          <a:ext cx="10771521" cy="44692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Opportunities for improvement in diversifying treatment options</a:t>
            </a:r>
            <a:br>
              <a:rPr lang="en-US" sz="2800" b="1" dirty="0">
                <a:latin typeface="Arial" panose="020B0604020202020204" pitchFamily="34" charset="0"/>
                <a:cs typeface="Arial" panose="020B0604020202020204" pitchFamily="34" charset="0"/>
              </a:rPr>
            </a:br>
            <a:r>
              <a:rPr kumimoji="0" lang="en-US" sz="1600" i="0" u="none" strike="noStrike" kern="1200" cap="none" spc="0" normalizeH="0" baseline="0" noProof="0" dirty="0">
                <a:ln>
                  <a:noFill/>
                </a:ln>
                <a:solidFill>
                  <a:prstClr val="black"/>
                </a:solidFill>
                <a:effectLst/>
                <a:uLnTx/>
                <a:uFillTx/>
                <a:latin typeface="Segoe UI" panose="020B0502040204020203" pitchFamily="34" charset="0"/>
                <a:ea typeface="+mj-ea"/>
                <a:cs typeface="Segoe UI" panose="020B0502040204020203" pitchFamily="34" charset="0"/>
              </a:rPr>
              <a:t>Of respondents to the MHSIP who were dissatisfied with services, diversifying treatment options and having to wait to receive services were the most mentioned </a:t>
            </a:r>
            <a:r>
              <a:rPr lang="en-US" sz="1600" dirty="0">
                <a:solidFill>
                  <a:prstClr val="black"/>
                </a:solidFill>
                <a:latin typeface="Segoe UI" panose="020B0502040204020203" pitchFamily="34" charset="0"/>
                <a:cs typeface="Segoe UI" panose="020B0502040204020203" pitchFamily="34" charset="0"/>
              </a:rPr>
              <a:t>areas for improvement</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29</a:t>
            </a:fld>
            <a:endParaRPr lang="en-US" sz="1400" dirty="0">
              <a:latin typeface="Arial" panose="020B0604020202020204" pitchFamily="34" charset="0"/>
              <a:cs typeface="Arial" panose="020B0604020202020204" pitchFamily="34" charset="0"/>
            </a:endParaRPr>
          </a:p>
        </p:txBody>
      </p:sp>
      <p:sp>
        <p:nvSpPr>
          <p:cNvPr id="60" name="Title 1">
            <a:extLst>
              <a:ext uri="{FF2B5EF4-FFF2-40B4-BE49-F238E27FC236}">
                <a16:creationId xmlns:a16="http://schemas.microsoft.com/office/drawing/2014/main" id="{3FD1164F-6E1E-40EA-A6F0-24576E9919CD}"/>
              </a:ext>
            </a:extLst>
          </p:cNvPr>
          <p:cNvSpPr txBox="1">
            <a:spLocks/>
          </p:cNvSpPr>
          <p:nvPr/>
        </p:nvSpPr>
        <p:spPr>
          <a:xfrm>
            <a:off x="4348911" y="5812798"/>
            <a:ext cx="895349" cy="368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050" dirty="0">
                <a:latin typeface="Segoe UI" panose="020B0502040204020203" pitchFamily="34" charset="0"/>
                <a:cs typeface="Segoe UI" panose="020B0502040204020203" pitchFamily="34" charset="0"/>
              </a:rPr>
              <a:t># of comments</a:t>
            </a:r>
          </a:p>
        </p:txBody>
      </p:sp>
      <p:sp>
        <p:nvSpPr>
          <p:cNvPr id="3" name="TextBox 2">
            <a:extLst>
              <a:ext uri="{FF2B5EF4-FFF2-40B4-BE49-F238E27FC236}">
                <a16:creationId xmlns:a16="http://schemas.microsoft.com/office/drawing/2014/main" id="{EEECA18C-BE66-7E15-7E60-1515B1923080}"/>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Tree>
    <p:extLst>
      <p:ext uri="{BB962C8B-B14F-4D97-AF65-F5344CB8AC3E}">
        <p14:creationId xmlns:p14="http://schemas.microsoft.com/office/powerpoint/2010/main" val="251782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B5DE74-3D70-4726-9654-3D906CA735E9}"/>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47BE5DE-E9E7-4382-8DBF-4F4062F35AF7}"/>
              </a:ext>
            </a:extLst>
          </p:cNvPr>
          <p:cNvSpPr>
            <a:spLocks noGrp="1"/>
          </p:cNvSpPr>
          <p:nvPr>
            <p:ph type="title"/>
          </p:nvPr>
        </p:nvSpPr>
        <p:spPr>
          <a:xfrm>
            <a:off x="488533" y="2668650"/>
            <a:ext cx="8142120" cy="3012959"/>
          </a:xfrm>
        </p:spPr>
        <p:txBody>
          <a:bodyPr>
            <a:normAutofit/>
          </a:bodyPr>
          <a:lstStyle/>
          <a:p>
            <a:pPr>
              <a:spcAft>
                <a:spcPts val="600"/>
              </a:spcAft>
            </a:pPr>
            <a:r>
              <a:rPr lang="en-US" sz="5400" b="1" dirty="0">
                <a:latin typeface="Arial" panose="020B0604020202020204" pitchFamily="34" charset="0"/>
                <a:cs typeface="Arial" panose="020B0604020202020204" pitchFamily="34" charset="0"/>
              </a:rPr>
              <a:t>Response Rate Recovery</a:t>
            </a:r>
            <a:endParaRPr lang="en-US" sz="5400" dirty="0">
              <a:latin typeface="Arial" panose="020B0604020202020204" pitchFamily="34" charset="0"/>
              <a:cs typeface="Arial" panose="020B0604020202020204" pitchFamily="34" charset="0"/>
            </a:endParaRPr>
          </a:p>
        </p:txBody>
      </p:sp>
      <p:sp>
        <p:nvSpPr>
          <p:cNvPr id="9" name="Right Triangle 8">
            <a:extLst>
              <a:ext uri="{FF2B5EF4-FFF2-40B4-BE49-F238E27FC236}">
                <a16:creationId xmlns:a16="http://schemas.microsoft.com/office/drawing/2014/main" id="{8480D1DF-92B0-47B2-9D99-7AA546FCD50D}"/>
              </a:ext>
            </a:extLst>
          </p:cNvPr>
          <p:cNvSpPr/>
          <p:nvPr/>
        </p:nvSpPr>
        <p:spPr>
          <a:xfrm rot="10800000">
            <a:off x="7216948" y="0"/>
            <a:ext cx="4975052" cy="5012171"/>
          </a:xfrm>
          <a:prstGeom prst="rtTriangle">
            <a:avLst/>
          </a:prstGeom>
          <a:solidFill>
            <a:srgbClr val="00E0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41E5159-59FB-4625-812F-9D712833C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1" name="TextBox 10">
            <a:extLst>
              <a:ext uri="{FF2B5EF4-FFF2-40B4-BE49-F238E27FC236}">
                <a16:creationId xmlns:a16="http://schemas.microsoft.com/office/drawing/2014/main" id="{17C6A364-22E8-48DD-8857-E00BAF4FDA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sp>
        <p:nvSpPr>
          <p:cNvPr id="13" name="Slide Number Placeholder 15">
            <a:extLst>
              <a:ext uri="{FF2B5EF4-FFF2-40B4-BE49-F238E27FC236}">
                <a16:creationId xmlns:a16="http://schemas.microsoft.com/office/drawing/2014/main" id="{A8430AEA-51FD-4287-966E-17CCEC59F0A7}"/>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3</a:t>
            </a:fld>
            <a:endParaRPr lang="en-US" sz="14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1E95547-2198-8C8F-8C51-A44E56C1D239}"/>
              </a:ext>
            </a:extLst>
          </p:cNvPr>
          <p:cNvSpPr txBox="1">
            <a:spLocks/>
          </p:cNvSpPr>
          <p:nvPr/>
        </p:nvSpPr>
        <p:spPr>
          <a:xfrm>
            <a:off x="554467" y="5050271"/>
            <a:ext cx="4306286"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400" dirty="0">
                <a:latin typeface="Segoe UI" panose="020B0502040204020203" pitchFamily="34" charset="0"/>
                <a:cs typeface="Segoe UI" panose="020B0502040204020203" pitchFamily="34" charset="0"/>
              </a:rPr>
              <a:t>Full methods breakdown available at end of report</a:t>
            </a:r>
          </a:p>
        </p:txBody>
      </p:sp>
    </p:spTree>
    <p:extLst>
      <p:ext uri="{BB962C8B-B14F-4D97-AF65-F5344CB8AC3E}">
        <p14:creationId xmlns:p14="http://schemas.microsoft.com/office/powerpoint/2010/main" val="2387914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475F461-DA84-4004-8B88-B86EF0BAB94C}"/>
              </a:ext>
            </a:extLst>
          </p:cNvPr>
          <p:cNvGraphicFramePr/>
          <p:nvPr>
            <p:extLst>
              <p:ext uri="{D42A27DB-BD31-4B8C-83A1-F6EECF244321}">
                <p14:modId xmlns:p14="http://schemas.microsoft.com/office/powerpoint/2010/main" val="2791040974"/>
              </p:ext>
            </p:extLst>
          </p:nvPr>
        </p:nvGraphicFramePr>
        <p:xfrm>
          <a:off x="929143" y="1441976"/>
          <a:ext cx="3793201" cy="463285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28228"/>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2022 saw many complaints about staff professionalism and communication</a:t>
            </a:r>
            <a:br>
              <a:rPr lang="en-US" sz="2800" b="1" dirty="0">
                <a:latin typeface="Arial" panose="020B0604020202020204" pitchFamily="34" charset="0"/>
                <a:cs typeface="Arial" panose="020B0604020202020204" pitchFamily="34" charset="0"/>
              </a:rPr>
            </a:br>
            <a:r>
              <a:rPr kumimoji="0" lang="en-US" sz="1600" i="0" u="none" strike="noStrike" kern="1200" cap="none" spc="0" normalizeH="0" baseline="0" noProof="0" dirty="0">
                <a:ln>
                  <a:noFill/>
                </a:ln>
                <a:solidFill>
                  <a:prstClr val="black"/>
                </a:solidFill>
                <a:effectLst/>
                <a:uLnTx/>
                <a:uFillTx/>
                <a:latin typeface="Segoe UI" panose="020B0502040204020203" pitchFamily="34" charset="0"/>
                <a:ea typeface="+mj-ea"/>
                <a:cs typeface="Segoe UI" panose="020B0502040204020203" pitchFamily="34" charset="0"/>
              </a:rPr>
              <a:t>Many comments discussed staff attitude, providers listening more, and better communication between different staff</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30</a:t>
            </a:fld>
            <a:endParaRPr lang="en-US" sz="1400" dirty="0">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E0B15B8D-E5E2-4419-B65B-F6FA867E174D}"/>
              </a:ext>
            </a:extLst>
          </p:cNvPr>
          <p:cNvGraphicFramePr/>
          <p:nvPr>
            <p:extLst>
              <p:ext uri="{D42A27DB-BD31-4B8C-83A1-F6EECF244321}">
                <p14:modId xmlns:p14="http://schemas.microsoft.com/office/powerpoint/2010/main" val="1336570985"/>
              </p:ext>
            </p:extLst>
          </p:nvPr>
        </p:nvGraphicFramePr>
        <p:xfrm>
          <a:off x="7288211" y="1441976"/>
          <a:ext cx="4138862" cy="4632851"/>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a:extLst>
              <a:ext uri="{FF2B5EF4-FFF2-40B4-BE49-F238E27FC236}">
                <a16:creationId xmlns:a16="http://schemas.microsoft.com/office/drawing/2014/main" id="{61F5AA1A-CCD9-4DA7-B2FE-905F2D45B839}"/>
              </a:ext>
            </a:extLst>
          </p:cNvPr>
          <p:cNvSpPr txBox="1">
            <a:spLocks/>
          </p:cNvSpPr>
          <p:nvPr/>
        </p:nvSpPr>
        <p:spPr>
          <a:xfrm>
            <a:off x="4603849" y="3329887"/>
            <a:ext cx="2802858" cy="553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Segoe UI" panose="020B0502040204020203" pitchFamily="34" charset="0"/>
                <a:cs typeface="Segoe UI" panose="020B0502040204020203" pitchFamily="34" charset="0"/>
              </a:rPr>
              <a:t>Long wait times/More staff needed/Better scheduling availability</a:t>
            </a:r>
          </a:p>
        </p:txBody>
      </p:sp>
      <p:sp>
        <p:nvSpPr>
          <p:cNvPr id="12" name="Title 1">
            <a:extLst>
              <a:ext uri="{FF2B5EF4-FFF2-40B4-BE49-F238E27FC236}">
                <a16:creationId xmlns:a16="http://schemas.microsoft.com/office/drawing/2014/main" id="{327171E9-51C5-4B6C-9051-DC39CEB51B15}"/>
              </a:ext>
            </a:extLst>
          </p:cNvPr>
          <p:cNvSpPr txBox="1">
            <a:spLocks/>
          </p:cNvSpPr>
          <p:nvPr/>
        </p:nvSpPr>
        <p:spPr>
          <a:xfrm>
            <a:off x="4603849" y="2024342"/>
            <a:ext cx="2802858" cy="553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Segoe UI" panose="020B0502040204020203" pitchFamily="34" charset="0"/>
                <a:cs typeface="Segoe UI" panose="020B0502040204020203" pitchFamily="34" charset="0"/>
              </a:rPr>
              <a:t>Staff professionalism/ qualifications/judgment/ communication</a:t>
            </a:r>
          </a:p>
        </p:txBody>
      </p:sp>
      <p:sp>
        <p:nvSpPr>
          <p:cNvPr id="14" name="Title 1">
            <a:extLst>
              <a:ext uri="{FF2B5EF4-FFF2-40B4-BE49-F238E27FC236}">
                <a16:creationId xmlns:a16="http://schemas.microsoft.com/office/drawing/2014/main" id="{E58B5FCC-7A2A-426B-A3D6-BF57359A671C}"/>
              </a:ext>
            </a:extLst>
          </p:cNvPr>
          <p:cNvSpPr txBox="1">
            <a:spLocks/>
          </p:cNvSpPr>
          <p:nvPr/>
        </p:nvSpPr>
        <p:spPr>
          <a:xfrm>
            <a:off x="4587367" y="4862026"/>
            <a:ext cx="2802858" cy="553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Segoe UI" panose="020B0502040204020203" pitchFamily="34" charset="0"/>
                <a:cs typeface="Segoe UI" panose="020B0502040204020203" pitchFamily="34" charset="0"/>
              </a:rPr>
              <a:t>Diversify therapy/treatment options</a:t>
            </a:r>
          </a:p>
        </p:txBody>
      </p:sp>
      <p:sp>
        <p:nvSpPr>
          <p:cNvPr id="16" name="Title 1">
            <a:extLst>
              <a:ext uri="{FF2B5EF4-FFF2-40B4-BE49-F238E27FC236}">
                <a16:creationId xmlns:a16="http://schemas.microsoft.com/office/drawing/2014/main" id="{57612C49-F399-4F72-8758-27140F71C560}"/>
              </a:ext>
            </a:extLst>
          </p:cNvPr>
          <p:cNvSpPr txBox="1">
            <a:spLocks/>
          </p:cNvSpPr>
          <p:nvPr/>
        </p:nvSpPr>
        <p:spPr>
          <a:xfrm>
            <a:off x="3851611" y="1007981"/>
            <a:ext cx="2244390" cy="6334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b="1" dirty="0">
                <a:latin typeface="Arial Narrow" panose="020B0606020202030204" pitchFamily="34" charset="0"/>
                <a:cs typeface="Segoe UI" panose="020B0502040204020203" pitchFamily="34" charset="0"/>
              </a:rPr>
              <a:t>2021</a:t>
            </a:r>
            <a:endParaRPr lang="en-US" sz="1800" b="1" dirty="0">
              <a:latin typeface="Arial Narrow" panose="020B0606020202030204" pitchFamily="34" charset="0"/>
              <a:cs typeface="Segoe UI" panose="020B0502040204020203" pitchFamily="34" charset="0"/>
            </a:endParaRPr>
          </a:p>
        </p:txBody>
      </p:sp>
      <p:sp>
        <p:nvSpPr>
          <p:cNvPr id="18" name="Title 1">
            <a:extLst>
              <a:ext uri="{FF2B5EF4-FFF2-40B4-BE49-F238E27FC236}">
                <a16:creationId xmlns:a16="http://schemas.microsoft.com/office/drawing/2014/main" id="{8B9C31FA-AB29-4020-B256-B3266BDB31BC}"/>
              </a:ext>
            </a:extLst>
          </p:cNvPr>
          <p:cNvSpPr txBox="1">
            <a:spLocks/>
          </p:cNvSpPr>
          <p:nvPr/>
        </p:nvSpPr>
        <p:spPr>
          <a:xfrm>
            <a:off x="7406707" y="992236"/>
            <a:ext cx="2244390" cy="6334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b="1" dirty="0">
                <a:latin typeface="Arial Narrow" panose="020B0606020202030204" pitchFamily="34" charset="0"/>
                <a:cs typeface="Segoe UI" panose="020B0502040204020203" pitchFamily="34" charset="0"/>
              </a:rPr>
              <a:t>2022</a:t>
            </a:r>
            <a:endParaRPr lang="en-US" sz="1800" b="1" dirty="0">
              <a:latin typeface="Arial Narrow" panose="020B0606020202030204" pitchFamily="34" charset="0"/>
              <a:cs typeface="Segoe UI" panose="020B0502040204020203" pitchFamily="34" charset="0"/>
            </a:endParaRPr>
          </a:p>
        </p:txBody>
      </p:sp>
      <p:sp>
        <p:nvSpPr>
          <p:cNvPr id="3" name="TextBox 2">
            <a:extLst>
              <a:ext uri="{FF2B5EF4-FFF2-40B4-BE49-F238E27FC236}">
                <a16:creationId xmlns:a16="http://schemas.microsoft.com/office/drawing/2014/main" id="{613360FA-609A-5372-50E5-5D031BDDA9F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Tree>
    <p:extLst>
      <p:ext uri="{BB962C8B-B14F-4D97-AF65-F5344CB8AC3E}">
        <p14:creationId xmlns:p14="http://schemas.microsoft.com/office/powerpoint/2010/main" val="474170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B5DE74-3D70-4726-9654-3D906CA735E9}"/>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47BE5DE-E9E7-4382-8DBF-4F4062F35AF7}"/>
              </a:ext>
            </a:extLst>
          </p:cNvPr>
          <p:cNvSpPr>
            <a:spLocks noGrp="1"/>
          </p:cNvSpPr>
          <p:nvPr>
            <p:ph type="title"/>
          </p:nvPr>
        </p:nvSpPr>
        <p:spPr>
          <a:xfrm>
            <a:off x="568572" y="2609171"/>
            <a:ext cx="8719574" cy="3191270"/>
          </a:xfrm>
        </p:spPr>
        <p:txBody>
          <a:bodyPr>
            <a:normAutofit/>
          </a:bodyPr>
          <a:lstStyle/>
          <a:p>
            <a:pPr>
              <a:spcAft>
                <a:spcPts val="600"/>
              </a:spcAft>
            </a:pPr>
            <a:r>
              <a:rPr lang="en-US" sz="5400" b="1" dirty="0">
                <a:latin typeface="Arial" panose="020B0604020202020204" pitchFamily="34" charset="0"/>
                <a:cs typeface="Arial" panose="020B0604020202020204" pitchFamily="34" charset="0"/>
              </a:rPr>
              <a:t>Youth Services Survey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for Families (YSS)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2022</a:t>
            </a:r>
            <a:endParaRPr lang="en-US" sz="5400" dirty="0">
              <a:latin typeface="Arial" panose="020B0604020202020204" pitchFamily="34" charset="0"/>
              <a:cs typeface="Arial" panose="020B0604020202020204" pitchFamily="34" charset="0"/>
            </a:endParaRPr>
          </a:p>
        </p:txBody>
      </p:sp>
      <p:sp>
        <p:nvSpPr>
          <p:cNvPr id="9" name="Right Triangle 8">
            <a:extLst>
              <a:ext uri="{FF2B5EF4-FFF2-40B4-BE49-F238E27FC236}">
                <a16:creationId xmlns:a16="http://schemas.microsoft.com/office/drawing/2014/main" id="{8480D1DF-92B0-47B2-9D99-7AA546FCD50D}"/>
              </a:ext>
            </a:extLst>
          </p:cNvPr>
          <p:cNvSpPr/>
          <p:nvPr/>
        </p:nvSpPr>
        <p:spPr>
          <a:xfrm rot="10800000">
            <a:off x="7216948" y="0"/>
            <a:ext cx="4975052" cy="5012171"/>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41E5159-59FB-4625-812F-9D712833C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1" name="TextBox 10">
            <a:extLst>
              <a:ext uri="{FF2B5EF4-FFF2-40B4-BE49-F238E27FC236}">
                <a16:creationId xmlns:a16="http://schemas.microsoft.com/office/drawing/2014/main" id="{17C6A364-22E8-48DD-8857-E00BAF4FDA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sp>
        <p:nvSpPr>
          <p:cNvPr id="13" name="Slide Number Placeholder 15">
            <a:extLst>
              <a:ext uri="{FF2B5EF4-FFF2-40B4-BE49-F238E27FC236}">
                <a16:creationId xmlns:a16="http://schemas.microsoft.com/office/drawing/2014/main" id="{A8430AEA-51FD-4287-966E-17CCEC59F0A7}"/>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31</a:t>
            </a:fld>
            <a:endParaRPr lang="en-US" sz="14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2ABA5A-6385-4D9A-AE61-DFA301024B36}"/>
              </a:ext>
            </a:extLst>
          </p:cNvPr>
          <p:cNvSpPr txBox="1">
            <a:spLocks/>
          </p:cNvSpPr>
          <p:nvPr/>
        </p:nvSpPr>
        <p:spPr>
          <a:xfrm>
            <a:off x="1225220" y="5572126"/>
            <a:ext cx="2986834"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dirty="0">
                <a:latin typeface="Segoe UI" panose="020B0502040204020203" pitchFamily="34" charset="0"/>
                <a:cs typeface="Segoe UI" panose="020B0502040204020203" pitchFamily="34" charset="0"/>
              </a:rPr>
              <a:t>Sample size: 516</a:t>
            </a:r>
          </a:p>
        </p:txBody>
      </p:sp>
    </p:spTree>
    <p:extLst>
      <p:ext uri="{BB962C8B-B14F-4D97-AF65-F5344CB8AC3E}">
        <p14:creationId xmlns:p14="http://schemas.microsoft.com/office/powerpoint/2010/main" val="2807518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0E4308D-122A-4759-8E81-3007A5636289}"/>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57653"/>
            <a:ext cx="10889222" cy="1112310"/>
          </a:xfrm>
          <a:noFill/>
        </p:spPr>
        <p:txBody>
          <a:bodyPr>
            <a:normAutofit fontScale="90000"/>
          </a:bodyPr>
          <a:lstStyle/>
          <a:p>
            <a:pPr>
              <a:lnSpc>
                <a:spcPct val="100000"/>
              </a:lnSpc>
              <a:spcBef>
                <a:spcPts val="600"/>
              </a:spcBef>
              <a:spcAft>
                <a:spcPts val="700"/>
              </a:spcAft>
            </a:pPr>
            <a:r>
              <a:rPr lang="en-US" sz="2800" b="1" dirty="0">
                <a:latin typeface="Arial" panose="020B0604020202020204" pitchFamily="34" charset="0"/>
                <a:cs typeface="Arial" panose="020B0604020202020204" pitchFamily="34" charset="0"/>
              </a:rPr>
              <a:t>CMHSP satisfaction &amp; appropriateness hindered by access to services</a:t>
            </a:r>
            <a:br>
              <a:rPr lang="en-US" sz="2800" b="1" dirty="0">
                <a:latin typeface="Arial" panose="020B0604020202020204" pitchFamily="34" charset="0"/>
                <a:cs typeface="Arial" panose="020B0604020202020204" pitchFamily="34" charset="0"/>
              </a:rPr>
            </a:br>
            <a:r>
              <a:rPr lang="en-US" sz="1600" dirty="0">
                <a:latin typeface="Segoe UI" panose="020B0502040204020203" pitchFamily="34" charset="0"/>
                <a:cs typeface="Segoe UI" panose="020B0502040204020203" pitchFamily="34" charset="0"/>
              </a:rPr>
              <a:t>YSS item related to amount of help received got lowest </a:t>
            </a:r>
            <a:r>
              <a:rPr lang="en-US" sz="1600" b="1" dirty="0">
                <a:solidFill>
                  <a:srgbClr val="151E66"/>
                </a:solidFill>
                <a:latin typeface="Segoe UI" panose="020B0502040204020203" pitchFamily="34" charset="0"/>
                <a:cs typeface="Segoe UI" panose="020B0502040204020203" pitchFamily="34" charset="0"/>
              </a:rPr>
              <a:t>strongly agree </a:t>
            </a:r>
            <a:r>
              <a:rPr lang="en-US" sz="1600" dirty="0">
                <a:latin typeface="Segoe UI" panose="020B0502040204020203" pitchFamily="34" charset="0"/>
                <a:cs typeface="Segoe UI" panose="020B0502040204020203" pitchFamily="34" charset="0"/>
              </a:rPr>
              <a:t>ratings</a:t>
            </a:r>
            <a:endParaRPr lang="en-US" sz="2800" dirty="0">
              <a:latin typeface="Segoe UI" panose="020B0502040204020203" pitchFamily="34" charset="0"/>
              <a:cs typeface="Segoe UI" panose="020B0502040204020203" pitchFamily="34" charset="0"/>
            </a:endParaRPr>
          </a:p>
        </p:txBody>
      </p:sp>
      <p:graphicFrame>
        <p:nvGraphicFramePr>
          <p:cNvPr id="19" name="Chart 18">
            <a:extLst>
              <a:ext uri="{FF2B5EF4-FFF2-40B4-BE49-F238E27FC236}">
                <a16:creationId xmlns:a16="http://schemas.microsoft.com/office/drawing/2014/main" id="{1EE86645-EA0F-4F43-B3A0-FEC35ACA49AC}"/>
              </a:ext>
            </a:extLst>
          </p:cNvPr>
          <p:cNvGraphicFramePr/>
          <p:nvPr>
            <p:extLst>
              <p:ext uri="{D42A27DB-BD31-4B8C-83A1-F6EECF244321}">
                <p14:modId xmlns:p14="http://schemas.microsoft.com/office/powerpoint/2010/main" val="3412184931"/>
              </p:ext>
            </p:extLst>
          </p:nvPr>
        </p:nvGraphicFramePr>
        <p:xfrm>
          <a:off x="1142124" y="1315453"/>
          <a:ext cx="9907752" cy="5092814"/>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a:extLst>
              <a:ext uri="{FF2B5EF4-FFF2-40B4-BE49-F238E27FC236}">
                <a16:creationId xmlns:a16="http://schemas.microsoft.com/office/drawing/2014/main" id="{77CBE2E9-4656-4CA0-B428-A190CEA54A2D}"/>
              </a:ext>
            </a:extLst>
          </p:cNvPr>
          <p:cNvSpPr txBox="1">
            <a:spLocks/>
          </p:cNvSpPr>
          <p:nvPr/>
        </p:nvSpPr>
        <p:spPr>
          <a:xfrm>
            <a:off x="5995459" y="1130173"/>
            <a:ext cx="1281629" cy="503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1200" b="1" dirty="0">
                <a:solidFill>
                  <a:srgbClr val="151E66"/>
                </a:solidFill>
                <a:latin typeface="Segoe UI" panose="020B0502040204020203" pitchFamily="34" charset="0"/>
                <a:cs typeface="Segoe UI" panose="020B0502040204020203" pitchFamily="34" charset="0"/>
              </a:rPr>
              <a:t>Strongly </a:t>
            </a:r>
          </a:p>
          <a:p>
            <a:pPr>
              <a:lnSpc>
                <a:spcPct val="100000"/>
              </a:lnSpc>
              <a:spcBef>
                <a:spcPts val="0"/>
              </a:spcBef>
            </a:pPr>
            <a:r>
              <a:rPr lang="en-US" sz="1200" b="1" dirty="0">
                <a:solidFill>
                  <a:srgbClr val="151E66"/>
                </a:solidFill>
                <a:latin typeface="Segoe UI" panose="020B0502040204020203" pitchFamily="34" charset="0"/>
                <a:cs typeface="Segoe UI" panose="020B0502040204020203" pitchFamily="34" charset="0"/>
              </a:rPr>
              <a:t>agree</a:t>
            </a:r>
          </a:p>
        </p:txBody>
      </p:sp>
      <p:sp>
        <p:nvSpPr>
          <p:cNvPr id="22" name="Title 1">
            <a:extLst>
              <a:ext uri="{FF2B5EF4-FFF2-40B4-BE49-F238E27FC236}">
                <a16:creationId xmlns:a16="http://schemas.microsoft.com/office/drawing/2014/main" id="{894B401A-0799-4881-861E-22173E47CA58}"/>
              </a:ext>
            </a:extLst>
          </p:cNvPr>
          <p:cNvSpPr txBox="1">
            <a:spLocks/>
          </p:cNvSpPr>
          <p:nvPr/>
        </p:nvSpPr>
        <p:spPr>
          <a:xfrm>
            <a:off x="7230185" y="1159674"/>
            <a:ext cx="1281630"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1E2C92"/>
                </a:solidFill>
                <a:latin typeface="Segoe UI" panose="020B0502040204020203" pitchFamily="34" charset="0"/>
                <a:cs typeface="Segoe UI" panose="020B0502040204020203" pitchFamily="34" charset="0"/>
              </a:rPr>
              <a:t>Somewhat agree</a:t>
            </a:r>
          </a:p>
        </p:txBody>
      </p:sp>
      <p:sp>
        <p:nvSpPr>
          <p:cNvPr id="26" name="Right Triangle 25">
            <a:extLst>
              <a:ext uri="{FF2B5EF4-FFF2-40B4-BE49-F238E27FC236}">
                <a16:creationId xmlns:a16="http://schemas.microsoft.com/office/drawing/2014/main" id="{3D2C85CA-3B30-436E-AD9E-FEB226323D7C}"/>
              </a:ext>
            </a:extLst>
          </p:cNvPr>
          <p:cNvSpPr/>
          <p:nvPr/>
        </p:nvSpPr>
        <p:spPr>
          <a:xfrm rot="10800000">
            <a:off x="11427073" y="-5441"/>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5">
            <a:extLst>
              <a:ext uri="{FF2B5EF4-FFF2-40B4-BE49-F238E27FC236}">
                <a16:creationId xmlns:a16="http://schemas.microsoft.com/office/drawing/2014/main" id="{32C4F510-DCF7-43C7-AF29-435235EEA3BF}"/>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32</a:t>
            </a:fld>
            <a:endParaRPr lang="en-US"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4D051D3-1C5B-4785-A786-E8018F6BB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6" name="TextBox 15">
            <a:extLst>
              <a:ext uri="{FF2B5EF4-FFF2-40B4-BE49-F238E27FC236}">
                <a16:creationId xmlns:a16="http://schemas.microsoft.com/office/drawing/2014/main" id="{FAB8B8C1-DC36-465F-894A-7679ECFAE06E}"/>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
        <p:nvSpPr>
          <p:cNvPr id="3" name="Title 1">
            <a:extLst>
              <a:ext uri="{FF2B5EF4-FFF2-40B4-BE49-F238E27FC236}">
                <a16:creationId xmlns:a16="http://schemas.microsoft.com/office/drawing/2014/main" id="{39C1A7EE-1C1E-1E13-EA02-E55C3291E849}"/>
              </a:ext>
            </a:extLst>
          </p:cNvPr>
          <p:cNvSpPr txBox="1">
            <a:spLocks/>
          </p:cNvSpPr>
          <p:nvPr/>
        </p:nvSpPr>
        <p:spPr>
          <a:xfrm>
            <a:off x="9581299" y="1159674"/>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760000"/>
                </a:solidFill>
                <a:latin typeface="Segoe UI" panose="020B0502040204020203" pitchFamily="34" charset="0"/>
                <a:cs typeface="Segoe UI" panose="020B0502040204020203" pitchFamily="34" charset="0"/>
              </a:rPr>
              <a:t>Strongly disagree</a:t>
            </a:r>
          </a:p>
        </p:txBody>
      </p:sp>
      <p:sp>
        <p:nvSpPr>
          <p:cNvPr id="4" name="Title 1">
            <a:extLst>
              <a:ext uri="{FF2B5EF4-FFF2-40B4-BE49-F238E27FC236}">
                <a16:creationId xmlns:a16="http://schemas.microsoft.com/office/drawing/2014/main" id="{80B9CCA7-6304-571E-1B33-9946EE5A8E0F}"/>
              </a:ext>
            </a:extLst>
          </p:cNvPr>
          <p:cNvSpPr txBox="1">
            <a:spLocks/>
          </p:cNvSpPr>
          <p:nvPr/>
        </p:nvSpPr>
        <p:spPr>
          <a:xfrm>
            <a:off x="8346573" y="1159674"/>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AC2900"/>
                </a:solidFill>
                <a:latin typeface="Segoe UI" panose="020B0502040204020203" pitchFamily="34" charset="0"/>
                <a:cs typeface="Segoe UI" panose="020B0502040204020203" pitchFamily="34" charset="0"/>
              </a:rPr>
              <a:t>Somewhat disagree</a:t>
            </a:r>
          </a:p>
        </p:txBody>
      </p:sp>
      <p:sp>
        <p:nvSpPr>
          <p:cNvPr id="5" name="Left Bracket 4">
            <a:extLst>
              <a:ext uri="{FF2B5EF4-FFF2-40B4-BE49-F238E27FC236}">
                <a16:creationId xmlns:a16="http://schemas.microsoft.com/office/drawing/2014/main" id="{4A542F09-C18E-3489-1C1A-F0F18B229EF8}"/>
              </a:ext>
            </a:extLst>
          </p:cNvPr>
          <p:cNvSpPr/>
          <p:nvPr/>
        </p:nvSpPr>
        <p:spPr>
          <a:xfrm>
            <a:off x="1828800" y="5542547"/>
            <a:ext cx="80211" cy="533472"/>
          </a:xfrm>
          <a:prstGeom prst="leftBracket">
            <a:avLst/>
          </a:prstGeom>
          <a:ln w="28575">
            <a:solidFill>
              <a:srgbClr val="5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4E02BBFF-FAEC-079E-0332-E135FBC724E1}"/>
              </a:ext>
            </a:extLst>
          </p:cNvPr>
          <p:cNvSpPr/>
          <p:nvPr/>
        </p:nvSpPr>
        <p:spPr>
          <a:xfrm rot="10800000">
            <a:off x="10467241" y="5542547"/>
            <a:ext cx="80211" cy="533472"/>
          </a:xfrm>
          <a:prstGeom prst="leftBracket">
            <a:avLst/>
          </a:prstGeom>
          <a:ln w="28575">
            <a:solidFill>
              <a:srgbClr val="5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E7C9734-FAF3-A246-5873-00CB23E1DBA0}"/>
              </a:ext>
            </a:extLst>
          </p:cNvPr>
          <p:cNvSpPr txBox="1"/>
          <p:nvPr/>
        </p:nvSpPr>
        <p:spPr>
          <a:xfrm>
            <a:off x="4581168" y="2133484"/>
            <a:ext cx="2081463" cy="276999"/>
          </a:xfrm>
          <a:prstGeom prst="rect">
            <a:avLst/>
          </a:prstGeom>
          <a:noFill/>
        </p:spPr>
        <p:txBody>
          <a:bodyPr wrap="square" rtlCol="0">
            <a:spAutoFit/>
          </a:bodyPr>
          <a:lstStyle/>
          <a:p>
            <a:r>
              <a:rPr lang="en-US" sz="1200" b="1" dirty="0">
                <a:solidFill>
                  <a:schemeClr val="bg1">
                    <a:lumMod val="65000"/>
                  </a:schemeClr>
                </a:solidFill>
                <a:latin typeface="Segoe UI" panose="020B0502040204020203" pitchFamily="34" charset="0"/>
                <a:cs typeface="Segoe UI" panose="020B0502040204020203" pitchFamily="34" charset="0"/>
              </a:rPr>
              <a:t>Same item in 2021</a:t>
            </a:r>
          </a:p>
        </p:txBody>
      </p:sp>
      <p:sp>
        <p:nvSpPr>
          <p:cNvPr id="8" name="Left Bracket 7">
            <a:extLst>
              <a:ext uri="{FF2B5EF4-FFF2-40B4-BE49-F238E27FC236}">
                <a16:creationId xmlns:a16="http://schemas.microsoft.com/office/drawing/2014/main" id="{C1E61F76-15A3-BC54-7A7B-996B396D9ABB}"/>
              </a:ext>
            </a:extLst>
          </p:cNvPr>
          <p:cNvSpPr/>
          <p:nvPr/>
        </p:nvSpPr>
        <p:spPr>
          <a:xfrm rot="16200000">
            <a:off x="6288092" y="2011201"/>
            <a:ext cx="133139" cy="453784"/>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5C46CC8-3550-2AB1-0121-C4AA4A19B748}"/>
              </a:ext>
            </a:extLst>
          </p:cNvPr>
          <p:cNvSpPr txBox="1"/>
          <p:nvPr/>
        </p:nvSpPr>
        <p:spPr>
          <a:xfrm>
            <a:off x="6112635" y="2277527"/>
            <a:ext cx="549996" cy="261610"/>
          </a:xfrm>
          <a:prstGeom prst="rect">
            <a:avLst/>
          </a:prstGeom>
          <a:noFill/>
        </p:spPr>
        <p:txBody>
          <a:bodyPr wrap="square" rtlCol="0">
            <a:spAutoFit/>
          </a:bodyPr>
          <a:lstStyle/>
          <a:p>
            <a:pPr algn="ctr"/>
            <a:r>
              <a:rPr lang="en-US" sz="1100" b="1" dirty="0">
                <a:solidFill>
                  <a:schemeClr val="bg1">
                    <a:lumMod val="65000"/>
                  </a:schemeClr>
                </a:solidFill>
                <a:latin typeface="Arial" panose="020B0604020202020204" pitchFamily="34" charset="0"/>
                <a:cs typeface="Arial" panose="020B0604020202020204" pitchFamily="34" charset="0"/>
              </a:rPr>
              <a:t>44%</a:t>
            </a:r>
          </a:p>
        </p:txBody>
      </p:sp>
      <p:sp>
        <p:nvSpPr>
          <p:cNvPr id="10" name="Left Bracket 9">
            <a:extLst>
              <a:ext uri="{FF2B5EF4-FFF2-40B4-BE49-F238E27FC236}">
                <a16:creationId xmlns:a16="http://schemas.microsoft.com/office/drawing/2014/main" id="{79260B4A-ECD9-A545-5618-61BBF7D91BC0}"/>
              </a:ext>
            </a:extLst>
          </p:cNvPr>
          <p:cNvSpPr/>
          <p:nvPr/>
        </p:nvSpPr>
        <p:spPr>
          <a:xfrm rot="16200000">
            <a:off x="7428806" y="2063163"/>
            <a:ext cx="133139" cy="349866"/>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18C35F3B-90E3-B8EA-4C93-8005514B8CF8}"/>
              </a:ext>
            </a:extLst>
          </p:cNvPr>
          <p:cNvSpPr txBox="1"/>
          <p:nvPr/>
        </p:nvSpPr>
        <p:spPr>
          <a:xfrm>
            <a:off x="7288026" y="2271983"/>
            <a:ext cx="549996" cy="261610"/>
          </a:xfrm>
          <a:prstGeom prst="rect">
            <a:avLst/>
          </a:prstGeom>
          <a:noFill/>
        </p:spPr>
        <p:txBody>
          <a:bodyPr wrap="square" rtlCol="0">
            <a:spAutoFit/>
          </a:bodyPr>
          <a:lstStyle/>
          <a:p>
            <a:r>
              <a:rPr lang="en-US" sz="1100" b="1" dirty="0">
                <a:solidFill>
                  <a:schemeClr val="bg1">
                    <a:lumMod val="65000"/>
                  </a:schemeClr>
                </a:solidFill>
                <a:latin typeface="Arial" panose="020B0604020202020204" pitchFamily="34" charset="0"/>
                <a:cs typeface="Arial" panose="020B0604020202020204" pitchFamily="34" charset="0"/>
              </a:rPr>
              <a:t>27%</a:t>
            </a:r>
          </a:p>
        </p:txBody>
      </p:sp>
    </p:spTree>
    <p:extLst>
      <p:ext uri="{BB962C8B-B14F-4D97-AF65-F5344CB8AC3E}">
        <p14:creationId xmlns:p14="http://schemas.microsoft.com/office/powerpoint/2010/main" val="3184596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AD44796-7D67-4235-88BA-36E0C3C1A7B2}"/>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97831" y="-80183"/>
            <a:ext cx="10515600" cy="1325563"/>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Positive highlights from the YSS comments section</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0" name="Slide Number Placeholder 15">
            <a:extLst>
              <a:ext uri="{FF2B5EF4-FFF2-40B4-BE49-F238E27FC236}">
                <a16:creationId xmlns:a16="http://schemas.microsoft.com/office/drawing/2014/main" id="{6F8F8646-B3A1-4227-AE16-61E056FDEF6E}"/>
              </a:ext>
            </a:extLst>
          </p:cNvPr>
          <p:cNvSpPr>
            <a:spLocks noGrp="1"/>
          </p:cNvSpPr>
          <p:nvPr>
            <p:ph type="sldNum" sz="quarter" idx="12"/>
          </p:nvPr>
        </p:nvSpPr>
        <p:spPr>
          <a:xfrm>
            <a:off x="11582400" y="6351048"/>
            <a:ext cx="448946"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33</a:t>
            </a:fld>
            <a:endParaRPr lang="en-US"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95EE185-8795-415E-8056-C01F6F232458}"/>
              </a:ext>
            </a:extLst>
          </p:cNvPr>
          <p:cNvSpPr txBox="1"/>
          <p:nvPr/>
        </p:nvSpPr>
        <p:spPr>
          <a:xfrm>
            <a:off x="59207" y="3364714"/>
            <a:ext cx="7082543" cy="646331"/>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“I am particularly thankful for the way that all of the </a:t>
            </a:r>
            <a:r>
              <a:rPr lang="en-US" b="1" dirty="0">
                <a:latin typeface="Arial Narrow" panose="020B0606020202030204" pitchFamily="34" charset="0"/>
                <a:cs typeface="Segoe UI" panose="020B0502040204020203" pitchFamily="34" charset="0"/>
              </a:rPr>
              <a:t>different staff at CMH have collaborated</a:t>
            </a:r>
            <a:r>
              <a:rPr lang="en-US" dirty="0">
                <a:latin typeface="Arial Narrow" panose="020B0606020202030204" pitchFamily="34" charset="0"/>
                <a:cs typeface="Segoe UI" panose="020B0502040204020203" pitchFamily="34" charset="0"/>
              </a:rPr>
              <a:t> for the benefit of my child.”</a:t>
            </a:r>
          </a:p>
        </p:txBody>
      </p:sp>
      <p:sp>
        <p:nvSpPr>
          <p:cNvPr id="13" name="TextBox 12">
            <a:extLst>
              <a:ext uri="{FF2B5EF4-FFF2-40B4-BE49-F238E27FC236}">
                <a16:creationId xmlns:a16="http://schemas.microsoft.com/office/drawing/2014/main" id="{844C46AC-BA5E-480B-B15B-00F2E85AC1B9}"/>
              </a:ext>
            </a:extLst>
          </p:cNvPr>
          <p:cNvSpPr txBox="1"/>
          <p:nvPr/>
        </p:nvSpPr>
        <p:spPr>
          <a:xfrm>
            <a:off x="4514055" y="2530420"/>
            <a:ext cx="7677945" cy="646331"/>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“Services have just started but so far </a:t>
            </a:r>
            <a:r>
              <a:rPr lang="en-US" b="1" dirty="0">
                <a:latin typeface="Arial Narrow" panose="020B0606020202030204" pitchFamily="34" charset="0"/>
                <a:cs typeface="Segoe UI" panose="020B0502040204020203" pitchFamily="34" charset="0"/>
              </a:rPr>
              <a:t>things have been going very well. </a:t>
            </a:r>
            <a:r>
              <a:rPr lang="en-US" dirty="0">
                <a:latin typeface="Arial Narrow" panose="020B0606020202030204" pitchFamily="34" charset="0"/>
                <a:cs typeface="Segoe UI" panose="020B0502040204020203" pitchFamily="34" charset="0"/>
              </a:rPr>
              <a:t>I feel like the people on my son's case have a </a:t>
            </a:r>
            <a:r>
              <a:rPr lang="en-US" b="1" dirty="0">
                <a:latin typeface="Arial Narrow" panose="020B0606020202030204" pitchFamily="34" charset="0"/>
                <a:cs typeface="Segoe UI" panose="020B0502040204020203" pitchFamily="34" charset="0"/>
              </a:rPr>
              <a:t>genuine interest</a:t>
            </a:r>
            <a:r>
              <a:rPr lang="en-US" dirty="0">
                <a:latin typeface="Arial Narrow" panose="020B0606020202030204" pitchFamily="34" charset="0"/>
                <a:cs typeface="Segoe UI" panose="020B0502040204020203" pitchFamily="34" charset="0"/>
              </a:rPr>
              <a:t> in seeing him get better.”</a:t>
            </a:r>
          </a:p>
        </p:txBody>
      </p:sp>
      <p:sp>
        <p:nvSpPr>
          <p:cNvPr id="3" name="TextBox 2">
            <a:extLst>
              <a:ext uri="{FF2B5EF4-FFF2-40B4-BE49-F238E27FC236}">
                <a16:creationId xmlns:a16="http://schemas.microsoft.com/office/drawing/2014/main" id="{38A02E50-BC81-63D8-FD58-7A5D8981A725}"/>
              </a:ext>
            </a:extLst>
          </p:cNvPr>
          <p:cNvSpPr txBox="1"/>
          <p:nvPr/>
        </p:nvSpPr>
        <p:spPr>
          <a:xfrm>
            <a:off x="4129035" y="5202713"/>
            <a:ext cx="7082543" cy="923330"/>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“Having a case worker to help </a:t>
            </a:r>
            <a:r>
              <a:rPr lang="en-US" b="1" dirty="0">
                <a:latin typeface="Arial Narrow" panose="020B0606020202030204" pitchFamily="34" charset="0"/>
                <a:cs typeface="Segoe UI" panose="020B0502040204020203" pitchFamily="34" charset="0"/>
              </a:rPr>
              <a:t>coordinate different services</a:t>
            </a:r>
            <a:r>
              <a:rPr lang="en-US" dirty="0">
                <a:latin typeface="Arial Narrow" panose="020B0606020202030204" pitchFamily="34" charset="0"/>
                <a:cs typeface="Segoe UI" panose="020B0502040204020203" pitchFamily="34" charset="0"/>
              </a:rPr>
              <a:t>/locations has been very helpful as a parent and having </a:t>
            </a:r>
            <a:r>
              <a:rPr lang="en-US" b="1" dirty="0">
                <a:latin typeface="Arial Narrow" panose="020B0606020202030204" pitchFamily="34" charset="0"/>
                <a:cs typeface="Segoe UI" panose="020B0502040204020203" pitchFamily="34" charset="0"/>
              </a:rPr>
              <a:t>another trusted adult </a:t>
            </a:r>
            <a:r>
              <a:rPr lang="en-US" dirty="0">
                <a:latin typeface="Arial Narrow" panose="020B0606020202030204" pitchFamily="34" charset="0"/>
                <a:cs typeface="Segoe UI" panose="020B0502040204020203" pitchFamily="34" charset="0"/>
              </a:rPr>
              <a:t>is also beneficial for my daughter.”</a:t>
            </a:r>
          </a:p>
        </p:txBody>
      </p:sp>
      <p:sp>
        <p:nvSpPr>
          <p:cNvPr id="4" name="TextBox 3">
            <a:extLst>
              <a:ext uri="{FF2B5EF4-FFF2-40B4-BE49-F238E27FC236}">
                <a16:creationId xmlns:a16="http://schemas.microsoft.com/office/drawing/2014/main" id="{8A44230E-ACBA-044D-2988-AFC0D65A5436}"/>
              </a:ext>
            </a:extLst>
          </p:cNvPr>
          <p:cNvSpPr txBox="1"/>
          <p:nvPr/>
        </p:nvSpPr>
        <p:spPr>
          <a:xfrm>
            <a:off x="355206" y="1013478"/>
            <a:ext cx="10715046" cy="1477328"/>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“We contacted Mobile Crisis Response late at night when my son made suicidal statements. We spoke with Christy and she was great! My son is 17 and talked to Christy directly. She was </a:t>
            </a:r>
            <a:r>
              <a:rPr lang="en-US" b="1" dirty="0">
                <a:latin typeface="Arial Narrow" panose="020B0606020202030204" pitchFamily="34" charset="0"/>
                <a:cs typeface="Segoe UI" panose="020B0502040204020203" pitchFamily="34" charset="0"/>
              </a:rPr>
              <a:t>compassionate, treated him with respect, and followed up </a:t>
            </a:r>
            <a:r>
              <a:rPr lang="en-US" dirty="0">
                <a:latin typeface="Arial Narrow" panose="020B0606020202030204" pitchFamily="34" charset="0"/>
                <a:cs typeface="Segoe UI" panose="020B0502040204020203" pitchFamily="34" charset="0"/>
              </a:rPr>
              <a:t>with me later. She helped us develop a safety plan and decide that a trip to the ER was not needed that night. We did have some trouble finding a therapist, but Christy followed up and helped me find someone who had openings and a therapy dog. I sincerely appreciate Christy and her assistance!”</a:t>
            </a:r>
          </a:p>
        </p:txBody>
      </p:sp>
      <p:sp>
        <p:nvSpPr>
          <p:cNvPr id="9" name="TextBox 8">
            <a:extLst>
              <a:ext uri="{FF2B5EF4-FFF2-40B4-BE49-F238E27FC236}">
                <a16:creationId xmlns:a16="http://schemas.microsoft.com/office/drawing/2014/main" id="{E1E08E2B-17BF-BA23-B45E-E7CCBB689873}"/>
              </a:ext>
            </a:extLst>
          </p:cNvPr>
          <p:cNvSpPr txBox="1"/>
          <p:nvPr/>
        </p:nvSpPr>
        <p:spPr>
          <a:xfrm>
            <a:off x="6764784" y="4217001"/>
            <a:ext cx="5895427" cy="646331"/>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“Just </a:t>
            </a:r>
            <a:r>
              <a:rPr lang="en-US" b="1" dirty="0">
                <a:latin typeface="Arial Narrow" panose="020B0606020202030204" pitchFamily="34" charset="0"/>
                <a:cs typeface="Segoe UI" panose="020B0502040204020203" pitchFamily="34" charset="0"/>
              </a:rPr>
              <a:t>being able to text </a:t>
            </a:r>
            <a:r>
              <a:rPr lang="en-US" dirty="0">
                <a:latin typeface="Arial Narrow" panose="020B0606020202030204" pitchFamily="34" charset="0"/>
                <a:cs typeface="Segoe UI" panose="020B0502040204020203" pitchFamily="34" charset="0"/>
              </a:rPr>
              <a:t>the therapist with questions is great because they respond same day normally.”</a:t>
            </a:r>
          </a:p>
        </p:txBody>
      </p:sp>
      <p:sp>
        <p:nvSpPr>
          <p:cNvPr id="18" name="TextBox 17">
            <a:extLst>
              <a:ext uri="{FF2B5EF4-FFF2-40B4-BE49-F238E27FC236}">
                <a16:creationId xmlns:a16="http://schemas.microsoft.com/office/drawing/2014/main" id="{368E2ACA-591A-1AB1-F787-A47A9054393E}"/>
              </a:ext>
            </a:extLst>
          </p:cNvPr>
          <p:cNvSpPr txBox="1"/>
          <p:nvPr/>
        </p:nvSpPr>
        <p:spPr>
          <a:xfrm>
            <a:off x="492343" y="4350426"/>
            <a:ext cx="5895427" cy="923330"/>
          </a:xfrm>
          <a:prstGeom prst="rect">
            <a:avLst/>
          </a:prstGeom>
          <a:noFill/>
        </p:spPr>
        <p:txBody>
          <a:bodyPr wrap="square">
            <a:spAutoFit/>
          </a:bodyPr>
          <a:lstStyle/>
          <a:p>
            <a:r>
              <a:rPr lang="en-US" dirty="0">
                <a:latin typeface="Arial Narrow" panose="020B0606020202030204" pitchFamily="34" charset="0"/>
              </a:rPr>
              <a:t>“Going through his counseling </a:t>
            </a:r>
            <a:r>
              <a:rPr lang="en-US" b="1" dirty="0">
                <a:latin typeface="Arial Narrow" panose="020B0606020202030204" pitchFamily="34" charset="0"/>
              </a:rPr>
              <a:t>I feel like I have my son back </a:t>
            </a:r>
            <a:r>
              <a:rPr lang="en-US" dirty="0">
                <a:latin typeface="Arial Narrow" panose="020B0606020202030204" pitchFamily="34" charset="0"/>
              </a:rPr>
              <a:t>and he has the best outcome for his future I am over satisfied with her and her services.”</a:t>
            </a:r>
          </a:p>
        </p:txBody>
      </p:sp>
      <p:sp>
        <p:nvSpPr>
          <p:cNvPr id="19" name="TextBox 18">
            <a:extLst>
              <a:ext uri="{FF2B5EF4-FFF2-40B4-BE49-F238E27FC236}">
                <a16:creationId xmlns:a16="http://schemas.microsoft.com/office/drawing/2014/main" id="{27A47FC8-58DB-4055-15B3-202FBAB9D2E9}"/>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Tree>
    <p:extLst>
      <p:ext uri="{BB962C8B-B14F-4D97-AF65-F5344CB8AC3E}">
        <p14:creationId xmlns:p14="http://schemas.microsoft.com/office/powerpoint/2010/main" val="366039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0E4308D-122A-4759-8E81-3007A5636289}"/>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15784"/>
            <a:ext cx="10699851" cy="1325563"/>
          </a:xfrm>
          <a:noFill/>
        </p:spPr>
        <p:txBody>
          <a:bodyPr>
            <a:normAutofit/>
          </a:bodyPr>
          <a:lstStyle/>
          <a:p>
            <a:pPr>
              <a:lnSpc>
                <a:spcPct val="100000"/>
              </a:lnSpc>
              <a:spcBef>
                <a:spcPts val="600"/>
              </a:spcBef>
              <a:spcAft>
                <a:spcPts val="700"/>
              </a:spcAft>
            </a:pPr>
            <a:r>
              <a:rPr lang="en-US" sz="2800" b="1" dirty="0">
                <a:latin typeface="Arial" panose="020B0604020202020204" pitchFamily="34" charset="0"/>
                <a:cs typeface="Arial" panose="020B0604020202020204" pitchFamily="34" charset="0"/>
              </a:rPr>
              <a:t>Parents overwhelmingly felt very involved with their child’s services</a:t>
            </a:r>
            <a:br>
              <a:rPr lang="en-US" sz="2800" b="1" dirty="0">
                <a:latin typeface="Arial" panose="020B0604020202020204" pitchFamily="34" charset="0"/>
                <a:cs typeface="Arial" panose="020B0604020202020204" pitchFamily="34" charset="0"/>
              </a:rPr>
            </a:br>
            <a:r>
              <a:rPr lang="en-US" sz="1600" dirty="0">
                <a:latin typeface="Segoe UI" panose="020B0502040204020203" pitchFamily="34" charset="0"/>
                <a:cs typeface="Segoe UI" panose="020B0502040204020203" pitchFamily="34" charset="0"/>
              </a:rPr>
              <a:t>YSS items measuring parental involvement in childrens’ services received very low </a:t>
            </a:r>
            <a:r>
              <a:rPr lang="en-US" sz="1600" b="1" dirty="0">
                <a:solidFill>
                  <a:srgbClr val="C00000"/>
                </a:solidFill>
                <a:latin typeface="Segoe UI" panose="020B0502040204020203" pitchFamily="34" charset="0"/>
                <a:cs typeface="Segoe UI" panose="020B0502040204020203" pitchFamily="34" charset="0"/>
              </a:rPr>
              <a:t>disagreement</a:t>
            </a:r>
            <a:r>
              <a:rPr lang="en-US" sz="1600" b="1" dirty="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ratings</a:t>
            </a:r>
            <a:endParaRPr lang="en-US" sz="2800" dirty="0">
              <a:latin typeface="Segoe UI" panose="020B0502040204020203" pitchFamily="34" charset="0"/>
              <a:cs typeface="Segoe UI" panose="020B0502040204020203" pitchFamily="34" charset="0"/>
            </a:endParaRPr>
          </a:p>
        </p:txBody>
      </p:sp>
      <p:sp>
        <p:nvSpPr>
          <p:cNvPr id="26" name="Right Triangle 25">
            <a:extLst>
              <a:ext uri="{FF2B5EF4-FFF2-40B4-BE49-F238E27FC236}">
                <a16:creationId xmlns:a16="http://schemas.microsoft.com/office/drawing/2014/main" id="{3D2C85CA-3B30-436E-AD9E-FEB226323D7C}"/>
              </a:ext>
            </a:extLst>
          </p:cNvPr>
          <p:cNvSpPr/>
          <p:nvPr/>
        </p:nvSpPr>
        <p:spPr>
          <a:xfrm rot="10800000">
            <a:off x="11427073" y="-5441"/>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5">
            <a:extLst>
              <a:ext uri="{FF2B5EF4-FFF2-40B4-BE49-F238E27FC236}">
                <a16:creationId xmlns:a16="http://schemas.microsoft.com/office/drawing/2014/main" id="{32C4F510-DCF7-43C7-AF29-435235EEA3BF}"/>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34</a:t>
            </a:fld>
            <a:endParaRPr lang="en-US"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4D051D3-1C5B-4785-A786-E8018F6BB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3" name="TextBox 2">
            <a:extLst>
              <a:ext uri="{FF2B5EF4-FFF2-40B4-BE49-F238E27FC236}">
                <a16:creationId xmlns:a16="http://schemas.microsoft.com/office/drawing/2014/main" id="{8C277A6C-0102-AFC2-DBA9-1EF98F39536F}"/>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graphicFrame>
        <p:nvGraphicFramePr>
          <p:cNvPr id="4" name="Chart 3">
            <a:extLst>
              <a:ext uri="{FF2B5EF4-FFF2-40B4-BE49-F238E27FC236}">
                <a16:creationId xmlns:a16="http://schemas.microsoft.com/office/drawing/2014/main" id="{98E557D4-F238-ABB5-5297-7B45E4897951}"/>
              </a:ext>
            </a:extLst>
          </p:cNvPr>
          <p:cNvGraphicFramePr/>
          <p:nvPr>
            <p:extLst>
              <p:ext uri="{D42A27DB-BD31-4B8C-83A1-F6EECF244321}">
                <p14:modId xmlns:p14="http://schemas.microsoft.com/office/powerpoint/2010/main" val="2952199002"/>
              </p:ext>
            </p:extLst>
          </p:nvPr>
        </p:nvGraphicFramePr>
        <p:xfrm>
          <a:off x="1142124" y="1315453"/>
          <a:ext cx="9907752" cy="5092814"/>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a:extLst>
              <a:ext uri="{FF2B5EF4-FFF2-40B4-BE49-F238E27FC236}">
                <a16:creationId xmlns:a16="http://schemas.microsoft.com/office/drawing/2014/main" id="{C217D34C-03CA-7E7E-C79E-B2705CE2A684}"/>
              </a:ext>
            </a:extLst>
          </p:cNvPr>
          <p:cNvSpPr txBox="1">
            <a:spLocks/>
          </p:cNvSpPr>
          <p:nvPr/>
        </p:nvSpPr>
        <p:spPr>
          <a:xfrm>
            <a:off x="4600819" y="1132522"/>
            <a:ext cx="1281629" cy="8551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1200" b="1" dirty="0">
                <a:solidFill>
                  <a:srgbClr val="151E66"/>
                </a:solidFill>
                <a:latin typeface="Segoe UI" panose="020B0502040204020203" pitchFamily="34" charset="0"/>
                <a:cs typeface="Segoe UI" panose="020B0502040204020203" pitchFamily="34" charset="0"/>
              </a:rPr>
              <a:t>Strongly </a:t>
            </a:r>
          </a:p>
          <a:p>
            <a:pPr>
              <a:lnSpc>
                <a:spcPct val="100000"/>
              </a:lnSpc>
              <a:spcBef>
                <a:spcPts val="0"/>
              </a:spcBef>
            </a:pPr>
            <a:r>
              <a:rPr lang="en-US" sz="1200" b="1" dirty="0">
                <a:solidFill>
                  <a:srgbClr val="151E66"/>
                </a:solidFill>
                <a:latin typeface="Segoe UI" panose="020B0502040204020203" pitchFamily="34" charset="0"/>
                <a:cs typeface="Segoe UI" panose="020B0502040204020203" pitchFamily="34" charset="0"/>
              </a:rPr>
              <a:t>agree</a:t>
            </a:r>
          </a:p>
        </p:txBody>
      </p:sp>
      <p:sp>
        <p:nvSpPr>
          <p:cNvPr id="6" name="Title 1">
            <a:extLst>
              <a:ext uri="{FF2B5EF4-FFF2-40B4-BE49-F238E27FC236}">
                <a16:creationId xmlns:a16="http://schemas.microsoft.com/office/drawing/2014/main" id="{0D19F18F-504A-D972-AA47-480F094630A1}"/>
              </a:ext>
            </a:extLst>
          </p:cNvPr>
          <p:cNvSpPr txBox="1">
            <a:spLocks/>
          </p:cNvSpPr>
          <p:nvPr/>
        </p:nvSpPr>
        <p:spPr>
          <a:xfrm>
            <a:off x="6150301" y="1344779"/>
            <a:ext cx="1281630"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1E2C92"/>
                </a:solidFill>
                <a:latin typeface="Segoe UI" panose="020B0502040204020203" pitchFamily="34" charset="0"/>
                <a:cs typeface="Segoe UI" panose="020B0502040204020203" pitchFamily="34" charset="0"/>
              </a:rPr>
              <a:t>Somewhat agree</a:t>
            </a:r>
          </a:p>
        </p:txBody>
      </p:sp>
      <p:sp>
        <p:nvSpPr>
          <p:cNvPr id="7" name="Title 1">
            <a:extLst>
              <a:ext uri="{FF2B5EF4-FFF2-40B4-BE49-F238E27FC236}">
                <a16:creationId xmlns:a16="http://schemas.microsoft.com/office/drawing/2014/main" id="{608890B2-2F60-DC22-E384-F58B1DF20180}"/>
              </a:ext>
            </a:extLst>
          </p:cNvPr>
          <p:cNvSpPr txBox="1">
            <a:spLocks/>
          </p:cNvSpPr>
          <p:nvPr/>
        </p:nvSpPr>
        <p:spPr>
          <a:xfrm>
            <a:off x="9252962" y="1332940"/>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760000"/>
                </a:solidFill>
                <a:latin typeface="Segoe UI" panose="020B0502040204020203" pitchFamily="34" charset="0"/>
                <a:cs typeface="Segoe UI" panose="020B0502040204020203" pitchFamily="34" charset="0"/>
              </a:rPr>
              <a:t>Strongly disagree</a:t>
            </a:r>
          </a:p>
        </p:txBody>
      </p:sp>
      <p:sp>
        <p:nvSpPr>
          <p:cNvPr id="8" name="Title 1">
            <a:extLst>
              <a:ext uri="{FF2B5EF4-FFF2-40B4-BE49-F238E27FC236}">
                <a16:creationId xmlns:a16="http://schemas.microsoft.com/office/drawing/2014/main" id="{4EEB1627-8651-8095-27D1-051A9C9FA553}"/>
              </a:ext>
            </a:extLst>
          </p:cNvPr>
          <p:cNvSpPr txBox="1">
            <a:spLocks/>
          </p:cNvSpPr>
          <p:nvPr/>
        </p:nvSpPr>
        <p:spPr>
          <a:xfrm>
            <a:off x="7699785" y="1332940"/>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AC2900"/>
                </a:solidFill>
                <a:latin typeface="Segoe UI" panose="020B0502040204020203" pitchFamily="34" charset="0"/>
                <a:cs typeface="Segoe UI" panose="020B0502040204020203" pitchFamily="34" charset="0"/>
              </a:rPr>
              <a:t>Somewhat disagree</a:t>
            </a:r>
          </a:p>
        </p:txBody>
      </p:sp>
      <p:sp>
        <p:nvSpPr>
          <p:cNvPr id="9" name="TextBox 8">
            <a:extLst>
              <a:ext uri="{FF2B5EF4-FFF2-40B4-BE49-F238E27FC236}">
                <a16:creationId xmlns:a16="http://schemas.microsoft.com/office/drawing/2014/main" id="{BCA212D8-D982-1449-C491-7552658891C3}"/>
              </a:ext>
            </a:extLst>
          </p:cNvPr>
          <p:cNvSpPr txBox="1"/>
          <p:nvPr/>
        </p:nvSpPr>
        <p:spPr>
          <a:xfrm>
            <a:off x="3161048" y="2641016"/>
            <a:ext cx="2081463" cy="276999"/>
          </a:xfrm>
          <a:prstGeom prst="rect">
            <a:avLst/>
          </a:prstGeom>
          <a:noFill/>
        </p:spPr>
        <p:txBody>
          <a:bodyPr wrap="square" rtlCol="0">
            <a:spAutoFit/>
          </a:bodyPr>
          <a:lstStyle/>
          <a:p>
            <a:r>
              <a:rPr lang="en-US" sz="1200" b="1" dirty="0">
                <a:solidFill>
                  <a:schemeClr val="bg1">
                    <a:lumMod val="65000"/>
                  </a:schemeClr>
                </a:solidFill>
                <a:latin typeface="Segoe UI" panose="020B0502040204020203" pitchFamily="34" charset="0"/>
                <a:cs typeface="Segoe UI" panose="020B0502040204020203" pitchFamily="34" charset="0"/>
              </a:rPr>
              <a:t>Same item in 2021</a:t>
            </a:r>
          </a:p>
        </p:txBody>
      </p:sp>
      <p:sp>
        <p:nvSpPr>
          <p:cNvPr id="10" name="Left Bracket 9">
            <a:extLst>
              <a:ext uri="{FF2B5EF4-FFF2-40B4-BE49-F238E27FC236}">
                <a16:creationId xmlns:a16="http://schemas.microsoft.com/office/drawing/2014/main" id="{0A7C9569-17C0-F9A3-9885-A80D94F281B9}"/>
              </a:ext>
            </a:extLst>
          </p:cNvPr>
          <p:cNvSpPr/>
          <p:nvPr/>
        </p:nvSpPr>
        <p:spPr>
          <a:xfrm rot="16200000">
            <a:off x="5065011" y="2321694"/>
            <a:ext cx="133139" cy="847863"/>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232D96A4-6275-7CB6-4F3A-CCFFF4AE9BE8}"/>
              </a:ext>
            </a:extLst>
          </p:cNvPr>
          <p:cNvSpPr txBox="1"/>
          <p:nvPr/>
        </p:nvSpPr>
        <p:spPr>
          <a:xfrm>
            <a:off x="4856582" y="2785059"/>
            <a:ext cx="549996" cy="261610"/>
          </a:xfrm>
          <a:prstGeom prst="rect">
            <a:avLst/>
          </a:prstGeom>
          <a:noFill/>
        </p:spPr>
        <p:txBody>
          <a:bodyPr wrap="square" rtlCol="0">
            <a:spAutoFit/>
          </a:bodyPr>
          <a:lstStyle/>
          <a:p>
            <a:pPr algn="ctr"/>
            <a:r>
              <a:rPr lang="en-US" sz="1100" b="1" dirty="0">
                <a:solidFill>
                  <a:schemeClr val="bg1">
                    <a:lumMod val="65000"/>
                  </a:schemeClr>
                </a:solidFill>
                <a:latin typeface="Arial" panose="020B0604020202020204" pitchFamily="34" charset="0"/>
                <a:cs typeface="Arial" panose="020B0604020202020204" pitchFamily="34" charset="0"/>
              </a:rPr>
              <a:t>57%</a:t>
            </a:r>
          </a:p>
        </p:txBody>
      </p:sp>
      <p:sp>
        <p:nvSpPr>
          <p:cNvPr id="14" name="Left Bracket 13">
            <a:extLst>
              <a:ext uri="{FF2B5EF4-FFF2-40B4-BE49-F238E27FC236}">
                <a16:creationId xmlns:a16="http://schemas.microsoft.com/office/drawing/2014/main" id="{6972611B-7A33-14DE-29A9-FDA23EC12DC8}"/>
              </a:ext>
            </a:extLst>
          </p:cNvPr>
          <p:cNvSpPr/>
          <p:nvPr/>
        </p:nvSpPr>
        <p:spPr>
          <a:xfrm rot="16200000">
            <a:off x="6470413" y="2470628"/>
            <a:ext cx="133139" cy="549996"/>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1BFFB410-B32C-CA26-6A67-FB9A41942D44}"/>
              </a:ext>
            </a:extLst>
          </p:cNvPr>
          <p:cNvSpPr txBox="1"/>
          <p:nvPr/>
        </p:nvSpPr>
        <p:spPr>
          <a:xfrm>
            <a:off x="6341976" y="2785059"/>
            <a:ext cx="549996" cy="261610"/>
          </a:xfrm>
          <a:prstGeom prst="rect">
            <a:avLst/>
          </a:prstGeom>
          <a:noFill/>
        </p:spPr>
        <p:txBody>
          <a:bodyPr wrap="square" rtlCol="0">
            <a:spAutoFit/>
          </a:bodyPr>
          <a:lstStyle/>
          <a:p>
            <a:r>
              <a:rPr lang="en-US" sz="1100" b="1" dirty="0">
                <a:solidFill>
                  <a:schemeClr val="bg1">
                    <a:lumMod val="65000"/>
                  </a:schemeClr>
                </a:solidFill>
                <a:latin typeface="Arial" panose="020B0604020202020204" pitchFamily="34" charset="0"/>
                <a:cs typeface="Arial" panose="020B0604020202020204" pitchFamily="34" charset="0"/>
              </a:rPr>
              <a:t>34%</a:t>
            </a:r>
          </a:p>
        </p:txBody>
      </p:sp>
    </p:spTree>
    <p:extLst>
      <p:ext uri="{BB962C8B-B14F-4D97-AF65-F5344CB8AC3E}">
        <p14:creationId xmlns:p14="http://schemas.microsoft.com/office/powerpoint/2010/main" val="1453370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0E4308D-122A-4759-8E81-3007A5636289}"/>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155600"/>
            <a:ext cx="10515600" cy="1325563"/>
          </a:xfrm>
          <a:noFill/>
        </p:spPr>
        <p:txBody>
          <a:bodyPr>
            <a:normAutofit/>
          </a:bodyPr>
          <a:lstStyle/>
          <a:p>
            <a:pPr>
              <a:lnSpc>
                <a:spcPct val="100000"/>
              </a:lnSpc>
              <a:spcBef>
                <a:spcPts val="600"/>
              </a:spcBef>
              <a:spcAft>
                <a:spcPts val="700"/>
              </a:spcAft>
            </a:pPr>
            <a:r>
              <a:rPr lang="en-US" sz="2800" b="1" dirty="0">
                <a:latin typeface="Arial" panose="020B0604020202020204" pitchFamily="34" charset="0"/>
                <a:cs typeface="Arial" panose="020B0604020202020204" pitchFamily="34" charset="0"/>
              </a:rPr>
              <a:t>Most access ratings were strong, some weaker</a:t>
            </a:r>
            <a:br>
              <a:rPr lang="en-US" sz="2800" b="1" dirty="0">
                <a:latin typeface="Arial" panose="020B0604020202020204" pitchFamily="34" charset="0"/>
                <a:cs typeface="Arial" panose="020B0604020202020204" pitchFamily="34" charset="0"/>
              </a:rPr>
            </a:br>
            <a:r>
              <a:rPr lang="en-US" sz="1600" dirty="0">
                <a:latin typeface="Segoe UI" panose="020B0502040204020203" pitchFamily="34" charset="0"/>
                <a:cs typeface="Segoe UI" panose="020B0502040204020203" pitchFamily="34" charset="0"/>
              </a:rPr>
              <a:t>Less </a:t>
            </a:r>
            <a:r>
              <a:rPr lang="en-US" sz="1600" b="1" dirty="0">
                <a:solidFill>
                  <a:srgbClr val="151E66"/>
                </a:solidFill>
                <a:latin typeface="Segoe UI" panose="020B0502040204020203" pitchFamily="34" charset="0"/>
                <a:cs typeface="Segoe UI" panose="020B0502040204020203" pitchFamily="34" charset="0"/>
              </a:rPr>
              <a:t>agreement </a:t>
            </a:r>
            <a:r>
              <a:rPr lang="en-US" sz="1600" dirty="0">
                <a:latin typeface="Segoe UI" panose="020B0502040204020203" pitchFamily="34" charset="0"/>
                <a:cs typeface="Segoe UI" panose="020B0502040204020203" pitchFamily="34" charset="0"/>
              </a:rPr>
              <a:t>with items related to receiving different types of services and urgent treatment.</a:t>
            </a:r>
            <a:endParaRPr lang="en-US" sz="2800" b="1" dirty="0">
              <a:latin typeface="Segoe UI" panose="020B0502040204020203" pitchFamily="34" charset="0"/>
              <a:cs typeface="Segoe UI" panose="020B0502040204020203" pitchFamily="34" charset="0"/>
            </a:endParaRPr>
          </a:p>
        </p:txBody>
      </p:sp>
      <p:sp>
        <p:nvSpPr>
          <p:cNvPr id="26" name="Right Triangle 25">
            <a:extLst>
              <a:ext uri="{FF2B5EF4-FFF2-40B4-BE49-F238E27FC236}">
                <a16:creationId xmlns:a16="http://schemas.microsoft.com/office/drawing/2014/main" id="{3D2C85CA-3B30-436E-AD9E-FEB226323D7C}"/>
              </a:ext>
            </a:extLst>
          </p:cNvPr>
          <p:cNvSpPr/>
          <p:nvPr/>
        </p:nvSpPr>
        <p:spPr>
          <a:xfrm rot="10800000">
            <a:off x="11427073" y="-5441"/>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5">
            <a:extLst>
              <a:ext uri="{FF2B5EF4-FFF2-40B4-BE49-F238E27FC236}">
                <a16:creationId xmlns:a16="http://schemas.microsoft.com/office/drawing/2014/main" id="{32C4F510-DCF7-43C7-AF29-435235EEA3BF}"/>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35</a:t>
            </a:fld>
            <a:endParaRPr lang="en-US"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4D051D3-1C5B-4785-A786-E8018F6BB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3" name="TextBox 2">
            <a:extLst>
              <a:ext uri="{FF2B5EF4-FFF2-40B4-BE49-F238E27FC236}">
                <a16:creationId xmlns:a16="http://schemas.microsoft.com/office/drawing/2014/main" id="{031471D4-00A6-0A71-6DB8-9E57C2919032}"/>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graphicFrame>
        <p:nvGraphicFramePr>
          <p:cNvPr id="4" name="Chart 3">
            <a:extLst>
              <a:ext uri="{FF2B5EF4-FFF2-40B4-BE49-F238E27FC236}">
                <a16:creationId xmlns:a16="http://schemas.microsoft.com/office/drawing/2014/main" id="{1A7505C9-FF8F-BCF1-5796-673112B3BD97}"/>
              </a:ext>
            </a:extLst>
          </p:cNvPr>
          <p:cNvGraphicFramePr/>
          <p:nvPr>
            <p:extLst>
              <p:ext uri="{D42A27DB-BD31-4B8C-83A1-F6EECF244321}">
                <p14:modId xmlns:p14="http://schemas.microsoft.com/office/powerpoint/2010/main" val="699597632"/>
              </p:ext>
            </p:extLst>
          </p:nvPr>
        </p:nvGraphicFramePr>
        <p:xfrm>
          <a:off x="1142124" y="1315453"/>
          <a:ext cx="9907752" cy="5092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0C1FE180-B6DD-624A-E4E0-4596D8EFE14D}"/>
              </a:ext>
            </a:extLst>
          </p:cNvPr>
          <p:cNvSpPr txBox="1">
            <a:spLocks/>
          </p:cNvSpPr>
          <p:nvPr/>
        </p:nvSpPr>
        <p:spPr>
          <a:xfrm>
            <a:off x="6024111" y="986394"/>
            <a:ext cx="1281629" cy="8551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1200" b="1" dirty="0">
                <a:solidFill>
                  <a:srgbClr val="151E66"/>
                </a:solidFill>
                <a:latin typeface="Segoe UI" panose="020B0502040204020203" pitchFamily="34" charset="0"/>
                <a:cs typeface="Segoe UI" panose="020B0502040204020203" pitchFamily="34" charset="0"/>
              </a:rPr>
              <a:t>Strongly </a:t>
            </a:r>
          </a:p>
          <a:p>
            <a:pPr>
              <a:lnSpc>
                <a:spcPct val="100000"/>
              </a:lnSpc>
              <a:spcBef>
                <a:spcPts val="0"/>
              </a:spcBef>
            </a:pPr>
            <a:r>
              <a:rPr lang="en-US" sz="1200" b="1" dirty="0">
                <a:solidFill>
                  <a:srgbClr val="151E66"/>
                </a:solidFill>
                <a:latin typeface="Segoe UI" panose="020B0502040204020203" pitchFamily="34" charset="0"/>
                <a:cs typeface="Segoe UI" panose="020B0502040204020203" pitchFamily="34" charset="0"/>
              </a:rPr>
              <a:t>agree</a:t>
            </a:r>
          </a:p>
        </p:txBody>
      </p:sp>
      <p:sp>
        <p:nvSpPr>
          <p:cNvPr id="6" name="Title 1">
            <a:extLst>
              <a:ext uri="{FF2B5EF4-FFF2-40B4-BE49-F238E27FC236}">
                <a16:creationId xmlns:a16="http://schemas.microsoft.com/office/drawing/2014/main" id="{FFDB27FA-39A7-FAA3-6D2E-1A735AE3D446}"/>
              </a:ext>
            </a:extLst>
          </p:cNvPr>
          <p:cNvSpPr txBox="1">
            <a:spLocks/>
          </p:cNvSpPr>
          <p:nvPr/>
        </p:nvSpPr>
        <p:spPr>
          <a:xfrm>
            <a:off x="7217545" y="1205012"/>
            <a:ext cx="99569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1E2C92"/>
                </a:solidFill>
                <a:latin typeface="Segoe UI" panose="020B0502040204020203" pitchFamily="34" charset="0"/>
                <a:cs typeface="Segoe UI" panose="020B0502040204020203" pitchFamily="34" charset="0"/>
              </a:rPr>
              <a:t>Somewhat agree</a:t>
            </a:r>
          </a:p>
        </p:txBody>
      </p:sp>
      <p:sp>
        <p:nvSpPr>
          <p:cNvPr id="7" name="Title 1">
            <a:extLst>
              <a:ext uri="{FF2B5EF4-FFF2-40B4-BE49-F238E27FC236}">
                <a16:creationId xmlns:a16="http://schemas.microsoft.com/office/drawing/2014/main" id="{CA7E0224-7266-EB65-BA65-09E48B7BF3BA}"/>
              </a:ext>
            </a:extLst>
          </p:cNvPr>
          <p:cNvSpPr txBox="1">
            <a:spLocks/>
          </p:cNvSpPr>
          <p:nvPr/>
        </p:nvSpPr>
        <p:spPr>
          <a:xfrm>
            <a:off x="9621531" y="1202660"/>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760000"/>
                </a:solidFill>
                <a:latin typeface="Segoe UI" panose="020B0502040204020203" pitchFamily="34" charset="0"/>
                <a:cs typeface="Segoe UI" panose="020B0502040204020203" pitchFamily="34" charset="0"/>
              </a:rPr>
              <a:t>Strongly disagree</a:t>
            </a:r>
          </a:p>
        </p:txBody>
      </p:sp>
      <p:sp>
        <p:nvSpPr>
          <p:cNvPr id="8" name="Title 1">
            <a:extLst>
              <a:ext uri="{FF2B5EF4-FFF2-40B4-BE49-F238E27FC236}">
                <a16:creationId xmlns:a16="http://schemas.microsoft.com/office/drawing/2014/main" id="{1CB817F6-BD46-4A73-8C0A-1192486B4BF1}"/>
              </a:ext>
            </a:extLst>
          </p:cNvPr>
          <p:cNvSpPr txBox="1">
            <a:spLocks/>
          </p:cNvSpPr>
          <p:nvPr/>
        </p:nvSpPr>
        <p:spPr>
          <a:xfrm>
            <a:off x="8410980" y="1201405"/>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AC2900"/>
                </a:solidFill>
                <a:latin typeface="Segoe UI" panose="020B0502040204020203" pitchFamily="34" charset="0"/>
                <a:cs typeface="Segoe UI" panose="020B0502040204020203" pitchFamily="34" charset="0"/>
              </a:rPr>
              <a:t>Somewhat disagree</a:t>
            </a:r>
          </a:p>
        </p:txBody>
      </p:sp>
      <p:sp>
        <p:nvSpPr>
          <p:cNvPr id="9" name="TextBox 8">
            <a:extLst>
              <a:ext uri="{FF2B5EF4-FFF2-40B4-BE49-F238E27FC236}">
                <a16:creationId xmlns:a16="http://schemas.microsoft.com/office/drawing/2014/main" id="{7659D531-5332-5D7D-B9D9-5A67AB7FF067}"/>
              </a:ext>
            </a:extLst>
          </p:cNvPr>
          <p:cNvSpPr txBox="1"/>
          <p:nvPr/>
        </p:nvSpPr>
        <p:spPr>
          <a:xfrm>
            <a:off x="4571459" y="3109940"/>
            <a:ext cx="2081463" cy="276999"/>
          </a:xfrm>
          <a:prstGeom prst="rect">
            <a:avLst/>
          </a:prstGeom>
          <a:noFill/>
        </p:spPr>
        <p:txBody>
          <a:bodyPr wrap="square" rtlCol="0">
            <a:spAutoFit/>
          </a:bodyPr>
          <a:lstStyle/>
          <a:p>
            <a:r>
              <a:rPr lang="en-US" sz="1200" b="1" dirty="0">
                <a:solidFill>
                  <a:schemeClr val="bg1">
                    <a:lumMod val="65000"/>
                  </a:schemeClr>
                </a:solidFill>
                <a:latin typeface="Segoe UI" panose="020B0502040204020203" pitchFamily="34" charset="0"/>
                <a:cs typeface="Segoe UI" panose="020B0502040204020203" pitchFamily="34" charset="0"/>
              </a:rPr>
              <a:t>Same item in 2021</a:t>
            </a:r>
          </a:p>
        </p:txBody>
      </p:sp>
      <p:sp>
        <p:nvSpPr>
          <p:cNvPr id="10" name="Left Bracket 9">
            <a:extLst>
              <a:ext uri="{FF2B5EF4-FFF2-40B4-BE49-F238E27FC236}">
                <a16:creationId xmlns:a16="http://schemas.microsoft.com/office/drawing/2014/main" id="{4E7ACD9F-0A04-E044-C06F-1A8B022DE237}"/>
              </a:ext>
            </a:extLst>
          </p:cNvPr>
          <p:cNvSpPr/>
          <p:nvPr/>
        </p:nvSpPr>
        <p:spPr>
          <a:xfrm rot="16200000">
            <a:off x="6299186" y="2966854"/>
            <a:ext cx="133139" cy="495391"/>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7A82FAD9-ED14-F9D9-5507-D8ED60883C10}"/>
              </a:ext>
            </a:extLst>
          </p:cNvPr>
          <p:cNvSpPr txBox="1"/>
          <p:nvPr/>
        </p:nvSpPr>
        <p:spPr>
          <a:xfrm>
            <a:off x="6114929" y="3248439"/>
            <a:ext cx="549996" cy="261610"/>
          </a:xfrm>
          <a:prstGeom prst="rect">
            <a:avLst/>
          </a:prstGeom>
          <a:noFill/>
        </p:spPr>
        <p:txBody>
          <a:bodyPr wrap="square" rtlCol="0">
            <a:spAutoFit/>
          </a:bodyPr>
          <a:lstStyle/>
          <a:p>
            <a:pPr algn="ctr"/>
            <a:r>
              <a:rPr lang="en-US" sz="1100" b="1" dirty="0">
                <a:solidFill>
                  <a:schemeClr val="bg1">
                    <a:lumMod val="65000"/>
                  </a:schemeClr>
                </a:solidFill>
                <a:latin typeface="Arial" panose="020B0604020202020204" pitchFamily="34" charset="0"/>
                <a:cs typeface="Arial" panose="020B0604020202020204" pitchFamily="34" charset="0"/>
              </a:rPr>
              <a:t>46%</a:t>
            </a:r>
          </a:p>
        </p:txBody>
      </p:sp>
      <p:sp>
        <p:nvSpPr>
          <p:cNvPr id="14" name="Left Bracket 13">
            <a:extLst>
              <a:ext uri="{FF2B5EF4-FFF2-40B4-BE49-F238E27FC236}">
                <a16:creationId xmlns:a16="http://schemas.microsoft.com/office/drawing/2014/main" id="{EA791AAE-9C46-2C31-1796-B741344A27E6}"/>
              </a:ext>
            </a:extLst>
          </p:cNvPr>
          <p:cNvSpPr/>
          <p:nvPr/>
        </p:nvSpPr>
        <p:spPr>
          <a:xfrm rot="16200000">
            <a:off x="7486317" y="2984402"/>
            <a:ext cx="133139" cy="460299"/>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1263A7FD-49A6-BC77-E211-57FF38F7E044}"/>
              </a:ext>
            </a:extLst>
          </p:cNvPr>
          <p:cNvSpPr txBox="1"/>
          <p:nvPr/>
        </p:nvSpPr>
        <p:spPr>
          <a:xfrm>
            <a:off x="7334740" y="3256134"/>
            <a:ext cx="549996" cy="261610"/>
          </a:xfrm>
          <a:prstGeom prst="rect">
            <a:avLst/>
          </a:prstGeom>
          <a:noFill/>
        </p:spPr>
        <p:txBody>
          <a:bodyPr wrap="square" rtlCol="0">
            <a:spAutoFit/>
          </a:bodyPr>
          <a:lstStyle/>
          <a:p>
            <a:r>
              <a:rPr lang="en-US" sz="1100" b="1" dirty="0">
                <a:solidFill>
                  <a:schemeClr val="bg1">
                    <a:lumMod val="65000"/>
                  </a:schemeClr>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4116441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155600"/>
            <a:ext cx="10515600" cy="1325563"/>
          </a:xfrm>
          <a:noFill/>
        </p:spPr>
        <p:txBody>
          <a:bodyPr>
            <a:normAutofit/>
          </a:bodyPr>
          <a:lstStyle/>
          <a:p>
            <a:pPr>
              <a:lnSpc>
                <a:spcPct val="100000"/>
              </a:lnSpc>
              <a:spcBef>
                <a:spcPts val="600"/>
              </a:spcBef>
              <a:spcAft>
                <a:spcPts val="700"/>
              </a:spcAft>
            </a:pPr>
            <a:r>
              <a:rPr lang="en-US" sz="2800" b="1" dirty="0">
                <a:latin typeface="Arial" panose="020B0604020202020204" pitchFamily="34" charset="0"/>
                <a:cs typeface="Arial" panose="020B0604020202020204" pitchFamily="34" charset="0"/>
              </a:rPr>
              <a:t>CMHSP cultural sensitivity received near perfect ratings</a:t>
            </a:r>
            <a:br>
              <a:rPr lang="en-US" sz="2800" b="1" dirty="0">
                <a:latin typeface="Arial" panose="020B0604020202020204" pitchFamily="34" charset="0"/>
                <a:cs typeface="Arial" panose="020B0604020202020204" pitchFamily="34" charset="0"/>
              </a:rPr>
            </a:br>
            <a:r>
              <a:rPr lang="en-US" sz="1600" dirty="0">
                <a:latin typeface="Segoe UI" panose="020B0502040204020203" pitchFamily="34" charset="0"/>
                <a:cs typeface="Segoe UI" panose="020B0502040204020203" pitchFamily="34" charset="0"/>
              </a:rPr>
              <a:t>A majority of YSS respondents gave the cultural sensitivity items </a:t>
            </a:r>
            <a:r>
              <a:rPr lang="en-US" sz="1600" b="1" dirty="0">
                <a:solidFill>
                  <a:srgbClr val="151E66"/>
                </a:solidFill>
                <a:latin typeface="Segoe UI" panose="020B0502040204020203" pitchFamily="34" charset="0"/>
                <a:cs typeface="Segoe UI" panose="020B0502040204020203" pitchFamily="34" charset="0"/>
              </a:rPr>
              <a:t>strongly agree </a:t>
            </a:r>
            <a:r>
              <a:rPr lang="en-US" sz="1600" dirty="0">
                <a:latin typeface="Segoe UI" panose="020B0502040204020203" pitchFamily="34" charset="0"/>
                <a:cs typeface="Segoe UI" panose="020B0502040204020203" pitchFamily="34" charset="0"/>
              </a:rPr>
              <a:t>ratings</a:t>
            </a:r>
            <a:endParaRPr lang="en-US" sz="2800" dirty="0">
              <a:latin typeface="Segoe UI" panose="020B0502040204020203" pitchFamily="34" charset="0"/>
              <a:cs typeface="Segoe UI" panose="020B0502040204020203" pitchFamily="34" charset="0"/>
            </a:endParaRPr>
          </a:p>
        </p:txBody>
      </p:sp>
      <p:sp>
        <p:nvSpPr>
          <p:cNvPr id="26" name="Right Triangle 25">
            <a:extLst>
              <a:ext uri="{FF2B5EF4-FFF2-40B4-BE49-F238E27FC236}">
                <a16:creationId xmlns:a16="http://schemas.microsoft.com/office/drawing/2014/main" id="{3D2C85CA-3B30-436E-AD9E-FEB226323D7C}"/>
              </a:ext>
            </a:extLst>
          </p:cNvPr>
          <p:cNvSpPr/>
          <p:nvPr/>
        </p:nvSpPr>
        <p:spPr>
          <a:xfrm rot="10800000">
            <a:off x="11427073" y="-5441"/>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5">
            <a:extLst>
              <a:ext uri="{FF2B5EF4-FFF2-40B4-BE49-F238E27FC236}">
                <a16:creationId xmlns:a16="http://schemas.microsoft.com/office/drawing/2014/main" id="{32C4F510-DCF7-43C7-AF29-435235EEA3BF}"/>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36</a:t>
            </a:fld>
            <a:endParaRPr lang="en-US"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4D051D3-1C5B-4785-A786-E8018F6BB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3" name="TextBox 2">
            <a:extLst>
              <a:ext uri="{FF2B5EF4-FFF2-40B4-BE49-F238E27FC236}">
                <a16:creationId xmlns:a16="http://schemas.microsoft.com/office/drawing/2014/main" id="{E4E80C6C-9379-C731-ABB4-1217CC04DE19}"/>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graphicFrame>
        <p:nvGraphicFramePr>
          <p:cNvPr id="4" name="Chart 3">
            <a:extLst>
              <a:ext uri="{FF2B5EF4-FFF2-40B4-BE49-F238E27FC236}">
                <a16:creationId xmlns:a16="http://schemas.microsoft.com/office/drawing/2014/main" id="{D53D7E2F-D577-42AB-CF8B-983BC719005E}"/>
              </a:ext>
            </a:extLst>
          </p:cNvPr>
          <p:cNvGraphicFramePr/>
          <p:nvPr>
            <p:extLst>
              <p:ext uri="{D42A27DB-BD31-4B8C-83A1-F6EECF244321}">
                <p14:modId xmlns:p14="http://schemas.microsoft.com/office/powerpoint/2010/main" val="1154496576"/>
              </p:ext>
            </p:extLst>
          </p:nvPr>
        </p:nvGraphicFramePr>
        <p:xfrm>
          <a:off x="1142124" y="1315453"/>
          <a:ext cx="9907752" cy="5092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43563899-2329-6D9B-805C-9474E36E88FE}"/>
              </a:ext>
            </a:extLst>
          </p:cNvPr>
          <p:cNvSpPr txBox="1">
            <a:spLocks/>
          </p:cNvSpPr>
          <p:nvPr/>
        </p:nvSpPr>
        <p:spPr>
          <a:xfrm>
            <a:off x="5196230" y="1201405"/>
            <a:ext cx="1281629"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1200" b="1" dirty="0">
                <a:solidFill>
                  <a:srgbClr val="151E66"/>
                </a:solidFill>
                <a:latin typeface="Segoe UI" panose="020B0502040204020203" pitchFamily="34" charset="0"/>
                <a:cs typeface="Segoe UI" panose="020B0502040204020203" pitchFamily="34" charset="0"/>
              </a:rPr>
              <a:t>Strongly </a:t>
            </a:r>
          </a:p>
          <a:p>
            <a:pPr>
              <a:lnSpc>
                <a:spcPct val="100000"/>
              </a:lnSpc>
              <a:spcBef>
                <a:spcPts val="0"/>
              </a:spcBef>
            </a:pPr>
            <a:r>
              <a:rPr lang="en-US" sz="1200" b="1" dirty="0">
                <a:solidFill>
                  <a:srgbClr val="151E66"/>
                </a:solidFill>
                <a:latin typeface="Segoe UI" panose="020B0502040204020203" pitchFamily="34" charset="0"/>
                <a:cs typeface="Segoe UI" panose="020B0502040204020203" pitchFamily="34" charset="0"/>
              </a:rPr>
              <a:t>agree</a:t>
            </a:r>
          </a:p>
        </p:txBody>
      </p:sp>
      <p:sp>
        <p:nvSpPr>
          <p:cNvPr id="6" name="Title 1">
            <a:extLst>
              <a:ext uri="{FF2B5EF4-FFF2-40B4-BE49-F238E27FC236}">
                <a16:creationId xmlns:a16="http://schemas.microsoft.com/office/drawing/2014/main" id="{C5AE3CE2-39F4-02AB-76AD-91773A2EDF47}"/>
              </a:ext>
            </a:extLst>
          </p:cNvPr>
          <p:cNvSpPr txBox="1">
            <a:spLocks/>
          </p:cNvSpPr>
          <p:nvPr/>
        </p:nvSpPr>
        <p:spPr>
          <a:xfrm>
            <a:off x="6583259" y="1205012"/>
            <a:ext cx="99569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1E2C92"/>
                </a:solidFill>
                <a:latin typeface="Segoe UI" panose="020B0502040204020203" pitchFamily="34" charset="0"/>
                <a:cs typeface="Segoe UI" panose="020B0502040204020203" pitchFamily="34" charset="0"/>
              </a:rPr>
              <a:t>Somewhat agree</a:t>
            </a:r>
          </a:p>
        </p:txBody>
      </p:sp>
      <p:sp>
        <p:nvSpPr>
          <p:cNvPr id="7" name="Title 1">
            <a:extLst>
              <a:ext uri="{FF2B5EF4-FFF2-40B4-BE49-F238E27FC236}">
                <a16:creationId xmlns:a16="http://schemas.microsoft.com/office/drawing/2014/main" id="{C4A997EE-D841-6420-7501-1CAAC5CEAD40}"/>
              </a:ext>
            </a:extLst>
          </p:cNvPr>
          <p:cNvSpPr txBox="1">
            <a:spLocks/>
          </p:cNvSpPr>
          <p:nvPr/>
        </p:nvSpPr>
        <p:spPr>
          <a:xfrm>
            <a:off x="9418741" y="1202660"/>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760000"/>
                </a:solidFill>
                <a:latin typeface="Segoe UI" panose="020B0502040204020203" pitchFamily="34" charset="0"/>
                <a:cs typeface="Segoe UI" panose="020B0502040204020203" pitchFamily="34" charset="0"/>
              </a:rPr>
              <a:t>Strongly disagree</a:t>
            </a:r>
          </a:p>
        </p:txBody>
      </p:sp>
      <p:sp>
        <p:nvSpPr>
          <p:cNvPr id="8" name="Title 1">
            <a:extLst>
              <a:ext uri="{FF2B5EF4-FFF2-40B4-BE49-F238E27FC236}">
                <a16:creationId xmlns:a16="http://schemas.microsoft.com/office/drawing/2014/main" id="{2A51E84D-7423-7CF1-E4EA-23AF6C92A951}"/>
              </a:ext>
            </a:extLst>
          </p:cNvPr>
          <p:cNvSpPr txBox="1">
            <a:spLocks/>
          </p:cNvSpPr>
          <p:nvPr/>
        </p:nvSpPr>
        <p:spPr>
          <a:xfrm>
            <a:off x="7948300" y="1201405"/>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AC2900"/>
                </a:solidFill>
                <a:latin typeface="Segoe UI" panose="020B0502040204020203" pitchFamily="34" charset="0"/>
                <a:cs typeface="Segoe UI" panose="020B0502040204020203" pitchFamily="34" charset="0"/>
              </a:rPr>
              <a:t>Somewhat disagree</a:t>
            </a:r>
          </a:p>
        </p:txBody>
      </p:sp>
      <p:sp>
        <p:nvSpPr>
          <p:cNvPr id="9" name="TextBox 8">
            <a:extLst>
              <a:ext uri="{FF2B5EF4-FFF2-40B4-BE49-F238E27FC236}">
                <a16:creationId xmlns:a16="http://schemas.microsoft.com/office/drawing/2014/main" id="{A6086016-CA13-D67C-1593-A722F5A7C4FB}"/>
              </a:ext>
            </a:extLst>
          </p:cNvPr>
          <p:cNvSpPr txBox="1"/>
          <p:nvPr/>
        </p:nvSpPr>
        <p:spPr>
          <a:xfrm>
            <a:off x="3755854" y="4268384"/>
            <a:ext cx="2081463" cy="276999"/>
          </a:xfrm>
          <a:prstGeom prst="rect">
            <a:avLst/>
          </a:prstGeom>
          <a:noFill/>
        </p:spPr>
        <p:txBody>
          <a:bodyPr wrap="square" rtlCol="0">
            <a:spAutoFit/>
          </a:bodyPr>
          <a:lstStyle/>
          <a:p>
            <a:r>
              <a:rPr lang="en-US" sz="1200" b="1" dirty="0">
                <a:solidFill>
                  <a:schemeClr val="bg1">
                    <a:lumMod val="65000"/>
                  </a:schemeClr>
                </a:solidFill>
                <a:latin typeface="Segoe UI" panose="020B0502040204020203" pitchFamily="34" charset="0"/>
                <a:cs typeface="Segoe UI" panose="020B0502040204020203" pitchFamily="34" charset="0"/>
              </a:rPr>
              <a:t>Same item in 2021</a:t>
            </a:r>
          </a:p>
        </p:txBody>
      </p:sp>
      <p:sp>
        <p:nvSpPr>
          <p:cNvPr id="10" name="Left Bracket 9">
            <a:extLst>
              <a:ext uri="{FF2B5EF4-FFF2-40B4-BE49-F238E27FC236}">
                <a16:creationId xmlns:a16="http://schemas.microsoft.com/office/drawing/2014/main" id="{D9171487-EBD9-5091-3BE6-A193C064AA6A}"/>
              </a:ext>
            </a:extLst>
          </p:cNvPr>
          <p:cNvSpPr/>
          <p:nvPr/>
        </p:nvSpPr>
        <p:spPr>
          <a:xfrm rot="16200000">
            <a:off x="5582929" y="4025951"/>
            <a:ext cx="133139" cy="694087"/>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C6245249-B29F-B583-D873-8FB9738B37E2}"/>
              </a:ext>
            </a:extLst>
          </p:cNvPr>
          <p:cNvSpPr txBox="1"/>
          <p:nvPr/>
        </p:nvSpPr>
        <p:spPr>
          <a:xfrm>
            <a:off x="5413174" y="4412427"/>
            <a:ext cx="549996" cy="261610"/>
          </a:xfrm>
          <a:prstGeom prst="rect">
            <a:avLst/>
          </a:prstGeom>
          <a:noFill/>
        </p:spPr>
        <p:txBody>
          <a:bodyPr wrap="square" rtlCol="0">
            <a:spAutoFit/>
          </a:bodyPr>
          <a:lstStyle/>
          <a:p>
            <a:pPr algn="ctr"/>
            <a:r>
              <a:rPr lang="en-US" sz="1100" b="1" dirty="0">
                <a:solidFill>
                  <a:schemeClr val="bg1">
                    <a:lumMod val="65000"/>
                  </a:schemeClr>
                </a:solidFill>
                <a:latin typeface="Arial" panose="020B0604020202020204" pitchFamily="34" charset="0"/>
                <a:cs typeface="Arial" panose="020B0604020202020204" pitchFamily="34" charset="0"/>
              </a:rPr>
              <a:t>58%</a:t>
            </a:r>
          </a:p>
        </p:txBody>
      </p:sp>
      <p:sp>
        <p:nvSpPr>
          <p:cNvPr id="12" name="Left Bracket 11">
            <a:extLst>
              <a:ext uri="{FF2B5EF4-FFF2-40B4-BE49-F238E27FC236}">
                <a16:creationId xmlns:a16="http://schemas.microsoft.com/office/drawing/2014/main" id="{D8A0B3C0-5FFC-FDA1-44D7-1E8132D8C1CE}"/>
              </a:ext>
            </a:extLst>
          </p:cNvPr>
          <p:cNvSpPr/>
          <p:nvPr/>
        </p:nvSpPr>
        <p:spPr>
          <a:xfrm rot="16200000">
            <a:off x="6911443" y="4097998"/>
            <a:ext cx="133139" cy="549996"/>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E9E92E14-2BC2-5EA7-7880-064BD4639568}"/>
              </a:ext>
            </a:extLst>
          </p:cNvPr>
          <p:cNvSpPr txBox="1"/>
          <p:nvPr/>
        </p:nvSpPr>
        <p:spPr>
          <a:xfrm>
            <a:off x="6763627" y="4412427"/>
            <a:ext cx="549996" cy="261610"/>
          </a:xfrm>
          <a:prstGeom prst="rect">
            <a:avLst/>
          </a:prstGeom>
          <a:noFill/>
        </p:spPr>
        <p:txBody>
          <a:bodyPr wrap="square" rtlCol="0">
            <a:spAutoFit/>
          </a:bodyPr>
          <a:lstStyle/>
          <a:p>
            <a:r>
              <a:rPr lang="en-US" sz="1100" b="1" dirty="0">
                <a:solidFill>
                  <a:schemeClr val="bg1">
                    <a:lumMod val="65000"/>
                  </a:schemeClr>
                </a:solidFill>
                <a:latin typeface="Arial" panose="020B0604020202020204" pitchFamily="34" charset="0"/>
                <a:cs typeface="Arial" panose="020B0604020202020204" pitchFamily="34" charset="0"/>
              </a:rPr>
              <a:t>34%</a:t>
            </a:r>
          </a:p>
        </p:txBody>
      </p:sp>
    </p:spTree>
    <p:extLst>
      <p:ext uri="{BB962C8B-B14F-4D97-AF65-F5344CB8AC3E}">
        <p14:creationId xmlns:p14="http://schemas.microsoft.com/office/powerpoint/2010/main" val="2477814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0E4308D-122A-4759-8E81-3007A5636289}"/>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155600"/>
            <a:ext cx="10515600" cy="1325563"/>
          </a:xfrm>
          <a:noFill/>
        </p:spPr>
        <p:txBody>
          <a:bodyPr>
            <a:normAutofit/>
          </a:bodyPr>
          <a:lstStyle/>
          <a:p>
            <a:pPr>
              <a:lnSpc>
                <a:spcPct val="100000"/>
              </a:lnSpc>
              <a:spcBef>
                <a:spcPts val="600"/>
              </a:spcBef>
              <a:spcAft>
                <a:spcPts val="700"/>
              </a:spcAft>
            </a:pPr>
            <a:r>
              <a:rPr lang="en-US" sz="2800" b="1" dirty="0">
                <a:latin typeface="Arial" panose="020B0604020202020204" pitchFamily="34" charset="0"/>
                <a:cs typeface="Arial" panose="020B0604020202020204" pitchFamily="34" charset="0"/>
              </a:rPr>
              <a:t>Outcomes for youth consistent, but not stellar</a:t>
            </a:r>
            <a:br>
              <a:rPr lang="en-US" sz="2800" b="1" dirty="0">
                <a:latin typeface="Arial" panose="020B0604020202020204" pitchFamily="34" charset="0"/>
                <a:cs typeface="Arial" panose="020B0604020202020204" pitchFamily="34" charset="0"/>
              </a:rPr>
            </a:br>
            <a:r>
              <a:rPr lang="en-US" sz="1600" dirty="0">
                <a:latin typeface="Segoe UI" panose="020B0502040204020203" pitchFamily="34" charset="0"/>
                <a:cs typeface="Segoe UI" panose="020B0502040204020203" pitchFamily="34" charset="0"/>
              </a:rPr>
              <a:t>For over 1 in 5 respondents, their child saw no improvement across the different outcome measures</a:t>
            </a:r>
            <a:endParaRPr lang="en-US" sz="2800" dirty="0">
              <a:latin typeface="Segoe UI" panose="020B0502040204020203" pitchFamily="34" charset="0"/>
              <a:cs typeface="Segoe UI" panose="020B0502040204020203" pitchFamily="34" charset="0"/>
            </a:endParaRPr>
          </a:p>
        </p:txBody>
      </p:sp>
      <p:sp>
        <p:nvSpPr>
          <p:cNvPr id="26" name="Right Triangle 25">
            <a:extLst>
              <a:ext uri="{FF2B5EF4-FFF2-40B4-BE49-F238E27FC236}">
                <a16:creationId xmlns:a16="http://schemas.microsoft.com/office/drawing/2014/main" id="{3D2C85CA-3B30-436E-AD9E-FEB226323D7C}"/>
              </a:ext>
            </a:extLst>
          </p:cNvPr>
          <p:cNvSpPr/>
          <p:nvPr/>
        </p:nvSpPr>
        <p:spPr>
          <a:xfrm rot="10800000">
            <a:off x="11427073" y="-5441"/>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5">
            <a:extLst>
              <a:ext uri="{FF2B5EF4-FFF2-40B4-BE49-F238E27FC236}">
                <a16:creationId xmlns:a16="http://schemas.microsoft.com/office/drawing/2014/main" id="{32C4F510-DCF7-43C7-AF29-435235EEA3BF}"/>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37</a:t>
            </a:fld>
            <a:endParaRPr lang="en-US"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4D051D3-1C5B-4785-A786-E8018F6BB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Title 1">
            <a:extLst>
              <a:ext uri="{FF2B5EF4-FFF2-40B4-BE49-F238E27FC236}">
                <a16:creationId xmlns:a16="http://schemas.microsoft.com/office/drawing/2014/main" id="{623B85C1-8D02-473F-8DED-8A0058064546}"/>
              </a:ext>
            </a:extLst>
          </p:cNvPr>
          <p:cNvSpPr txBox="1">
            <a:spLocks/>
          </p:cNvSpPr>
          <p:nvPr/>
        </p:nvSpPr>
        <p:spPr>
          <a:xfrm>
            <a:off x="253811" y="1041533"/>
            <a:ext cx="4062711" cy="43254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400" b="1" dirty="0">
                <a:latin typeface="Segoe UI" panose="020B0502040204020203" pitchFamily="34" charset="0"/>
                <a:cs typeface="Segoe UI" panose="020B0502040204020203" pitchFamily="34" charset="0"/>
              </a:rPr>
              <a:t>“</a:t>
            </a:r>
            <a:r>
              <a:rPr lang="en-US" sz="1400" b="1" u="sng" dirty="0">
                <a:latin typeface="Segoe UI" panose="020B0502040204020203" pitchFamily="34" charset="0"/>
                <a:cs typeface="Segoe UI" panose="020B0502040204020203" pitchFamily="34" charset="0"/>
              </a:rPr>
              <a:t>As a direct result of services my child received...</a:t>
            </a:r>
            <a:r>
              <a:rPr lang="en-US" sz="1400" b="1" dirty="0">
                <a:latin typeface="Segoe UI" panose="020B0502040204020203" pitchFamily="34" charset="0"/>
                <a:cs typeface="Segoe UI" panose="020B0502040204020203" pitchFamily="34" charset="0"/>
              </a:rPr>
              <a:t>”</a:t>
            </a:r>
            <a:endParaRPr lang="en-US" sz="1400" u="sng"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6F30768A-936F-F35F-DB0A-A4954C47FDD3}"/>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graphicFrame>
        <p:nvGraphicFramePr>
          <p:cNvPr id="4" name="Chart 3">
            <a:extLst>
              <a:ext uri="{FF2B5EF4-FFF2-40B4-BE49-F238E27FC236}">
                <a16:creationId xmlns:a16="http://schemas.microsoft.com/office/drawing/2014/main" id="{3248DAE2-9ACE-EE5A-6D3D-4D2CFD93175C}"/>
              </a:ext>
            </a:extLst>
          </p:cNvPr>
          <p:cNvGraphicFramePr/>
          <p:nvPr>
            <p:extLst>
              <p:ext uri="{D42A27DB-BD31-4B8C-83A1-F6EECF244321}">
                <p14:modId xmlns:p14="http://schemas.microsoft.com/office/powerpoint/2010/main" val="2218796590"/>
              </p:ext>
            </p:extLst>
          </p:nvPr>
        </p:nvGraphicFramePr>
        <p:xfrm>
          <a:off x="1142124" y="1315453"/>
          <a:ext cx="9907752" cy="5092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29472E6E-F120-02D5-FFC7-68CECE6CBAF5}"/>
              </a:ext>
            </a:extLst>
          </p:cNvPr>
          <p:cNvSpPr txBox="1">
            <a:spLocks/>
          </p:cNvSpPr>
          <p:nvPr/>
        </p:nvSpPr>
        <p:spPr>
          <a:xfrm>
            <a:off x="5196230" y="1201405"/>
            <a:ext cx="1281629"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1200" b="1" dirty="0">
                <a:solidFill>
                  <a:srgbClr val="151E66"/>
                </a:solidFill>
                <a:latin typeface="Segoe UI" panose="020B0502040204020203" pitchFamily="34" charset="0"/>
                <a:cs typeface="Segoe UI" panose="020B0502040204020203" pitchFamily="34" charset="0"/>
              </a:rPr>
              <a:t>Strongly </a:t>
            </a:r>
          </a:p>
          <a:p>
            <a:pPr>
              <a:lnSpc>
                <a:spcPct val="100000"/>
              </a:lnSpc>
              <a:spcBef>
                <a:spcPts val="0"/>
              </a:spcBef>
            </a:pPr>
            <a:r>
              <a:rPr lang="en-US" sz="1200" b="1" dirty="0">
                <a:solidFill>
                  <a:srgbClr val="151E66"/>
                </a:solidFill>
                <a:latin typeface="Segoe UI" panose="020B0502040204020203" pitchFamily="34" charset="0"/>
                <a:cs typeface="Segoe UI" panose="020B0502040204020203" pitchFamily="34" charset="0"/>
              </a:rPr>
              <a:t>agree</a:t>
            </a:r>
          </a:p>
        </p:txBody>
      </p:sp>
      <p:sp>
        <p:nvSpPr>
          <p:cNvPr id="6" name="Title 1">
            <a:extLst>
              <a:ext uri="{FF2B5EF4-FFF2-40B4-BE49-F238E27FC236}">
                <a16:creationId xmlns:a16="http://schemas.microsoft.com/office/drawing/2014/main" id="{7CD6106C-66C3-3F31-A409-5C66CC6C242C}"/>
              </a:ext>
            </a:extLst>
          </p:cNvPr>
          <p:cNvSpPr txBox="1">
            <a:spLocks/>
          </p:cNvSpPr>
          <p:nvPr/>
        </p:nvSpPr>
        <p:spPr>
          <a:xfrm>
            <a:off x="6583259" y="1205012"/>
            <a:ext cx="99569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1E2C92"/>
                </a:solidFill>
                <a:latin typeface="Segoe UI" panose="020B0502040204020203" pitchFamily="34" charset="0"/>
                <a:cs typeface="Segoe UI" panose="020B0502040204020203" pitchFamily="34" charset="0"/>
              </a:rPr>
              <a:t>Somewhat agree</a:t>
            </a:r>
          </a:p>
        </p:txBody>
      </p:sp>
      <p:sp>
        <p:nvSpPr>
          <p:cNvPr id="7" name="Title 1">
            <a:extLst>
              <a:ext uri="{FF2B5EF4-FFF2-40B4-BE49-F238E27FC236}">
                <a16:creationId xmlns:a16="http://schemas.microsoft.com/office/drawing/2014/main" id="{7042DF67-DE80-87EA-1132-B6D3048681CC}"/>
              </a:ext>
            </a:extLst>
          </p:cNvPr>
          <p:cNvSpPr txBox="1">
            <a:spLocks/>
          </p:cNvSpPr>
          <p:nvPr/>
        </p:nvSpPr>
        <p:spPr>
          <a:xfrm>
            <a:off x="9418741" y="1202660"/>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760000"/>
                </a:solidFill>
                <a:latin typeface="Segoe UI" panose="020B0502040204020203" pitchFamily="34" charset="0"/>
                <a:cs typeface="Segoe UI" panose="020B0502040204020203" pitchFamily="34" charset="0"/>
              </a:rPr>
              <a:t>Strongly disagree</a:t>
            </a:r>
          </a:p>
        </p:txBody>
      </p:sp>
      <p:sp>
        <p:nvSpPr>
          <p:cNvPr id="8" name="Title 1">
            <a:extLst>
              <a:ext uri="{FF2B5EF4-FFF2-40B4-BE49-F238E27FC236}">
                <a16:creationId xmlns:a16="http://schemas.microsoft.com/office/drawing/2014/main" id="{69CF2CDB-4ECE-5228-E63C-67F8B6ADF2DB}"/>
              </a:ext>
            </a:extLst>
          </p:cNvPr>
          <p:cNvSpPr txBox="1">
            <a:spLocks/>
          </p:cNvSpPr>
          <p:nvPr/>
        </p:nvSpPr>
        <p:spPr>
          <a:xfrm>
            <a:off x="7948300" y="1201405"/>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AC2900"/>
                </a:solidFill>
                <a:latin typeface="Segoe UI" panose="020B0502040204020203" pitchFamily="34" charset="0"/>
                <a:cs typeface="Segoe UI" panose="020B0502040204020203" pitchFamily="34" charset="0"/>
              </a:rPr>
              <a:t>Somewhat disagree</a:t>
            </a:r>
          </a:p>
        </p:txBody>
      </p:sp>
      <p:sp>
        <p:nvSpPr>
          <p:cNvPr id="9" name="TextBox 8">
            <a:extLst>
              <a:ext uri="{FF2B5EF4-FFF2-40B4-BE49-F238E27FC236}">
                <a16:creationId xmlns:a16="http://schemas.microsoft.com/office/drawing/2014/main" id="{B2DB3B94-C0DE-9E04-087E-BFD47DF2F43D}"/>
              </a:ext>
            </a:extLst>
          </p:cNvPr>
          <p:cNvSpPr txBox="1"/>
          <p:nvPr/>
        </p:nvSpPr>
        <p:spPr>
          <a:xfrm>
            <a:off x="3712364" y="4112332"/>
            <a:ext cx="2081463" cy="276999"/>
          </a:xfrm>
          <a:prstGeom prst="rect">
            <a:avLst/>
          </a:prstGeom>
          <a:noFill/>
        </p:spPr>
        <p:txBody>
          <a:bodyPr wrap="square" rtlCol="0">
            <a:spAutoFit/>
          </a:bodyPr>
          <a:lstStyle/>
          <a:p>
            <a:r>
              <a:rPr lang="en-US" sz="1200" b="1" dirty="0">
                <a:solidFill>
                  <a:schemeClr val="bg1">
                    <a:lumMod val="65000"/>
                  </a:schemeClr>
                </a:solidFill>
                <a:latin typeface="Segoe UI" panose="020B0502040204020203" pitchFamily="34" charset="0"/>
                <a:cs typeface="Segoe UI" panose="020B0502040204020203" pitchFamily="34" charset="0"/>
              </a:rPr>
              <a:t>Same item in 2021</a:t>
            </a:r>
          </a:p>
        </p:txBody>
      </p:sp>
      <p:sp>
        <p:nvSpPr>
          <p:cNvPr id="10" name="Left Bracket 9">
            <a:extLst>
              <a:ext uri="{FF2B5EF4-FFF2-40B4-BE49-F238E27FC236}">
                <a16:creationId xmlns:a16="http://schemas.microsoft.com/office/drawing/2014/main" id="{72F727F6-8AF9-5ED1-7362-EEB0F87F79E2}"/>
              </a:ext>
            </a:extLst>
          </p:cNvPr>
          <p:cNvSpPr/>
          <p:nvPr/>
        </p:nvSpPr>
        <p:spPr>
          <a:xfrm rot="16200000">
            <a:off x="5385857" y="4023480"/>
            <a:ext cx="133139" cy="386923"/>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1123440D-48FF-7040-84C7-4FEB0D8D1EEE}"/>
              </a:ext>
            </a:extLst>
          </p:cNvPr>
          <p:cNvSpPr txBox="1"/>
          <p:nvPr/>
        </p:nvSpPr>
        <p:spPr>
          <a:xfrm>
            <a:off x="5201546" y="4256375"/>
            <a:ext cx="549996" cy="261610"/>
          </a:xfrm>
          <a:prstGeom prst="rect">
            <a:avLst/>
          </a:prstGeom>
          <a:noFill/>
        </p:spPr>
        <p:txBody>
          <a:bodyPr wrap="square" rtlCol="0">
            <a:spAutoFit/>
          </a:bodyPr>
          <a:lstStyle/>
          <a:p>
            <a:pPr algn="ctr"/>
            <a:r>
              <a:rPr lang="en-US" sz="1100" b="1" dirty="0">
                <a:solidFill>
                  <a:schemeClr val="bg1">
                    <a:lumMod val="65000"/>
                  </a:schemeClr>
                </a:solidFill>
                <a:latin typeface="Arial" panose="020B0604020202020204" pitchFamily="34" charset="0"/>
                <a:cs typeface="Arial" panose="020B0604020202020204" pitchFamily="34" charset="0"/>
              </a:rPr>
              <a:t>29%</a:t>
            </a:r>
          </a:p>
        </p:txBody>
      </p:sp>
      <p:sp>
        <p:nvSpPr>
          <p:cNvPr id="14" name="Left Bracket 13">
            <a:extLst>
              <a:ext uri="{FF2B5EF4-FFF2-40B4-BE49-F238E27FC236}">
                <a16:creationId xmlns:a16="http://schemas.microsoft.com/office/drawing/2014/main" id="{3BF1ED55-EC78-3D6C-AB7D-69E1DED782EB}"/>
              </a:ext>
            </a:extLst>
          </p:cNvPr>
          <p:cNvSpPr/>
          <p:nvPr/>
        </p:nvSpPr>
        <p:spPr>
          <a:xfrm rot="16200000">
            <a:off x="6785362" y="4056701"/>
            <a:ext cx="133139" cy="320486"/>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4A255A2A-41F4-C2E1-0522-90D3A77000B2}"/>
              </a:ext>
            </a:extLst>
          </p:cNvPr>
          <p:cNvSpPr txBox="1"/>
          <p:nvPr/>
        </p:nvSpPr>
        <p:spPr>
          <a:xfrm>
            <a:off x="6642493" y="4256375"/>
            <a:ext cx="549996" cy="261610"/>
          </a:xfrm>
          <a:prstGeom prst="rect">
            <a:avLst/>
          </a:prstGeom>
          <a:noFill/>
        </p:spPr>
        <p:txBody>
          <a:bodyPr wrap="square" rtlCol="0">
            <a:spAutoFit/>
          </a:bodyPr>
          <a:lstStyle/>
          <a:p>
            <a:r>
              <a:rPr lang="en-US" sz="1100" b="1" dirty="0">
                <a:solidFill>
                  <a:schemeClr val="bg1">
                    <a:lumMod val="65000"/>
                  </a:schemeClr>
                </a:solidFill>
                <a:latin typeface="Arial" panose="020B0604020202020204" pitchFamily="34" charset="0"/>
                <a:cs typeface="Arial" panose="020B0604020202020204" pitchFamily="34" charset="0"/>
              </a:rPr>
              <a:t>26%</a:t>
            </a:r>
          </a:p>
        </p:txBody>
      </p:sp>
    </p:spTree>
    <p:extLst>
      <p:ext uri="{BB962C8B-B14F-4D97-AF65-F5344CB8AC3E}">
        <p14:creationId xmlns:p14="http://schemas.microsoft.com/office/powerpoint/2010/main" val="760623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AD44796-7D67-4235-88BA-36E0C3C1A7B2}"/>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97831" y="-80183"/>
            <a:ext cx="10515600" cy="1325563"/>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Any poor outcomes may stem from scheduling and communication</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0" name="Slide Number Placeholder 15">
            <a:extLst>
              <a:ext uri="{FF2B5EF4-FFF2-40B4-BE49-F238E27FC236}">
                <a16:creationId xmlns:a16="http://schemas.microsoft.com/office/drawing/2014/main" id="{6F8F8646-B3A1-4227-AE16-61E056FDEF6E}"/>
              </a:ext>
            </a:extLst>
          </p:cNvPr>
          <p:cNvSpPr>
            <a:spLocks noGrp="1"/>
          </p:cNvSpPr>
          <p:nvPr>
            <p:ph type="sldNum" sz="quarter" idx="12"/>
          </p:nvPr>
        </p:nvSpPr>
        <p:spPr>
          <a:xfrm>
            <a:off x="11582400" y="6351048"/>
            <a:ext cx="448946"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38</a:t>
            </a:fld>
            <a:endParaRPr lang="en-US"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95EE185-8795-415E-8056-C01F6F232458}"/>
              </a:ext>
            </a:extLst>
          </p:cNvPr>
          <p:cNvSpPr txBox="1"/>
          <p:nvPr/>
        </p:nvSpPr>
        <p:spPr>
          <a:xfrm>
            <a:off x="3819424" y="2994225"/>
            <a:ext cx="8211922" cy="646331"/>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“I would like for someone to actually help me with what is going on. </a:t>
            </a:r>
            <a:r>
              <a:rPr lang="en-US" b="1" dirty="0">
                <a:latin typeface="Arial Narrow" panose="020B0606020202030204" pitchFamily="34" charset="0"/>
                <a:cs typeface="Segoe UI" panose="020B0502040204020203" pitchFamily="34" charset="0"/>
              </a:rPr>
              <a:t>I haven't talked to anyone since October</a:t>
            </a:r>
            <a:r>
              <a:rPr lang="en-US" dirty="0">
                <a:latin typeface="Arial Narrow" panose="020B0606020202030204" pitchFamily="34" charset="0"/>
                <a:cs typeface="Segoe UI" panose="020B0502040204020203" pitchFamily="34" charset="0"/>
              </a:rPr>
              <a:t> maybe beginning of November. So we currently have no help.”</a:t>
            </a:r>
          </a:p>
        </p:txBody>
      </p:sp>
      <p:sp>
        <p:nvSpPr>
          <p:cNvPr id="14" name="TextBox 13">
            <a:extLst>
              <a:ext uri="{FF2B5EF4-FFF2-40B4-BE49-F238E27FC236}">
                <a16:creationId xmlns:a16="http://schemas.microsoft.com/office/drawing/2014/main" id="{A61A70C4-0EDB-45FC-85D5-A923D8465261}"/>
              </a:ext>
            </a:extLst>
          </p:cNvPr>
          <p:cNvSpPr txBox="1"/>
          <p:nvPr/>
        </p:nvSpPr>
        <p:spPr>
          <a:xfrm>
            <a:off x="350003" y="1183373"/>
            <a:ext cx="8483867" cy="646331"/>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a:t>
            </a:r>
            <a:r>
              <a:rPr lang="en-US" b="1" dirty="0">
                <a:latin typeface="Arial Narrow" panose="020B0606020202030204" pitchFamily="34" charset="0"/>
                <a:cs typeface="Segoe UI" panose="020B0502040204020203" pitchFamily="34" charset="0"/>
              </a:rPr>
              <a:t>Communicating with the parents </a:t>
            </a:r>
            <a:r>
              <a:rPr lang="en-US" dirty="0">
                <a:latin typeface="Arial Narrow" panose="020B0606020202030204" pitchFamily="34" charset="0"/>
                <a:cs typeface="Segoe UI" panose="020B0502040204020203" pitchFamily="34" charset="0"/>
              </a:rPr>
              <a:t>about what type of programs the kid is doing. My daughter has </a:t>
            </a:r>
            <a:r>
              <a:rPr lang="en-US" b="1" dirty="0">
                <a:latin typeface="Arial Narrow" panose="020B0606020202030204" pitchFamily="34" charset="0"/>
                <a:cs typeface="Segoe UI" panose="020B0502040204020203" pitchFamily="34" charset="0"/>
              </a:rPr>
              <a:t>went almost a whole year without</a:t>
            </a:r>
            <a:r>
              <a:rPr lang="en-US" dirty="0">
                <a:latin typeface="Arial Narrow" panose="020B0606020202030204" pitchFamily="34" charset="0"/>
                <a:cs typeface="Segoe UI" panose="020B0502040204020203" pitchFamily="34" charset="0"/>
              </a:rPr>
              <a:t> her getting any help for her sexual abuse therapy.”</a:t>
            </a:r>
          </a:p>
        </p:txBody>
      </p:sp>
      <p:sp>
        <p:nvSpPr>
          <p:cNvPr id="13" name="TextBox 12">
            <a:extLst>
              <a:ext uri="{FF2B5EF4-FFF2-40B4-BE49-F238E27FC236}">
                <a16:creationId xmlns:a16="http://schemas.microsoft.com/office/drawing/2014/main" id="{844C46AC-BA5E-480B-B15B-00F2E85AC1B9}"/>
              </a:ext>
            </a:extLst>
          </p:cNvPr>
          <p:cNvSpPr txBox="1"/>
          <p:nvPr/>
        </p:nvSpPr>
        <p:spPr>
          <a:xfrm>
            <a:off x="3749128" y="2086735"/>
            <a:ext cx="7677945" cy="646331"/>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“We have had many problems with </a:t>
            </a:r>
            <a:r>
              <a:rPr lang="en-US" b="1" dirty="0">
                <a:latin typeface="Arial Narrow" panose="020B0606020202030204" pitchFamily="34" charset="0"/>
                <a:cs typeface="Segoe UI" panose="020B0502040204020203" pitchFamily="34" charset="0"/>
              </a:rPr>
              <a:t>scheduling and appointment times.</a:t>
            </a:r>
            <a:r>
              <a:rPr lang="en-US" dirty="0">
                <a:latin typeface="Arial Narrow" panose="020B0606020202030204" pitchFamily="34" charset="0"/>
                <a:cs typeface="Segoe UI" panose="020B0502040204020203" pitchFamily="34" charset="0"/>
              </a:rPr>
              <a:t> He has been going almost 6 months with no improvements or changes to his school life or home life. </a:t>
            </a:r>
          </a:p>
        </p:txBody>
      </p:sp>
      <p:sp>
        <p:nvSpPr>
          <p:cNvPr id="16" name="TextBox 15">
            <a:extLst>
              <a:ext uri="{FF2B5EF4-FFF2-40B4-BE49-F238E27FC236}">
                <a16:creationId xmlns:a16="http://schemas.microsoft.com/office/drawing/2014/main" id="{0FA342AD-259A-4E19-B1DB-555FECE514EA}"/>
              </a:ext>
            </a:extLst>
          </p:cNvPr>
          <p:cNvSpPr txBox="1"/>
          <p:nvPr/>
        </p:nvSpPr>
        <p:spPr>
          <a:xfrm>
            <a:off x="4775559" y="3876633"/>
            <a:ext cx="6063683" cy="646331"/>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“[I wish we were] able to get her in every week and </a:t>
            </a:r>
            <a:r>
              <a:rPr lang="en-US" b="1" dirty="0">
                <a:latin typeface="Arial Narrow" panose="020B0606020202030204" pitchFamily="34" charset="0"/>
                <a:cs typeface="Segoe UI" panose="020B0502040204020203" pitchFamily="34" charset="0"/>
              </a:rPr>
              <a:t>not having to wait weeks or even months</a:t>
            </a:r>
            <a:r>
              <a:rPr lang="en-US" dirty="0">
                <a:latin typeface="Arial Narrow" panose="020B0606020202030204" pitchFamily="34" charset="0"/>
                <a:cs typeface="Segoe UI" panose="020B0502040204020203" pitchFamily="34" charset="0"/>
              </a:rPr>
              <a:t>.”</a:t>
            </a:r>
          </a:p>
        </p:txBody>
      </p:sp>
      <p:sp>
        <p:nvSpPr>
          <p:cNvPr id="18" name="TextBox 17">
            <a:extLst>
              <a:ext uri="{FF2B5EF4-FFF2-40B4-BE49-F238E27FC236}">
                <a16:creationId xmlns:a16="http://schemas.microsoft.com/office/drawing/2014/main" id="{95515631-9A09-4A93-A553-D50F1EB6577B}"/>
              </a:ext>
            </a:extLst>
          </p:cNvPr>
          <p:cNvSpPr txBox="1"/>
          <p:nvPr/>
        </p:nvSpPr>
        <p:spPr>
          <a:xfrm>
            <a:off x="522465" y="2698406"/>
            <a:ext cx="2878461" cy="2585323"/>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“I had been trying to get services for some time. I was told to explore all these other options and then if you can't get in call us back. As a result my daughter who was 18 at the </a:t>
            </a:r>
            <a:r>
              <a:rPr lang="en-US" b="1" dirty="0">
                <a:latin typeface="Arial Narrow" panose="020B0606020202030204" pitchFamily="34" charset="0"/>
                <a:cs typeface="Segoe UI" panose="020B0502040204020203" pitchFamily="34" charset="0"/>
              </a:rPr>
              <a:t>time lost all interest in talking to someone. </a:t>
            </a:r>
            <a:r>
              <a:rPr lang="en-US" dirty="0">
                <a:latin typeface="Arial Narrow" panose="020B0606020202030204" pitchFamily="34" charset="0"/>
                <a:cs typeface="Segoe UI" panose="020B0502040204020203" pitchFamily="34" charset="0"/>
              </a:rPr>
              <a:t>Thankfully she's coping better now.”</a:t>
            </a:r>
          </a:p>
        </p:txBody>
      </p:sp>
      <p:sp>
        <p:nvSpPr>
          <p:cNvPr id="3" name="TextBox 2">
            <a:extLst>
              <a:ext uri="{FF2B5EF4-FFF2-40B4-BE49-F238E27FC236}">
                <a16:creationId xmlns:a16="http://schemas.microsoft.com/office/drawing/2014/main" id="{7774104E-356E-FD51-231D-E9C1EE8046F7}"/>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
        <p:nvSpPr>
          <p:cNvPr id="4" name="TextBox 3">
            <a:extLst>
              <a:ext uri="{FF2B5EF4-FFF2-40B4-BE49-F238E27FC236}">
                <a16:creationId xmlns:a16="http://schemas.microsoft.com/office/drawing/2014/main" id="{8C3377D6-E82D-CF0A-575E-D89ADB87D4DE}"/>
              </a:ext>
            </a:extLst>
          </p:cNvPr>
          <p:cNvSpPr txBox="1"/>
          <p:nvPr/>
        </p:nvSpPr>
        <p:spPr>
          <a:xfrm>
            <a:off x="3819424" y="4793261"/>
            <a:ext cx="7971523" cy="923330"/>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“Her regimen only gets her in every three weeks, and as of today her next appointment isn't until January. So it will be </a:t>
            </a:r>
            <a:r>
              <a:rPr lang="en-US" b="1" dirty="0">
                <a:latin typeface="Arial Narrow" panose="020B0606020202030204" pitchFamily="34" charset="0"/>
                <a:cs typeface="Segoe UI" panose="020B0502040204020203" pitchFamily="34" charset="0"/>
              </a:rPr>
              <a:t>over 2 months since she's seen a therapist</a:t>
            </a:r>
            <a:r>
              <a:rPr lang="en-US" dirty="0">
                <a:latin typeface="Arial Narrow" panose="020B0606020202030204" pitchFamily="34" charset="0"/>
                <a:cs typeface="Segoe UI" panose="020B0502040204020203" pitchFamily="34" charset="0"/>
              </a:rPr>
              <a:t>. I'm not happy with how they're handling the care for my daughter.”</a:t>
            </a:r>
          </a:p>
        </p:txBody>
      </p:sp>
    </p:spTree>
    <p:extLst>
      <p:ext uri="{BB962C8B-B14F-4D97-AF65-F5344CB8AC3E}">
        <p14:creationId xmlns:p14="http://schemas.microsoft.com/office/powerpoint/2010/main" val="264050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155600"/>
            <a:ext cx="10515600" cy="1325563"/>
          </a:xfrm>
          <a:noFill/>
        </p:spPr>
        <p:txBody>
          <a:bodyPr>
            <a:normAutofit/>
          </a:bodyPr>
          <a:lstStyle/>
          <a:p>
            <a:pPr>
              <a:lnSpc>
                <a:spcPct val="100000"/>
              </a:lnSpc>
              <a:spcBef>
                <a:spcPts val="600"/>
              </a:spcBef>
              <a:spcAft>
                <a:spcPts val="700"/>
              </a:spcAft>
            </a:pPr>
            <a:r>
              <a:rPr lang="en-US" sz="2800" b="1" dirty="0">
                <a:latin typeface="Arial" panose="020B0604020202020204" pitchFamily="34" charset="0"/>
                <a:cs typeface="Arial" panose="020B0604020202020204" pitchFamily="34" charset="0"/>
              </a:rPr>
              <a:t>Parents’ social connectedness rated as mostly positive</a:t>
            </a:r>
            <a:br>
              <a:rPr lang="en-US" sz="2800" b="1" dirty="0">
                <a:latin typeface="Arial" panose="020B0604020202020204" pitchFamily="34" charset="0"/>
                <a:cs typeface="Arial" panose="020B0604020202020204" pitchFamily="34" charset="0"/>
              </a:rPr>
            </a:br>
            <a:r>
              <a:rPr lang="en-US" sz="1600" dirty="0">
                <a:latin typeface="Segoe UI" panose="020B0502040204020203" pitchFamily="34" charset="0"/>
                <a:cs typeface="Segoe UI" panose="020B0502040204020203" pitchFamily="34" charset="0"/>
              </a:rPr>
              <a:t>A majority of YSS respondents gave the social connectedness items </a:t>
            </a:r>
            <a:r>
              <a:rPr lang="en-US" sz="1600" b="1" dirty="0">
                <a:solidFill>
                  <a:srgbClr val="151E66"/>
                </a:solidFill>
                <a:latin typeface="Segoe UI" panose="020B0502040204020203" pitchFamily="34" charset="0"/>
                <a:cs typeface="Segoe UI" panose="020B0502040204020203" pitchFamily="34" charset="0"/>
              </a:rPr>
              <a:t>agree </a:t>
            </a:r>
            <a:r>
              <a:rPr lang="en-US" sz="1600" dirty="0">
                <a:latin typeface="Segoe UI" panose="020B0502040204020203" pitchFamily="34" charset="0"/>
                <a:cs typeface="Segoe UI" panose="020B0502040204020203" pitchFamily="34" charset="0"/>
              </a:rPr>
              <a:t>ratings</a:t>
            </a:r>
            <a:endParaRPr lang="en-US" sz="2800" dirty="0">
              <a:latin typeface="Segoe UI" panose="020B0502040204020203" pitchFamily="34" charset="0"/>
              <a:cs typeface="Segoe UI" panose="020B0502040204020203" pitchFamily="34" charset="0"/>
            </a:endParaRPr>
          </a:p>
        </p:txBody>
      </p:sp>
      <p:sp>
        <p:nvSpPr>
          <p:cNvPr id="26" name="Right Triangle 25">
            <a:extLst>
              <a:ext uri="{FF2B5EF4-FFF2-40B4-BE49-F238E27FC236}">
                <a16:creationId xmlns:a16="http://schemas.microsoft.com/office/drawing/2014/main" id="{3D2C85CA-3B30-436E-AD9E-FEB226323D7C}"/>
              </a:ext>
            </a:extLst>
          </p:cNvPr>
          <p:cNvSpPr/>
          <p:nvPr/>
        </p:nvSpPr>
        <p:spPr>
          <a:xfrm rot="10800000">
            <a:off x="11427073" y="-5441"/>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5">
            <a:extLst>
              <a:ext uri="{FF2B5EF4-FFF2-40B4-BE49-F238E27FC236}">
                <a16:creationId xmlns:a16="http://schemas.microsoft.com/office/drawing/2014/main" id="{32C4F510-DCF7-43C7-AF29-435235EEA3BF}"/>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39</a:t>
            </a:fld>
            <a:endParaRPr lang="en-US"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4D051D3-1C5B-4785-A786-E8018F6BB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3" name="TextBox 2">
            <a:extLst>
              <a:ext uri="{FF2B5EF4-FFF2-40B4-BE49-F238E27FC236}">
                <a16:creationId xmlns:a16="http://schemas.microsoft.com/office/drawing/2014/main" id="{E4E80C6C-9379-C731-ABB4-1217CC04DE19}"/>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graphicFrame>
        <p:nvGraphicFramePr>
          <p:cNvPr id="4" name="Chart 3">
            <a:extLst>
              <a:ext uri="{FF2B5EF4-FFF2-40B4-BE49-F238E27FC236}">
                <a16:creationId xmlns:a16="http://schemas.microsoft.com/office/drawing/2014/main" id="{D53D7E2F-D577-42AB-CF8B-983BC719005E}"/>
              </a:ext>
            </a:extLst>
          </p:cNvPr>
          <p:cNvGraphicFramePr/>
          <p:nvPr>
            <p:extLst>
              <p:ext uri="{D42A27DB-BD31-4B8C-83A1-F6EECF244321}">
                <p14:modId xmlns:p14="http://schemas.microsoft.com/office/powerpoint/2010/main" val="1462781305"/>
              </p:ext>
            </p:extLst>
          </p:nvPr>
        </p:nvGraphicFramePr>
        <p:xfrm>
          <a:off x="651389" y="1258234"/>
          <a:ext cx="10889222" cy="5092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43563899-2329-6D9B-805C-9474E36E88FE}"/>
              </a:ext>
            </a:extLst>
          </p:cNvPr>
          <p:cNvSpPr txBox="1">
            <a:spLocks/>
          </p:cNvSpPr>
          <p:nvPr/>
        </p:nvSpPr>
        <p:spPr>
          <a:xfrm>
            <a:off x="5953441" y="1570373"/>
            <a:ext cx="1281629"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1200" b="1" dirty="0">
                <a:solidFill>
                  <a:srgbClr val="151E66"/>
                </a:solidFill>
                <a:latin typeface="Segoe UI" panose="020B0502040204020203" pitchFamily="34" charset="0"/>
                <a:cs typeface="Segoe UI" panose="020B0502040204020203" pitchFamily="34" charset="0"/>
              </a:rPr>
              <a:t>Strongly </a:t>
            </a:r>
          </a:p>
          <a:p>
            <a:pPr>
              <a:lnSpc>
                <a:spcPct val="100000"/>
              </a:lnSpc>
              <a:spcBef>
                <a:spcPts val="0"/>
              </a:spcBef>
            </a:pPr>
            <a:r>
              <a:rPr lang="en-US" sz="1200" b="1" dirty="0">
                <a:solidFill>
                  <a:srgbClr val="151E66"/>
                </a:solidFill>
                <a:latin typeface="Segoe UI" panose="020B0502040204020203" pitchFamily="34" charset="0"/>
                <a:cs typeface="Segoe UI" panose="020B0502040204020203" pitchFamily="34" charset="0"/>
              </a:rPr>
              <a:t>agree</a:t>
            </a:r>
          </a:p>
        </p:txBody>
      </p:sp>
      <p:sp>
        <p:nvSpPr>
          <p:cNvPr id="6" name="Title 1">
            <a:extLst>
              <a:ext uri="{FF2B5EF4-FFF2-40B4-BE49-F238E27FC236}">
                <a16:creationId xmlns:a16="http://schemas.microsoft.com/office/drawing/2014/main" id="{C5AE3CE2-39F4-02AB-76AD-91773A2EDF47}"/>
              </a:ext>
            </a:extLst>
          </p:cNvPr>
          <p:cNvSpPr txBox="1">
            <a:spLocks/>
          </p:cNvSpPr>
          <p:nvPr/>
        </p:nvSpPr>
        <p:spPr>
          <a:xfrm>
            <a:off x="7302621" y="1570373"/>
            <a:ext cx="99569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1E2C92"/>
                </a:solidFill>
                <a:latin typeface="Segoe UI" panose="020B0502040204020203" pitchFamily="34" charset="0"/>
                <a:cs typeface="Segoe UI" panose="020B0502040204020203" pitchFamily="34" charset="0"/>
              </a:rPr>
              <a:t>Somewhat agree</a:t>
            </a:r>
          </a:p>
        </p:txBody>
      </p:sp>
      <p:sp>
        <p:nvSpPr>
          <p:cNvPr id="7" name="Title 1">
            <a:extLst>
              <a:ext uri="{FF2B5EF4-FFF2-40B4-BE49-F238E27FC236}">
                <a16:creationId xmlns:a16="http://schemas.microsoft.com/office/drawing/2014/main" id="{C4A997EE-D841-6420-7501-1CAAC5CEAD40}"/>
              </a:ext>
            </a:extLst>
          </p:cNvPr>
          <p:cNvSpPr txBox="1">
            <a:spLocks/>
          </p:cNvSpPr>
          <p:nvPr/>
        </p:nvSpPr>
        <p:spPr>
          <a:xfrm>
            <a:off x="9961161" y="1570373"/>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760000"/>
                </a:solidFill>
                <a:latin typeface="Segoe UI" panose="020B0502040204020203" pitchFamily="34" charset="0"/>
                <a:cs typeface="Segoe UI" panose="020B0502040204020203" pitchFamily="34" charset="0"/>
              </a:rPr>
              <a:t>Strongly disagree</a:t>
            </a:r>
          </a:p>
        </p:txBody>
      </p:sp>
      <p:sp>
        <p:nvSpPr>
          <p:cNvPr id="8" name="Title 1">
            <a:extLst>
              <a:ext uri="{FF2B5EF4-FFF2-40B4-BE49-F238E27FC236}">
                <a16:creationId xmlns:a16="http://schemas.microsoft.com/office/drawing/2014/main" id="{2A51E84D-7423-7CF1-E4EA-23AF6C92A951}"/>
              </a:ext>
            </a:extLst>
          </p:cNvPr>
          <p:cNvSpPr txBox="1">
            <a:spLocks/>
          </p:cNvSpPr>
          <p:nvPr/>
        </p:nvSpPr>
        <p:spPr>
          <a:xfrm>
            <a:off x="8577640" y="1570373"/>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AC2900"/>
                </a:solidFill>
                <a:latin typeface="Segoe UI" panose="020B0502040204020203" pitchFamily="34" charset="0"/>
                <a:cs typeface="Segoe UI" panose="020B0502040204020203" pitchFamily="34" charset="0"/>
              </a:rPr>
              <a:t>Somewhat disagree</a:t>
            </a:r>
          </a:p>
        </p:txBody>
      </p:sp>
    </p:spTree>
    <p:extLst>
      <p:ext uri="{BB962C8B-B14F-4D97-AF65-F5344CB8AC3E}">
        <p14:creationId xmlns:p14="http://schemas.microsoft.com/office/powerpoint/2010/main" val="46410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44146" y="-179465"/>
            <a:ext cx="10515600" cy="1325563"/>
          </a:xfrm>
        </p:spPr>
        <p:txBody>
          <a:bodyPr>
            <a:normAutofit/>
          </a:bodyPr>
          <a:lstStyle/>
          <a:p>
            <a:pPr>
              <a:lnSpc>
                <a:spcPct val="100000"/>
              </a:lnSpc>
              <a:spcBef>
                <a:spcPts val="600"/>
              </a:spcBef>
              <a:spcAft>
                <a:spcPts val="700"/>
              </a:spcAft>
            </a:pPr>
            <a:r>
              <a:rPr lang="en-US" sz="2800" b="1" dirty="0">
                <a:latin typeface="Arial" panose="020B0604020202020204" pitchFamily="34" charset="0"/>
                <a:cs typeface="Arial" panose="020B0604020202020204" pitchFamily="34" charset="0"/>
              </a:rPr>
              <a:t>Response rates for the MHSIP rebounded in 2022</a:t>
            </a:r>
            <a:br>
              <a:rPr lang="en-US" sz="2800" b="1"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Switch to text message survey invitation for phones resulted in return to normalcy for sample size</a:t>
            </a:r>
            <a:endParaRPr lang="en-US" sz="2800" dirty="0">
              <a:latin typeface="Segoe UI" panose="020B0502040204020203" pitchFamily="34" charset="0"/>
              <a:cs typeface="Segoe UI" panose="020B0502040204020203" pitchFamily="34" charset="0"/>
            </a:endParaRPr>
          </a:p>
        </p:txBody>
      </p:sp>
      <p:sp>
        <p:nvSpPr>
          <p:cNvPr id="26" name="Right Triangle 25">
            <a:extLst>
              <a:ext uri="{FF2B5EF4-FFF2-40B4-BE49-F238E27FC236}">
                <a16:creationId xmlns:a16="http://schemas.microsoft.com/office/drawing/2014/main" id="{3D2C85CA-3B30-436E-AD9E-FEB226323D7C}"/>
              </a:ext>
            </a:extLst>
          </p:cNvPr>
          <p:cNvSpPr/>
          <p:nvPr/>
        </p:nvSpPr>
        <p:spPr>
          <a:xfrm rot="10800000">
            <a:off x="11427073" y="-5441"/>
            <a:ext cx="764927" cy="770634"/>
          </a:xfrm>
          <a:prstGeom prst="rtTriangle">
            <a:avLst/>
          </a:prstGeom>
          <a:solidFill>
            <a:srgbClr val="00E0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5">
            <a:extLst>
              <a:ext uri="{FF2B5EF4-FFF2-40B4-BE49-F238E27FC236}">
                <a16:creationId xmlns:a16="http://schemas.microsoft.com/office/drawing/2014/main" id="{32C4F510-DCF7-43C7-AF29-435235EEA3BF}"/>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4</a:t>
            </a:fld>
            <a:endParaRPr lang="en-US"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4D051D3-1C5B-4785-A786-E8018F6BB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6" name="TextBox 15">
            <a:extLst>
              <a:ext uri="{FF2B5EF4-FFF2-40B4-BE49-F238E27FC236}">
                <a16:creationId xmlns:a16="http://schemas.microsoft.com/office/drawing/2014/main" id="{FAB8B8C1-DC36-465F-894A-7679ECFAE06E}"/>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graphicFrame>
        <p:nvGraphicFramePr>
          <p:cNvPr id="18" name="Content Placeholder 7">
            <a:extLst>
              <a:ext uri="{FF2B5EF4-FFF2-40B4-BE49-F238E27FC236}">
                <a16:creationId xmlns:a16="http://schemas.microsoft.com/office/drawing/2014/main" id="{45429874-75EF-46B7-B551-DA957B0B3C7A}"/>
              </a:ext>
            </a:extLst>
          </p:cNvPr>
          <p:cNvGraphicFramePr>
            <a:graphicFrameLocks noGrp="1"/>
          </p:cNvGraphicFramePr>
          <p:nvPr>
            <p:ph idx="1"/>
            <p:extLst>
              <p:ext uri="{D42A27DB-BD31-4B8C-83A1-F6EECF244321}">
                <p14:modId xmlns:p14="http://schemas.microsoft.com/office/powerpoint/2010/main" val="3224002659"/>
              </p:ext>
            </p:extLst>
          </p:nvPr>
        </p:nvGraphicFramePr>
        <p:xfrm>
          <a:off x="619522" y="1225118"/>
          <a:ext cx="4782424" cy="4892675"/>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2C3FE058-1F05-4357-87D8-1071EF1AFD6C}"/>
              </a:ext>
            </a:extLst>
          </p:cNvPr>
          <p:cNvSpPr txBox="1">
            <a:spLocks/>
          </p:cNvSpPr>
          <p:nvPr/>
        </p:nvSpPr>
        <p:spPr>
          <a:xfrm>
            <a:off x="1008445" y="898369"/>
            <a:ext cx="3971021" cy="492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spcAft>
                <a:spcPts val="700"/>
              </a:spcAft>
            </a:pPr>
            <a:r>
              <a:rPr lang="en-US" sz="1800" b="1" dirty="0">
                <a:latin typeface="Arial" panose="020B0604020202020204" pitchFamily="34" charset="0"/>
                <a:cs typeface="Arial" panose="020B0604020202020204" pitchFamily="34" charset="0"/>
              </a:rPr>
              <a:t>MHSIP # of responses, 2014-2022</a:t>
            </a:r>
            <a:endParaRPr lang="en-US" sz="1800" dirty="0">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CB4021AE-3A99-4B15-891E-593C9593AA8F}"/>
              </a:ext>
            </a:extLst>
          </p:cNvPr>
          <p:cNvSpPr txBox="1">
            <a:spLocks/>
          </p:cNvSpPr>
          <p:nvPr/>
        </p:nvSpPr>
        <p:spPr>
          <a:xfrm>
            <a:off x="7212534" y="811355"/>
            <a:ext cx="3971021" cy="82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spcAft>
                <a:spcPts val="700"/>
              </a:spcAft>
            </a:pPr>
            <a:r>
              <a:rPr lang="en-US" sz="1800" b="1" dirty="0">
                <a:latin typeface="Arial" panose="020B0604020202020204" pitchFamily="34" charset="0"/>
                <a:cs typeface="Arial" panose="020B0604020202020204" pitchFamily="34" charset="0"/>
              </a:rPr>
              <a:t>MHSIP response rate by medium </a:t>
            </a:r>
            <a:r>
              <a:rPr lang="en-US" sz="1800" b="1" dirty="0">
                <a:solidFill>
                  <a:srgbClr val="E1E0E0"/>
                </a:solidFill>
                <a:latin typeface="Arial" panose="020B0604020202020204" pitchFamily="34" charset="0"/>
                <a:cs typeface="Arial" panose="020B0604020202020204" pitchFamily="34" charset="0"/>
              </a:rPr>
              <a:t>2021</a:t>
            </a:r>
            <a:r>
              <a:rPr lang="en-US" sz="1800" b="1" dirty="0">
                <a:latin typeface="Arial" panose="020B0604020202020204" pitchFamily="34" charset="0"/>
                <a:cs typeface="Arial" panose="020B0604020202020204" pitchFamily="34" charset="0"/>
              </a:rPr>
              <a:t> vs. </a:t>
            </a:r>
            <a:r>
              <a:rPr lang="en-US" sz="1800" b="1" dirty="0">
                <a:solidFill>
                  <a:srgbClr val="00E078"/>
                </a:solidFill>
                <a:latin typeface="Arial" panose="020B0604020202020204" pitchFamily="34" charset="0"/>
                <a:cs typeface="Arial" panose="020B0604020202020204" pitchFamily="34" charset="0"/>
              </a:rPr>
              <a:t>2022</a:t>
            </a:r>
            <a:endParaRPr lang="en-US" sz="1800" dirty="0">
              <a:solidFill>
                <a:srgbClr val="00E078"/>
              </a:solidFill>
              <a:latin typeface="Segoe UI" panose="020B0502040204020203" pitchFamily="34" charset="0"/>
              <a:cs typeface="Segoe UI" panose="020B0502040204020203" pitchFamily="34" charset="0"/>
            </a:endParaRPr>
          </a:p>
        </p:txBody>
      </p:sp>
      <p:graphicFrame>
        <p:nvGraphicFramePr>
          <p:cNvPr id="5" name="Chart 4">
            <a:extLst>
              <a:ext uri="{FF2B5EF4-FFF2-40B4-BE49-F238E27FC236}">
                <a16:creationId xmlns:a16="http://schemas.microsoft.com/office/drawing/2014/main" id="{6A8F68D8-E68E-4883-9B90-F5F5F752AE95}"/>
              </a:ext>
            </a:extLst>
          </p:cNvPr>
          <p:cNvGraphicFramePr/>
          <p:nvPr>
            <p:extLst>
              <p:ext uri="{D42A27DB-BD31-4B8C-83A1-F6EECF244321}">
                <p14:modId xmlns:p14="http://schemas.microsoft.com/office/powerpoint/2010/main" val="807793101"/>
              </p:ext>
            </p:extLst>
          </p:nvPr>
        </p:nvGraphicFramePr>
        <p:xfrm>
          <a:off x="6233109" y="1492898"/>
          <a:ext cx="5543291" cy="5136827"/>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653B60B0-4AA3-35EB-D329-2D1B88EF0F1D}"/>
              </a:ext>
            </a:extLst>
          </p:cNvPr>
          <p:cNvSpPr txBox="1"/>
          <p:nvPr/>
        </p:nvSpPr>
        <p:spPr>
          <a:xfrm>
            <a:off x="4607613" y="6431015"/>
            <a:ext cx="1351279" cy="369332"/>
          </a:xfrm>
          <a:prstGeom prst="rect">
            <a:avLst/>
          </a:prstGeom>
          <a:noFill/>
        </p:spPr>
        <p:txBody>
          <a:bodyPr wrap="square" rtlCol="0">
            <a:spAutoFit/>
          </a:bodyPr>
          <a:lstStyle/>
          <a:p>
            <a:r>
              <a:rPr lang="en-US" sz="900" dirty="0">
                <a:latin typeface="Segoe UI" panose="020B0502040204020203" pitchFamily="34" charset="0"/>
                <a:cs typeface="Segoe UI" panose="020B0502040204020203" pitchFamily="34" charset="0"/>
              </a:rPr>
              <a:t>*direct calls in 2021, texts in 2022</a:t>
            </a:r>
          </a:p>
        </p:txBody>
      </p:sp>
    </p:spTree>
    <p:extLst>
      <p:ext uri="{BB962C8B-B14F-4D97-AF65-F5344CB8AC3E}">
        <p14:creationId xmlns:p14="http://schemas.microsoft.com/office/powerpoint/2010/main" val="2630259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All SWMBH CMHSPs: 2022 YSS scores by construct</a:t>
            </a:r>
            <a:br>
              <a:rPr lang="en-US" sz="2800" b="1" dirty="0">
                <a:latin typeface="Lora" panose="02000503000000020004" pitchFamily="2" charset="0"/>
              </a:rPr>
            </a:br>
            <a:r>
              <a:rPr lang="en-US" sz="1600" b="1" dirty="0">
                <a:solidFill>
                  <a:srgbClr val="151E66"/>
                </a:solidFill>
                <a:latin typeface="Segoe UI" panose="020B0502040204020203" pitchFamily="34" charset="0"/>
                <a:cs typeface="Segoe UI" panose="020B0502040204020203" pitchFamily="34" charset="0"/>
              </a:rPr>
              <a:t>Dark blue</a:t>
            </a:r>
            <a:r>
              <a:rPr lang="en-US" sz="1600" dirty="0">
                <a:solidFill>
                  <a:srgbClr val="151E66"/>
                </a:solidFill>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the county’s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40</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2920323016"/>
              </p:ext>
            </p:extLst>
          </p:nvPr>
        </p:nvGraphicFramePr>
        <p:xfrm>
          <a:off x="696036" y="2166630"/>
          <a:ext cx="10515600"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60" name="Title 1">
            <a:extLst>
              <a:ext uri="{FF2B5EF4-FFF2-40B4-BE49-F238E27FC236}">
                <a16:creationId xmlns:a16="http://schemas.microsoft.com/office/drawing/2014/main" id="{3FD1164F-6E1E-40EA-A6F0-24576E9919CD}"/>
              </a:ext>
            </a:extLst>
          </p:cNvPr>
          <p:cNvSpPr txBox="1">
            <a:spLocks/>
          </p:cNvSpPr>
          <p:nvPr/>
        </p:nvSpPr>
        <p:spPr>
          <a:xfrm>
            <a:off x="8116142" y="6266876"/>
            <a:ext cx="3080081"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all CMHSPs: ±3.8 pts</a:t>
            </a:r>
          </a:p>
          <a:p>
            <a:pPr algn="r">
              <a:spcAft>
                <a:spcPts val="600"/>
              </a:spcAft>
            </a:pPr>
            <a:r>
              <a:rPr lang="en-US" sz="1200" dirty="0">
                <a:latin typeface="Segoe UI" panose="020B0502040204020203" pitchFamily="34" charset="0"/>
                <a:cs typeface="Segoe UI" panose="020B0502040204020203" pitchFamily="34" charset="0"/>
              </a:rPr>
              <a:t>n = 516</a:t>
            </a:r>
          </a:p>
        </p:txBody>
      </p:sp>
      <p:sp>
        <p:nvSpPr>
          <p:cNvPr id="15" name="Title 1">
            <a:extLst>
              <a:ext uri="{FF2B5EF4-FFF2-40B4-BE49-F238E27FC236}">
                <a16:creationId xmlns:a16="http://schemas.microsoft.com/office/drawing/2014/main" id="{0008E8D0-26DB-44BB-B52F-9E8992585306}"/>
              </a:ext>
            </a:extLst>
          </p:cNvPr>
          <p:cNvSpPr txBox="1">
            <a:spLocks/>
          </p:cNvSpPr>
          <p:nvPr/>
        </p:nvSpPr>
        <p:spPr>
          <a:xfrm>
            <a:off x="1713862" y="165624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 &amp; Appropriateness</a:t>
            </a:r>
          </a:p>
        </p:txBody>
      </p:sp>
      <p:sp>
        <p:nvSpPr>
          <p:cNvPr id="16" name="Title 1">
            <a:extLst>
              <a:ext uri="{FF2B5EF4-FFF2-40B4-BE49-F238E27FC236}">
                <a16:creationId xmlns:a16="http://schemas.microsoft.com/office/drawing/2014/main" id="{ED0F2FC2-43D8-40F4-88A0-7B4EB81979C7}"/>
              </a:ext>
            </a:extLst>
          </p:cNvPr>
          <p:cNvSpPr txBox="1">
            <a:spLocks/>
          </p:cNvSpPr>
          <p:nvPr/>
        </p:nvSpPr>
        <p:spPr>
          <a:xfrm>
            <a:off x="3402179" y="1715012"/>
            <a:ext cx="1296221" cy="173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Participation in Treatment</a:t>
            </a:r>
          </a:p>
        </p:txBody>
      </p:sp>
      <p:sp>
        <p:nvSpPr>
          <p:cNvPr id="18" name="Title 1">
            <a:extLst>
              <a:ext uri="{FF2B5EF4-FFF2-40B4-BE49-F238E27FC236}">
                <a16:creationId xmlns:a16="http://schemas.microsoft.com/office/drawing/2014/main" id="{4D3B2F55-B329-4488-9311-DB2CF6D20E76}"/>
              </a:ext>
            </a:extLst>
          </p:cNvPr>
          <p:cNvSpPr txBox="1">
            <a:spLocks/>
          </p:cNvSpPr>
          <p:nvPr/>
        </p:nvSpPr>
        <p:spPr>
          <a:xfrm>
            <a:off x="4615284" y="1656243"/>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p>
        </p:txBody>
      </p:sp>
      <p:sp>
        <p:nvSpPr>
          <p:cNvPr id="19" name="Title 1">
            <a:extLst>
              <a:ext uri="{FF2B5EF4-FFF2-40B4-BE49-F238E27FC236}">
                <a16:creationId xmlns:a16="http://schemas.microsoft.com/office/drawing/2014/main" id="{81567CF6-4AFF-4E20-B995-CC9B90CB55A4}"/>
              </a:ext>
            </a:extLst>
          </p:cNvPr>
          <p:cNvSpPr txBox="1">
            <a:spLocks/>
          </p:cNvSpPr>
          <p:nvPr/>
        </p:nvSpPr>
        <p:spPr>
          <a:xfrm>
            <a:off x="6096000" y="1656243"/>
            <a:ext cx="143184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Cultural Sensitivity</a:t>
            </a:r>
          </a:p>
        </p:txBody>
      </p:sp>
      <p:sp>
        <p:nvSpPr>
          <p:cNvPr id="20" name="Title 1">
            <a:extLst>
              <a:ext uri="{FF2B5EF4-FFF2-40B4-BE49-F238E27FC236}">
                <a16:creationId xmlns:a16="http://schemas.microsoft.com/office/drawing/2014/main" id="{3D519903-70E5-40D5-BF2B-879BF7975378}"/>
              </a:ext>
            </a:extLst>
          </p:cNvPr>
          <p:cNvSpPr txBox="1">
            <a:spLocks/>
          </p:cNvSpPr>
          <p:nvPr/>
        </p:nvSpPr>
        <p:spPr>
          <a:xfrm>
            <a:off x="7527848" y="1656243"/>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a:t>
            </a:r>
          </a:p>
        </p:txBody>
      </p:sp>
      <p:sp>
        <p:nvSpPr>
          <p:cNvPr id="22" name="Title 1">
            <a:extLst>
              <a:ext uri="{FF2B5EF4-FFF2-40B4-BE49-F238E27FC236}">
                <a16:creationId xmlns:a16="http://schemas.microsoft.com/office/drawing/2014/main" id="{02707AE8-A0BB-4D3C-83E4-2A8307C52BCE}"/>
              </a:ext>
            </a:extLst>
          </p:cNvPr>
          <p:cNvSpPr txBox="1">
            <a:spLocks/>
          </p:cNvSpPr>
          <p:nvPr/>
        </p:nvSpPr>
        <p:spPr>
          <a:xfrm>
            <a:off x="8898894"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3" name="TextBox 2">
            <a:extLst>
              <a:ext uri="{FF2B5EF4-FFF2-40B4-BE49-F238E27FC236}">
                <a16:creationId xmlns:a16="http://schemas.microsoft.com/office/drawing/2014/main" id="{DE1DB6D9-2B67-653F-BD02-333D7D236D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Tree>
    <p:extLst>
      <p:ext uri="{BB962C8B-B14F-4D97-AF65-F5344CB8AC3E}">
        <p14:creationId xmlns:p14="http://schemas.microsoft.com/office/powerpoint/2010/main" val="2000812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Barry County: Below average in 1 YSS construct in 2022</a:t>
            </a:r>
            <a:br>
              <a:rPr lang="en-US" sz="2800" b="1" dirty="0">
                <a:latin typeface="Lora" panose="02000503000000020004" pitchFamily="2" charset="0"/>
              </a:rPr>
            </a:br>
            <a:r>
              <a:rPr lang="en-US" sz="1600" b="1" dirty="0">
                <a:solidFill>
                  <a:srgbClr val="151E66"/>
                </a:solidFill>
                <a:latin typeface="Segoe UI" panose="020B0502040204020203" pitchFamily="34" charset="0"/>
                <a:cs typeface="Segoe UI" panose="020B0502040204020203" pitchFamily="34" charset="0"/>
              </a:rPr>
              <a:t>Dark blue</a:t>
            </a:r>
            <a:r>
              <a:rPr lang="en-US" sz="1600" dirty="0">
                <a:solidFill>
                  <a:srgbClr val="151E66"/>
                </a:solidFill>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the county’s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41</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2319533854"/>
              </p:ext>
            </p:extLst>
          </p:nvPr>
        </p:nvGraphicFramePr>
        <p:xfrm>
          <a:off x="696036" y="2166630"/>
          <a:ext cx="10515600"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60" name="Title 1">
            <a:extLst>
              <a:ext uri="{FF2B5EF4-FFF2-40B4-BE49-F238E27FC236}">
                <a16:creationId xmlns:a16="http://schemas.microsoft.com/office/drawing/2014/main" id="{3FD1164F-6E1E-40EA-A6F0-24576E9919CD}"/>
              </a:ext>
            </a:extLst>
          </p:cNvPr>
          <p:cNvSpPr txBox="1">
            <a:spLocks/>
          </p:cNvSpPr>
          <p:nvPr/>
        </p:nvSpPr>
        <p:spPr>
          <a:xfrm>
            <a:off x="8063345" y="6240658"/>
            <a:ext cx="3080081"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all CMHSPs: ±12.9 pts</a:t>
            </a:r>
          </a:p>
          <a:p>
            <a:pPr algn="r">
              <a:spcAft>
                <a:spcPts val="600"/>
              </a:spcAft>
            </a:pPr>
            <a:r>
              <a:rPr lang="en-US" sz="1200" dirty="0">
                <a:latin typeface="Segoe UI" panose="020B0502040204020203" pitchFamily="34" charset="0"/>
                <a:cs typeface="Segoe UI" panose="020B0502040204020203" pitchFamily="34" charset="0"/>
              </a:rPr>
              <a:t>n = 49</a:t>
            </a:r>
          </a:p>
        </p:txBody>
      </p:sp>
      <p:sp>
        <p:nvSpPr>
          <p:cNvPr id="15" name="Title 1">
            <a:extLst>
              <a:ext uri="{FF2B5EF4-FFF2-40B4-BE49-F238E27FC236}">
                <a16:creationId xmlns:a16="http://schemas.microsoft.com/office/drawing/2014/main" id="{0008E8D0-26DB-44BB-B52F-9E8992585306}"/>
              </a:ext>
            </a:extLst>
          </p:cNvPr>
          <p:cNvSpPr txBox="1">
            <a:spLocks/>
          </p:cNvSpPr>
          <p:nvPr/>
        </p:nvSpPr>
        <p:spPr>
          <a:xfrm>
            <a:off x="1713862" y="165624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 &amp; Appropriateness</a:t>
            </a:r>
          </a:p>
        </p:txBody>
      </p:sp>
      <p:sp>
        <p:nvSpPr>
          <p:cNvPr id="16" name="Title 1">
            <a:extLst>
              <a:ext uri="{FF2B5EF4-FFF2-40B4-BE49-F238E27FC236}">
                <a16:creationId xmlns:a16="http://schemas.microsoft.com/office/drawing/2014/main" id="{ED0F2FC2-43D8-40F4-88A0-7B4EB81979C7}"/>
              </a:ext>
            </a:extLst>
          </p:cNvPr>
          <p:cNvSpPr txBox="1">
            <a:spLocks/>
          </p:cNvSpPr>
          <p:nvPr/>
        </p:nvSpPr>
        <p:spPr>
          <a:xfrm>
            <a:off x="3402179" y="1715012"/>
            <a:ext cx="1296221" cy="173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Participation in Treatment</a:t>
            </a:r>
          </a:p>
        </p:txBody>
      </p:sp>
      <p:sp>
        <p:nvSpPr>
          <p:cNvPr id="18" name="Title 1">
            <a:extLst>
              <a:ext uri="{FF2B5EF4-FFF2-40B4-BE49-F238E27FC236}">
                <a16:creationId xmlns:a16="http://schemas.microsoft.com/office/drawing/2014/main" id="{4D3B2F55-B329-4488-9311-DB2CF6D20E76}"/>
              </a:ext>
            </a:extLst>
          </p:cNvPr>
          <p:cNvSpPr txBox="1">
            <a:spLocks/>
          </p:cNvSpPr>
          <p:nvPr/>
        </p:nvSpPr>
        <p:spPr>
          <a:xfrm>
            <a:off x="4615284" y="1656243"/>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p>
        </p:txBody>
      </p:sp>
      <p:sp>
        <p:nvSpPr>
          <p:cNvPr id="19" name="Title 1">
            <a:extLst>
              <a:ext uri="{FF2B5EF4-FFF2-40B4-BE49-F238E27FC236}">
                <a16:creationId xmlns:a16="http://schemas.microsoft.com/office/drawing/2014/main" id="{81567CF6-4AFF-4E20-B995-CC9B90CB55A4}"/>
              </a:ext>
            </a:extLst>
          </p:cNvPr>
          <p:cNvSpPr txBox="1">
            <a:spLocks/>
          </p:cNvSpPr>
          <p:nvPr/>
        </p:nvSpPr>
        <p:spPr>
          <a:xfrm>
            <a:off x="6096000" y="1656243"/>
            <a:ext cx="143184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Cultural Sensitivity</a:t>
            </a:r>
          </a:p>
        </p:txBody>
      </p:sp>
      <p:sp>
        <p:nvSpPr>
          <p:cNvPr id="20" name="Title 1">
            <a:extLst>
              <a:ext uri="{FF2B5EF4-FFF2-40B4-BE49-F238E27FC236}">
                <a16:creationId xmlns:a16="http://schemas.microsoft.com/office/drawing/2014/main" id="{3D519903-70E5-40D5-BF2B-879BF7975378}"/>
              </a:ext>
            </a:extLst>
          </p:cNvPr>
          <p:cNvSpPr txBox="1">
            <a:spLocks/>
          </p:cNvSpPr>
          <p:nvPr/>
        </p:nvSpPr>
        <p:spPr>
          <a:xfrm>
            <a:off x="7527848" y="1656243"/>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a:t>
            </a:r>
            <a:r>
              <a:rPr lang="en-US" sz="1600" baseline="30000" dirty="0">
                <a:latin typeface="Segoe UI" panose="020B0502040204020203" pitchFamily="34" charset="0"/>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22" name="Title 1">
            <a:extLst>
              <a:ext uri="{FF2B5EF4-FFF2-40B4-BE49-F238E27FC236}">
                <a16:creationId xmlns:a16="http://schemas.microsoft.com/office/drawing/2014/main" id="{02707AE8-A0BB-4D3C-83E4-2A8307C52BCE}"/>
              </a:ext>
            </a:extLst>
          </p:cNvPr>
          <p:cNvSpPr txBox="1">
            <a:spLocks/>
          </p:cNvSpPr>
          <p:nvPr/>
        </p:nvSpPr>
        <p:spPr>
          <a:xfrm>
            <a:off x="8898894"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3" name="TextBox 2">
            <a:extLst>
              <a:ext uri="{FF2B5EF4-FFF2-40B4-BE49-F238E27FC236}">
                <a16:creationId xmlns:a16="http://schemas.microsoft.com/office/drawing/2014/main" id="{DE1DB6D9-2B67-653F-BD02-333D7D236D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
        <p:nvSpPr>
          <p:cNvPr id="5" name="TextBox 4">
            <a:extLst>
              <a:ext uri="{FF2B5EF4-FFF2-40B4-BE49-F238E27FC236}">
                <a16:creationId xmlns:a16="http://schemas.microsoft.com/office/drawing/2014/main" id="{B6336B84-F230-6CF3-8CFA-B52BC33C3C06}"/>
              </a:ext>
            </a:extLst>
          </p:cNvPr>
          <p:cNvSpPr txBox="1"/>
          <p:nvPr/>
        </p:nvSpPr>
        <p:spPr>
          <a:xfrm>
            <a:off x="1312949" y="3622260"/>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6" name="Straight Connector 5">
            <a:extLst>
              <a:ext uri="{FF2B5EF4-FFF2-40B4-BE49-F238E27FC236}">
                <a16:creationId xmlns:a16="http://schemas.microsoft.com/office/drawing/2014/main" id="{734C812E-2985-9164-09FE-4838D01FA229}"/>
              </a:ext>
            </a:extLst>
          </p:cNvPr>
          <p:cNvCxnSpPr>
            <a:cxnSpLocks/>
          </p:cNvCxnSpPr>
          <p:nvPr/>
        </p:nvCxnSpPr>
        <p:spPr>
          <a:xfrm flipV="1">
            <a:off x="2201659" y="3644690"/>
            <a:ext cx="258703" cy="184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6F17E95-6362-52CB-406E-36D199A21445}"/>
              </a:ext>
            </a:extLst>
          </p:cNvPr>
          <p:cNvSpPr txBox="1"/>
          <p:nvPr/>
        </p:nvSpPr>
        <p:spPr>
          <a:xfrm>
            <a:off x="5122416" y="6214784"/>
            <a:ext cx="3000969" cy="461665"/>
          </a:xfrm>
          <a:prstGeom prst="rect">
            <a:avLst/>
          </a:prstGeom>
          <a:noFill/>
        </p:spPr>
        <p:txBody>
          <a:bodyPr wrap="square">
            <a:spAutoFit/>
          </a:bodyPr>
          <a:lstStyle/>
          <a:p>
            <a:pPr algn="r"/>
            <a:r>
              <a:rPr lang="en-US" sz="1200" dirty="0">
                <a:latin typeface="Segoe UI" panose="020B0502040204020203" pitchFamily="34" charset="0"/>
                <a:cs typeface="Segoe UI" panose="020B0502040204020203" pitchFamily="34" charset="0"/>
              </a:rPr>
              <a:t>†</a:t>
            </a:r>
            <a:r>
              <a:rPr lang="en-US" sz="110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significant difference (p &lt; .05) between this county and others for construct</a:t>
            </a:r>
            <a:endParaRPr lang="en-US" sz="1200" dirty="0"/>
          </a:p>
        </p:txBody>
      </p:sp>
    </p:spTree>
    <p:extLst>
      <p:ext uri="{BB962C8B-B14F-4D97-AF65-F5344CB8AC3E}">
        <p14:creationId xmlns:p14="http://schemas.microsoft.com/office/powerpoint/2010/main" val="3609155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Berrien County: Below average in 2 YSS constructs in 2022</a:t>
            </a:r>
            <a:br>
              <a:rPr lang="en-US" sz="2800" b="1" dirty="0">
                <a:latin typeface="Lora" panose="02000503000000020004" pitchFamily="2" charset="0"/>
              </a:rPr>
            </a:br>
            <a:r>
              <a:rPr lang="en-US" sz="1600" b="1" dirty="0">
                <a:solidFill>
                  <a:srgbClr val="151E66"/>
                </a:solidFill>
                <a:latin typeface="Segoe UI" panose="020B0502040204020203" pitchFamily="34" charset="0"/>
                <a:cs typeface="Segoe UI" panose="020B0502040204020203" pitchFamily="34" charset="0"/>
              </a:rPr>
              <a:t>Dark blue</a:t>
            </a:r>
            <a:r>
              <a:rPr lang="en-US" sz="1600" dirty="0">
                <a:solidFill>
                  <a:srgbClr val="151E66"/>
                </a:solidFill>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the county’s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42</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872284981"/>
              </p:ext>
            </p:extLst>
          </p:nvPr>
        </p:nvGraphicFramePr>
        <p:xfrm>
          <a:off x="696036" y="2166630"/>
          <a:ext cx="10515600"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60" name="Title 1">
            <a:extLst>
              <a:ext uri="{FF2B5EF4-FFF2-40B4-BE49-F238E27FC236}">
                <a16:creationId xmlns:a16="http://schemas.microsoft.com/office/drawing/2014/main" id="{3FD1164F-6E1E-40EA-A6F0-24576E9919CD}"/>
              </a:ext>
            </a:extLst>
          </p:cNvPr>
          <p:cNvSpPr txBox="1">
            <a:spLocks/>
          </p:cNvSpPr>
          <p:nvPr/>
        </p:nvSpPr>
        <p:spPr>
          <a:xfrm>
            <a:off x="8116142" y="6240829"/>
            <a:ext cx="3080081"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all CMHSPs: ±10.2 pts</a:t>
            </a:r>
          </a:p>
          <a:p>
            <a:pPr algn="r">
              <a:spcAft>
                <a:spcPts val="600"/>
              </a:spcAft>
            </a:pPr>
            <a:r>
              <a:rPr lang="en-US" sz="1200" dirty="0">
                <a:latin typeface="Segoe UI" panose="020B0502040204020203" pitchFamily="34" charset="0"/>
                <a:cs typeface="Segoe UI" panose="020B0502040204020203" pitchFamily="34" charset="0"/>
              </a:rPr>
              <a:t>n = 56</a:t>
            </a:r>
          </a:p>
        </p:txBody>
      </p:sp>
      <p:sp>
        <p:nvSpPr>
          <p:cNvPr id="15" name="Title 1">
            <a:extLst>
              <a:ext uri="{FF2B5EF4-FFF2-40B4-BE49-F238E27FC236}">
                <a16:creationId xmlns:a16="http://schemas.microsoft.com/office/drawing/2014/main" id="{0008E8D0-26DB-44BB-B52F-9E8992585306}"/>
              </a:ext>
            </a:extLst>
          </p:cNvPr>
          <p:cNvSpPr txBox="1">
            <a:spLocks/>
          </p:cNvSpPr>
          <p:nvPr/>
        </p:nvSpPr>
        <p:spPr>
          <a:xfrm>
            <a:off x="1713862" y="165624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 &amp; Appropriateness</a:t>
            </a:r>
            <a:r>
              <a:rPr lang="en-US" sz="1600" baseline="30000" dirty="0">
                <a:latin typeface="Segoe UI" panose="020B0502040204020203" pitchFamily="34" charset="0"/>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16" name="Title 1">
            <a:extLst>
              <a:ext uri="{FF2B5EF4-FFF2-40B4-BE49-F238E27FC236}">
                <a16:creationId xmlns:a16="http://schemas.microsoft.com/office/drawing/2014/main" id="{ED0F2FC2-43D8-40F4-88A0-7B4EB81979C7}"/>
              </a:ext>
            </a:extLst>
          </p:cNvPr>
          <p:cNvSpPr txBox="1">
            <a:spLocks/>
          </p:cNvSpPr>
          <p:nvPr/>
        </p:nvSpPr>
        <p:spPr>
          <a:xfrm>
            <a:off x="3402179" y="1715012"/>
            <a:ext cx="1296221" cy="173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Participation in Treatment</a:t>
            </a:r>
          </a:p>
        </p:txBody>
      </p:sp>
      <p:sp>
        <p:nvSpPr>
          <p:cNvPr id="18" name="Title 1">
            <a:extLst>
              <a:ext uri="{FF2B5EF4-FFF2-40B4-BE49-F238E27FC236}">
                <a16:creationId xmlns:a16="http://schemas.microsoft.com/office/drawing/2014/main" id="{4D3B2F55-B329-4488-9311-DB2CF6D20E76}"/>
              </a:ext>
            </a:extLst>
          </p:cNvPr>
          <p:cNvSpPr txBox="1">
            <a:spLocks/>
          </p:cNvSpPr>
          <p:nvPr/>
        </p:nvSpPr>
        <p:spPr>
          <a:xfrm>
            <a:off x="4615284" y="1656243"/>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p>
        </p:txBody>
      </p:sp>
      <p:sp>
        <p:nvSpPr>
          <p:cNvPr id="19" name="Title 1">
            <a:extLst>
              <a:ext uri="{FF2B5EF4-FFF2-40B4-BE49-F238E27FC236}">
                <a16:creationId xmlns:a16="http://schemas.microsoft.com/office/drawing/2014/main" id="{81567CF6-4AFF-4E20-B995-CC9B90CB55A4}"/>
              </a:ext>
            </a:extLst>
          </p:cNvPr>
          <p:cNvSpPr txBox="1">
            <a:spLocks/>
          </p:cNvSpPr>
          <p:nvPr/>
        </p:nvSpPr>
        <p:spPr>
          <a:xfrm>
            <a:off x="6096000" y="1656243"/>
            <a:ext cx="143184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Cultural Sensitivity</a:t>
            </a:r>
          </a:p>
        </p:txBody>
      </p:sp>
      <p:sp>
        <p:nvSpPr>
          <p:cNvPr id="20" name="Title 1">
            <a:extLst>
              <a:ext uri="{FF2B5EF4-FFF2-40B4-BE49-F238E27FC236}">
                <a16:creationId xmlns:a16="http://schemas.microsoft.com/office/drawing/2014/main" id="{3D519903-70E5-40D5-BF2B-879BF7975378}"/>
              </a:ext>
            </a:extLst>
          </p:cNvPr>
          <p:cNvSpPr txBox="1">
            <a:spLocks/>
          </p:cNvSpPr>
          <p:nvPr/>
        </p:nvSpPr>
        <p:spPr>
          <a:xfrm>
            <a:off x="7527848" y="1656243"/>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a:t>
            </a:r>
            <a:r>
              <a:rPr lang="en-US" sz="1600" baseline="30000" dirty="0">
                <a:latin typeface="Segoe UI" panose="020B0502040204020203" pitchFamily="34" charset="0"/>
                <a:cs typeface="Segoe UI" panose="020B0502040204020203" pitchFamily="34" charset="0"/>
              </a:rPr>
              <a:t>†</a:t>
            </a:r>
            <a:endParaRPr lang="en-US" sz="1200" b="1" baseline="30000" dirty="0">
              <a:latin typeface="Segoe UI" panose="020B0502040204020203" pitchFamily="34" charset="0"/>
              <a:cs typeface="Segoe UI" panose="020B0502040204020203" pitchFamily="34" charset="0"/>
            </a:endParaRPr>
          </a:p>
        </p:txBody>
      </p:sp>
      <p:sp>
        <p:nvSpPr>
          <p:cNvPr id="22" name="Title 1">
            <a:extLst>
              <a:ext uri="{FF2B5EF4-FFF2-40B4-BE49-F238E27FC236}">
                <a16:creationId xmlns:a16="http://schemas.microsoft.com/office/drawing/2014/main" id="{02707AE8-A0BB-4D3C-83E4-2A8307C52BCE}"/>
              </a:ext>
            </a:extLst>
          </p:cNvPr>
          <p:cNvSpPr txBox="1">
            <a:spLocks/>
          </p:cNvSpPr>
          <p:nvPr/>
        </p:nvSpPr>
        <p:spPr>
          <a:xfrm>
            <a:off x="8898894"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3" name="TextBox 2">
            <a:extLst>
              <a:ext uri="{FF2B5EF4-FFF2-40B4-BE49-F238E27FC236}">
                <a16:creationId xmlns:a16="http://schemas.microsoft.com/office/drawing/2014/main" id="{DE1DB6D9-2B67-653F-BD02-333D7D236D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
        <p:nvSpPr>
          <p:cNvPr id="4" name="TextBox 3">
            <a:extLst>
              <a:ext uri="{FF2B5EF4-FFF2-40B4-BE49-F238E27FC236}">
                <a16:creationId xmlns:a16="http://schemas.microsoft.com/office/drawing/2014/main" id="{4FC8651F-E4C3-877B-AA98-184796362D9A}"/>
              </a:ext>
            </a:extLst>
          </p:cNvPr>
          <p:cNvSpPr txBox="1"/>
          <p:nvPr/>
        </p:nvSpPr>
        <p:spPr>
          <a:xfrm>
            <a:off x="1312949" y="3539133"/>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5" name="Straight Connector 4">
            <a:extLst>
              <a:ext uri="{FF2B5EF4-FFF2-40B4-BE49-F238E27FC236}">
                <a16:creationId xmlns:a16="http://schemas.microsoft.com/office/drawing/2014/main" id="{C3E5D001-1EBC-9FF4-0E07-338CB8702F81}"/>
              </a:ext>
            </a:extLst>
          </p:cNvPr>
          <p:cNvCxnSpPr>
            <a:cxnSpLocks/>
          </p:cNvCxnSpPr>
          <p:nvPr/>
        </p:nvCxnSpPr>
        <p:spPr>
          <a:xfrm flipV="1">
            <a:off x="2201659" y="3561563"/>
            <a:ext cx="258703" cy="184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FB4B564-A9AE-E354-E50A-AC0A535AB011}"/>
              </a:ext>
            </a:extLst>
          </p:cNvPr>
          <p:cNvSpPr txBox="1"/>
          <p:nvPr/>
        </p:nvSpPr>
        <p:spPr>
          <a:xfrm>
            <a:off x="5122416" y="6214784"/>
            <a:ext cx="3000969" cy="461665"/>
          </a:xfrm>
          <a:prstGeom prst="rect">
            <a:avLst/>
          </a:prstGeom>
          <a:noFill/>
        </p:spPr>
        <p:txBody>
          <a:bodyPr wrap="square">
            <a:spAutoFit/>
          </a:bodyPr>
          <a:lstStyle/>
          <a:p>
            <a:pPr algn="r"/>
            <a:r>
              <a:rPr lang="en-US" sz="1200" dirty="0">
                <a:latin typeface="Segoe UI" panose="020B0502040204020203" pitchFamily="34" charset="0"/>
                <a:cs typeface="Segoe UI" panose="020B0502040204020203" pitchFamily="34" charset="0"/>
              </a:rPr>
              <a:t>†</a:t>
            </a:r>
            <a:r>
              <a:rPr lang="en-US" sz="110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significant difference (p &lt; .05) between this county and others for construct</a:t>
            </a:r>
            <a:endParaRPr lang="en-US" sz="1200" dirty="0"/>
          </a:p>
        </p:txBody>
      </p:sp>
    </p:spTree>
    <p:extLst>
      <p:ext uri="{BB962C8B-B14F-4D97-AF65-F5344CB8AC3E}">
        <p14:creationId xmlns:p14="http://schemas.microsoft.com/office/powerpoint/2010/main" val="109181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Branch County: On par with other counties in 2022 YSS</a:t>
            </a:r>
            <a:br>
              <a:rPr lang="en-US" sz="2800" b="1" dirty="0">
                <a:latin typeface="Lora" panose="02000503000000020004" pitchFamily="2" charset="0"/>
              </a:rPr>
            </a:br>
            <a:r>
              <a:rPr lang="en-US" sz="1600" b="1" dirty="0">
                <a:solidFill>
                  <a:srgbClr val="151E66"/>
                </a:solidFill>
                <a:latin typeface="Segoe UI" panose="020B0502040204020203" pitchFamily="34" charset="0"/>
                <a:cs typeface="Segoe UI" panose="020B0502040204020203" pitchFamily="34" charset="0"/>
              </a:rPr>
              <a:t>Dark blue</a:t>
            </a:r>
            <a:r>
              <a:rPr lang="en-US" sz="1600" dirty="0">
                <a:solidFill>
                  <a:srgbClr val="151E66"/>
                </a:solidFill>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the county’s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43</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2649075262"/>
              </p:ext>
            </p:extLst>
          </p:nvPr>
        </p:nvGraphicFramePr>
        <p:xfrm>
          <a:off x="696036" y="2166630"/>
          <a:ext cx="10515600"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60" name="Title 1">
            <a:extLst>
              <a:ext uri="{FF2B5EF4-FFF2-40B4-BE49-F238E27FC236}">
                <a16:creationId xmlns:a16="http://schemas.microsoft.com/office/drawing/2014/main" id="{3FD1164F-6E1E-40EA-A6F0-24576E9919CD}"/>
              </a:ext>
            </a:extLst>
          </p:cNvPr>
          <p:cNvSpPr txBox="1">
            <a:spLocks/>
          </p:cNvSpPr>
          <p:nvPr/>
        </p:nvSpPr>
        <p:spPr>
          <a:xfrm>
            <a:off x="8131555" y="6225104"/>
            <a:ext cx="3080081"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all CMHSPs: ±10.5 pts</a:t>
            </a:r>
          </a:p>
          <a:p>
            <a:pPr algn="r">
              <a:spcAft>
                <a:spcPts val="600"/>
              </a:spcAft>
            </a:pPr>
            <a:r>
              <a:rPr lang="en-US" sz="1200" dirty="0">
                <a:latin typeface="Segoe UI" panose="020B0502040204020203" pitchFamily="34" charset="0"/>
                <a:cs typeface="Segoe UI" panose="020B0502040204020203" pitchFamily="34" charset="0"/>
              </a:rPr>
              <a:t>n = 70</a:t>
            </a:r>
          </a:p>
        </p:txBody>
      </p:sp>
      <p:sp>
        <p:nvSpPr>
          <p:cNvPr id="15" name="Title 1">
            <a:extLst>
              <a:ext uri="{FF2B5EF4-FFF2-40B4-BE49-F238E27FC236}">
                <a16:creationId xmlns:a16="http://schemas.microsoft.com/office/drawing/2014/main" id="{0008E8D0-26DB-44BB-B52F-9E8992585306}"/>
              </a:ext>
            </a:extLst>
          </p:cNvPr>
          <p:cNvSpPr txBox="1">
            <a:spLocks/>
          </p:cNvSpPr>
          <p:nvPr/>
        </p:nvSpPr>
        <p:spPr>
          <a:xfrm>
            <a:off x="1713862" y="165624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 &amp; Appropriateness</a:t>
            </a:r>
          </a:p>
        </p:txBody>
      </p:sp>
      <p:sp>
        <p:nvSpPr>
          <p:cNvPr id="16" name="Title 1">
            <a:extLst>
              <a:ext uri="{FF2B5EF4-FFF2-40B4-BE49-F238E27FC236}">
                <a16:creationId xmlns:a16="http://schemas.microsoft.com/office/drawing/2014/main" id="{ED0F2FC2-43D8-40F4-88A0-7B4EB81979C7}"/>
              </a:ext>
            </a:extLst>
          </p:cNvPr>
          <p:cNvSpPr txBox="1">
            <a:spLocks/>
          </p:cNvSpPr>
          <p:nvPr/>
        </p:nvSpPr>
        <p:spPr>
          <a:xfrm>
            <a:off x="3402179" y="1715012"/>
            <a:ext cx="1296221" cy="173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Participation in Treatment</a:t>
            </a:r>
          </a:p>
        </p:txBody>
      </p:sp>
      <p:sp>
        <p:nvSpPr>
          <p:cNvPr id="18" name="Title 1">
            <a:extLst>
              <a:ext uri="{FF2B5EF4-FFF2-40B4-BE49-F238E27FC236}">
                <a16:creationId xmlns:a16="http://schemas.microsoft.com/office/drawing/2014/main" id="{4D3B2F55-B329-4488-9311-DB2CF6D20E76}"/>
              </a:ext>
            </a:extLst>
          </p:cNvPr>
          <p:cNvSpPr txBox="1">
            <a:spLocks/>
          </p:cNvSpPr>
          <p:nvPr/>
        </p:nvSpPr>
        <p:spPr>
          <a:xfrm>
            <a:off x="4615284" y="1656243"/>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p>
        </p:txBody>
      </p:sp>
      <p:sp>
        <p:nvSpPr>
          <p:cNvPr id="19" name="Title 1">
            <a:extLst>
              <a:ext uri="{FF2B5EF4-FFF2-40B4-BE49-F238E27FC236}">
                <a16:creationId xmlns:a16="http://schemas.microsoft.com/office/drawing/2014/main" id="{81567CF6-4AFF-4E20-B995-CC9B90CB55A4}"/>
              </a:ext>
            </a:extLst>
          </p:cNvPr>
          <p:cNvSpPr txBox="1">
            <a:spLocks/>
          </p:cNvSpPr>
          <p:nvPr/>
        </p:nvSpPr>
        <p:spPr>
          <a:xfrm>
            <a:off x="6096000" y="1656243"/>
            <a:ext cx="143184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Cultural Sensitivity</a:t>
            </a:r>
          </a:p>
        </p:txBody>
      </p:sp>
      <p:sp>
        <p:nvSpPr>
          <p:cNvPr id="20" name="Title 1">
            <a:extLst>
              <a:ext uri="{FF2B5EF4-FFF2-40B4-BE49-F238E27FC236}">
                <a16:creationId xmlns:a16="http://schemas.microsoft.com/office/drawing/2014/main" id="{3D519903-70E5-40D5-BF2B-879BF7975378}"/>
              </a:ext>
            </a:extLst>
          </p:cNvPr>
          <p:cNvSpPr txBox="1">
            <a:spLocks/>
          </p:cNvSpPr>
          <p:nvPr/>
        </p:nvSpPr>
        <p:spPr>
          <a:xfrm>
            <a:off x="7527848" y="1656243"/>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a:t>
            </a:r>
          </a:p>
        </p:txBody>
      </p:sp>
      <p:sp>
        <p:nvSpPr>
          <p:cNvPr id="22" name="Title 1">
            <a:extLst>
              <a:ext uri="{FF2B5EF4-FFF2-40B4-BE49-F238E27FC236}">
                <a16:creationId xmlns:a16="http://schemas.microsoft.com/office/drawing/2014/main" id="{02707AE8-A0BB-4D3C-83E4-2A8307C52BCE}"/>
              </a:ext>
            </a:extLst>
          </p:cNvPr>
          <p:cNvSpPr txBox="1">
            <a:spLocks/>
          </p:cNvSpPr>
          <p:nvPr/>
        </p:nvSpPr>
        <p:spPr>
          <a:xfrm>
            <a:off x="8898894"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3" name="TextBox 2">
            <a:extLst>
              <a:ext uri="{FF2B5EF4-FFF2-40B4-BE49-F238E27FC236}">
                <a16:creationId xmlns:a16="http://schemas.microsoft.com/office/drawing/2014/main" id="{DE1DB6D9-2B67-653F-BD02-333D7D236D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
        <p:nvSpPr>
          <p:cNvPr id="4" name="TextBox 3">
            <a:extLst>
              <a:ext uri="{FF2B5EF4-FFF2-40B4-BE49-F238E27FC236}">
                <a16:creationId xmlns:a16="http://schemas.microsoft.com/office/drawing/2014/main" id="{0E933E29-C486-70E9-336C-EFE825746938}"/>
              </a:ext>
            </a:extLst>
          </p:cNvPr>
          <p:cNvSpPr txBox="1"/>
          <p:nvPr/>
        </p:nvSpPr>
        <p:spPr>
          <a:xfrm>
            <a:off x="1312949" y="3605635"/>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5" name="Straight Connector 4">
            <a:extLst>
              <a:ext uri="{FF2B5EF4-FFF2-40B4-BE49-F238E27FC236}">
                <a16:creationId xmlns:a16="http://schemas.microsoft.com/office/drawing/2014/main" id="{D4425ADD-8B7A-E5BE-7C8F-E2EEC35966D2}"/>
              </a:ext>
            </a:extLst>
          </p:cNvPr>
          <p:cNvCxnSpPr>
            <a:cxnSpLocks/>
          </p:cNvCxnSpPr>
          <p:nvPr/>
        </p:nvCxnSpPr>
        <p:spPr>
          <a:xfrm flipV="1">
            <a:off x="2201659" y="3628065"/>
            <a:ext cx="258703" cy="184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446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Calhoun County: Below average in </a:t>
            </a:r>
            <a:r>
              <a:rPr lang="en-US" sz="2800" b="1" u="sng" dirty="0">
                <a:latin typeface="Arial" panose="020B0604020202020204" pitchFamily="34" charset="0"/>
                <a:cs typeface="Arial" panose="020B0604020202020204" pitchFamily="34" charset="0"/>
              </a:rPr>
              <a:t>every</a:t>
            </a:r>
            <a:r>
              <a:rPr lang="en-US" sz="2800" b="1" dirty="0">
                <a:latin typeface="Arial" panose="020B0604020202020204" pitchFamily="34" charset="0"/>
                <a:cs typeface="Arial" panose="020B0604020202020204" pitchFamily="34" charset="0"/>
              </a:rPr>
              <a:t> YSS construct in 2022</a:t>
            </a:r>
            <a:br>
              <a:rPr lang="en-US" sz="2800" b="1" dirty="0">
                <a:latin typeface="Lora" panose="02000503000000020004" pitchFamily="2" charset="0"/>
              </a:rPr>
            </a:br>
            <a:r>
              <a:rPr lang="en-US" sz="1600" b="1" dirty="0">
                <a:solidFill>
                  <a:srgbClr val="151E66"/>
                </a:solidFill>
                <a:latin typeface="Segoe UI" panose="020B0502040204020203" pitchFamily="34" charset="0"/>
                <a:cs typeface="Segoe UI" panose="020B0502040204020203" pitchFamily="34" charset="0"/>
              </a:rPr>
              <a:t>Dark blue</a:t>
            </a:r>
            <a:r>
              <a:rPr lang="en-US" sz="1600" dirty="0">
                <a:solidFill>
                  <a:srgbClr val="151E66"/>
                </a:solidFill>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the county’s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44</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1479413787"/>
              </p:ext>
            </p:extLst>
          </p:nvPr>
        </p:nvGraphicFramePr>
        <p:xfrm>
          <a:off x="696036" y="2166630"/>
          <a:ext cx="10515600"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60" name="Title 1">
            <a:extLst>
              <a:ext uri="{FF2B5EF4-FFF2-40B4-BE49-F238E27FC236}">
                <a16:creationId xmlns:a16="http://schemas.microsoft.com/office/drawing/2014/main" id="{3FD1164F-6E1E-40EA-A6F0-24576E9919CD}"/>
              </a:ext>
            </a:extLst>
          </p:cNvPr>
          <p:cNvSpPr txBox="1">
            <a:spLocks/>
          </p:cNvSpPr>
          <p:nvPr/>
        </p:nvSpPr>
        <p:spPr>
          <a:xfrm>
            <a:off x="8131555" y="6266876"/>
            <a:ext cx="3080081"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all CMHSPs: ±17.0 pts</a:t>
            </a:r>
          </a:p>
          <a:p>
            <a:pPr algn="r">
              <a:spcAft>
                <a:spcPts val="600"/>
              </a:spcAft>
            </a:pPr>
            <a:r>
              <a:rPr lang="en-US" sz="1200" dirty="0">
                <a:latin typeface="Segoe UI" panose="020B0502040204020203" pitchFamily="34" charset="0"/>
                <a:cs typeface="Segoe UI" panose="020B0502040204020203" pitchFamily="34" charset="0"/>
              </a:rPr>
              <a:t>n = 26</a:t>
            </a:r>
          </a:p>
        </p:txBody>
      </p:sp>
      <p:sp>
        <p:nvSpPr>
          <p:cNvPr id="15" name="Title 1">
            <a:extLst>
              <a:ext uri="{FF2B5EF4-FFF2-40B4-BE49-F238E27FC236}">
                <a16:creationId xmlns:a16="http://schemas.microsoft.com/office/drawing/2014/main" id="{0008E8D0-26DB-44BB-B52F-9E8992585306}"/>
              </a:ext>
            </a:extLst>
          </p:cNvPr>
          <p:cNvSpPr txBox="1">
            <a:spLocks/>
          </p:cNvSpPr>
          <p:nvPr/>
        </p:nvSpPr>
        <p:spPr>
          <a:xfrm>
            <a:off x="1713862" y="165624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 &amp; Appropriateness</a:t>
            </a:r>
            <a:r>
              <a:rPr lang="en-US" sz="1600" baseline="30000" dirty="0">
                <a:latin typeface="Segoe UI" panose="020B0502040204020203" pitchFamily="34" charset="0"/>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16" name="Title 1">
            <a:extLst>
              <a:ext uri="{FF2B5EF4-FFF2-40B4-BE49-F238E27FC236}">
                <a16:creationId xmlns:a16="http://schemas.microsoft.com/office/drawing/2014/main" id="{ED0F2FC2-43D8-40F4-88A0-7B4EB81979C7}"/>
              </a:ext>
            </a:extLst>
          </p:cNvPr>
          <p:cNvSpPr txBox="1">
            <a:spLocks/>
          </p:cNvSpPr>
          <p:nvPr/>
        </p:nvSpPr>
        <p:spPr>
          <a:xfrm>
            <a:off x="3402179" y="1715012"/>
            <a:ext cx="1296221" cy="173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Participation in Treatment</a:t>
            </a:r>
            <a:r>
              <a:rPr lang="en-US" sz="1600" baseline="30000" dirty="0">
                <a:latin typeface="Segoe UI" panose="020B0502040204020203" pitchFamily="34" charset="0"/>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18" name="Title 1">
            <a:extLst>
              <a:ext uri="{FF2B5EF4-FFF2-40B4-BE49-F238E27FC236}">
                <a16:creationId xmlns:a16="http://schemas.microsoft.com/office/drawing/2014/main" id="{4D3B2F55-B329-4488-9311-DB2CF6D20E76}"/>
              </a:ext>
            </a:extLst>
          </p:cNvPr>
          <p:cNvSpPr txBox="1">
            <a:spLocks/>
          </p:cNvSpPr>
          <p:nvPr/>
        </p:nvSpPr>
        <p:spPr>
          <a:xfrm>
            <a:off x="4615284" y="1656243"/>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r>
              <a:rPr kumimoji="0" lang="en-US" sz="1600" b="0"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19" name="Title 1">
            <a:extLst>
              <a:ext uri="{FF2B5EF4-FFF2-40B4-BE49-F238E27FC236}">
                <a16:creationId xmlns:a16="http://schemas.microsoft.com/office/drawing/2014/main" id="{81567CF6-4AFF-4E20-B995-CC9B90CB55A4}"/>
              </a:ext>
            </a:extLst>
          </p:cNvPr>
          <p:cNvSpPr txBox="1">
            <a:spLocks/>
          </p:cNvSpPr>
          <p:nvPr/>
        </p:nvSpPr>
        <p:spPr>
          <a:xfrm>
            <a:off x="6096000" y="1656243"/>
            <a:ext cx="143184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Cultural Sensitivity</a:t>
            </a:r>
            <a:r>
              <a:rPr kumimoji="0" lang="en-US" sz="1600" b="0"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20" name="Title 1">
            <a:extLst>
              <a:ext uri="{FF2B5EF4-FFF2-40B4-BE49-F238E27FC236}">
                <a16:creationId xmlns:a16="http://schemas.microsoft.com/office/drawing/2014/main" id="{3D519903-70E5-40D5-BF2B-879BF7975378}"/>
              </a:ext>
            </a:extLst>
          </p:cNvPr>
          <p:cNvSpPr txBox="1">
            <a:spLocks/>
          </p:cNvSpPr>
          <p:nvPr/>
        </p:nvSpPr>
        <p:spPr>
          <a:xfrm>
            <a:off x="7527848" y="1656243"/>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a:t>
            </a:r>
            <a:r>
              <a:rPr lang="en-US" sz="1600" baseline="30000" dirty="0">
                <a:latin typeface="Segoe UI" panose="020B0502040204020203" pitchFamily="34" charset="0"/>
                <a:cs typeface="Segoe UI" panose="020B0502040204020203" pitchFamily="34" charset="0"/>
              </a:rPr>
              <a:t>†</a:t>
            </a:r>
            <a:endParaRPr lang="en-US" sz="1200" b="1" baseline="30000" dirty="0">
              <a:latin typeface="Segoe UI" panose="020B0502040204020203" pitchFamily="34" charset="0"/>
              <a:cs typeface="Segoe UI" panose="020B0502040204020203" pitchFamily="34" charset="0"/>
            </a:endParaRPr>
          </a:p>
        </p:txBody>
      </p:sp>
      <p:sp>
        <p:nvSpPr>
          <p:cNvPr id="22" name="Title 1">
            <a:extLst>
              <a:ext uri="{FF2B5EF4-FFF2-40B4-BE49-F238E27FC236}">
                <a16:creationId xmlns:a16="http://schemas.microsoft.com/office/drawing/2014/main" id="{02707AE8-A0BB-4D3C-83E4-2A8307C52BCE}"/>
              </a:ext>
            </a:extLst>
          </p:cNvPr>
          <p:cNvSpPr txBox="1">
            <a:spLocks/>
          </p:cNvSpPr>
          <p:nvPr/>
        </p:nvSpPr>
        <p:spPr>
          <a:xfrm>
            <a:off x="8898894"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r>
              <a:rPr kumimoji="0" lang="en-US" sz="1600" b="0"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DE1DB6D9-2B67-653F-BD02-333D7D236D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
        <p:nvSpPr>
          <p:cNvPr id="4" name="TextBox 3">
            <a:extLst>
              <a:ext uri="{FF2B5EF4-FFF2-40B4-BE49-F238E27FC236}">
                <a16:creationId xmlns:a16="http://schemas.microsoft.com/office/drawing/2014/main" id="{51E3F85A-9AFC-7B94-A760-0C10CFC0F5B0}"/>
              </a:ext>
            </a:extLst>
          </p:cNvPr>
          <p:cNvSpPr txBox="1"/>
          <p:nvPr/>
        </p:nvSpPr>
        <p:spPr>
          <a:xfrm>
            <a:off x="1312949" y="3605635"/>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5" name="Straight Connector 4">
            <a:extLst>
              <a:ext uri="{FF2B5EF4-FFF2-40B4-BE49-F238E27FC236}">
                <a16:creationId xmlns:a16="http://schemas.microsoft.com/office/drawing/2014/main" id="{FAE2B272-50F2-6A68-8293-365B419C5281}"/>
              </a:ext>
            </a:extLst>
          </p:cNvPr>
          <p:cNvCxnSpPr>
            <a:cxnSpLocks/>
          </p:cNvCxnSpPr>
          <p:nvPr/>
        </p:nvCxnSpPr>
        <p:spPr>
          <a:xfrm flipV="1">
            <a:off x="2201659" y="3628065"/>
            <a:ext cx="258703" cy="184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F72CB6-3DE4-121D-E018-0081F53AE06B}"/>
              </a:ext>
            </a:extLst>
          </p:cNvPr>
          <p:cNvSpPr txBox="1"/>
          <p:nvPr/>
        </p:nvSpPr>
        <p:spPr>
          <a:xfrm>
            <a:off x="5122416" y="6214784"/>
            <a:ext cx="3000969" cy="461665"/>
          </a:xfrm>
          <a:prstGeom prst="rect">
            <a:avLst/>
          </a:prstGeom>
          <a:noFill/>
        </p:spPr>
        <p:txBody>
          <a:bodyPr wrap="square">
            <a:spAutoFit/>
          </a:bodyPr>
          <a:lstStyle/>
          <a:p>
            <a:pPr algn="r"/>
            <a:r>
              <a:rPr lang="en-US" sz="1200" dirty="0">
                <a:latin typeface="Segoe UI" panose="020B0502040204020203" pitchFamily="34" charset="0"/>
                <a:cs typeface="Segoe UI" panose="020B0502040204020203" pitchFamily="34" charset="0"/>
              </a:rPr>
              <a:t>†</a:t>
            </a:r>
            <a:r>
              <a:rPr lang="en-US" sz="110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significant difference (p &lt; .05) between this county and others for construct</a:t>
            </a:r>
            <a:endParaRPr lang="en-US" sz="1200" dirty="0"/>
          </a:p>
        </p:txBody>
      </p:sp>
    </p:spTree>
    <p:extLst>
      <p:ext uri="{BB962C8B-B14F-4D97-AF65-F5344CB8AC3E}">
        <p14:creationId xmlns:p14="http://schemas.microsoft.com/office/powerpoint/2010/main" val="240826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Cass County: On par with other counties in 2022 YSS</a:t>
            </a:r>
            <a:br>
              <a:rPr lang="en-US" sz="2800" b="1" dirty="0">
                <a:latin typeface="Lora" panose="02000503000000020004" pitchFamily="2" charset="0"/>
              </a:rPr>
            </a:br>
            <a:r>
              <a:rPr lang="en-US" sz="1600" b="1" dirty="0">
                <a:solidFill>
                  <a:srgbClr val="151E66"/>
                </a:solidFill>
                <a:latin typeface="Segoe UI" panose="020B0502040204020203" pitchFamily="34" charset="0"/>
                <a:cs typeface="Segoe UI" panose="020B0502040204020203" pitchFamily="34" charset="0"/>
              </a:rPr>
              <a:t>Dark blue</a:t>
            </a:r>
            <a:r>
              <a:rPr lang="en-US" sz="1600" dirty="0">
                <a:solidFill>
                  <a:srgbClr val="151E66"/>
                </a:solidFill>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the county’s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45</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492281696"/>
              </p:ext>
            </p:extLst>
          </p:nvPr>
        </p:nvGraphicFramePr>
        <p:xfrm>
          <a:off x="696036" y="2166630"/>
          <a:ext cx="10515600"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60" name="Title 1">
            <a:extLst>
              <a:ext uri="{FF2B5EF4-FFF2-40B4-BE49-F238E27FC236}">
                <a16:creationId xmlns:a16="http://schemas.microsoft.com/office/drawing/2014/main" id="{3FD1164F-6E1E-40EA-A6F0-24576E9919CD}"/>
              </a:ext>
            </a:extLst>
          </p:cNvPr>
          <p:cNvSpPr txBox="1">
            <a:spLocks/>
          </p:cNvSpPr>
          <p:nvPr/>
        </p:nvSpPr>
        <p:spPr>
          <a:xfrm>
            <a:off x="8116142" y="6266876"/>
            <a:ext cx="3080081"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all CMHSPs: ±14.2 pts</a:t>
            </a:r>
          </a:p>
          <a:p>
            <a:pPr algn="r">
              <a:spcAft>
                <a:spcPts val="600"/>
              </a:spcAft>
            </a:pPr>
            <a:r>
              <a:rPr lang="en-US" sz="1200" dirty="0">
                <a:latin typeface="Segoe UI" panose="020B0502040204020203" pitchFamily="34" charset="0"/>
                <a:cs typeface="Segoe UI" panose="020B0502040204020203" pitchFamily="34" charset="0"/>
              </a:rPr>
              <a:t>n = 38</a:t>
            </a:r>
          </a:p>
        </p:txBody>
      </p:sp>
      <p:sp>
        <p:nvSpPr>
          <p:cNvPr id="15" name="Title 1">
            <a:extLst>
              <a:ext uri="{FF2B5EF4-FFF2-40B4-BE49-F238E27FC236}">
                <a16:creationId xmlns:a16="http://schemas.microsoft.com/office/drawing/2014/main" id="{0008E8D0-26DB-44BB-B52F-9E8992585306}"/>
              </a:ext>
            </a:extLst>
          </p:cNvPr>
          <p:cNvSpPr txBox="1">
            <a:spLocks/>
          </p:cNvSpPr>
          <p:nvPr/>
        </p:nvSpPr>
        <p:spPr>
          <a:xfrm>
            <a:off x="1713862" y="165624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 &amp; Appropriateness</a:t>
            </a:r>
          </a:p>
        </p:txBody>
      </p:sp>
      <p:sp>
        <p:nvSpPr>
          <p:cNvPr id="16" name="Title 1">
            <a:extLst>
              <a:ext uri="{FF2B5EF4-FFF2-40B4-BE49-F238E27FC236}">
                <a16:creationId xmlns:a16="http://schemas.microsoft.com/office/drawing/2014/main" id="{ED0F2FC2-43D8-40F4-88A0-7B4EB81979C7}"/>
              </a:ext>
            </a:extLst>
          </p:cNvPr>
          <p:cNvSpPr txBox="1">
            <a:spLocks/>
          </p:cNvSpPr>
          <p:nvPr/>
        </p:nvSpPr>
        <p:spPr>
          <a:xfrm>
            <a:off x="3402179" y="1715012"/>
            <a:ext cx="1296221" cy="173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Participation in Treatment</a:t>
            </a:r>
          </a:p>
        </p:txBody>
      </p:sp>
      <p:sp>
        <p:nvSpPr>
          <p:cNvPr id="18" name="Title 1">
            <a:extLst>
              <a:ext uri="{FF2B5EF4-FFF2-40B4-BE49-F238E27FC236}">
                <a16:creationId xmlns:a16="http://schemas.microsoft.com/office/drawing/2014/main" id="{4D3B2F55-B329-4488-9311-DB2CF6D20E76}"/>
              </a:ext>
            </a:extLst>
          </p:cNvPr>
          <p:cNvSpPr txBox="1">
            <a:spLocks/>
          </p:cNvSpPr>
          <p:nvPr/>
        </p:nvSpPr>
        <p:spPr>
          <a:xfrm>
            <a:off x="4615284" y="1656243"/>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p>
        </p:txBody>
      </p:sp>
      <p:sp>
        <p:nvSpPr>
          <p:cNvPr id="19" name="Title 1">
            <a:extLst>
              <a:ext uri="{FF2B5EF4-FFF2-40B4-BE49-F238E27FC236}">
                <a16:creationId xmlns:a16="http://schemas.microsoft.com/office/drawing/2014/main" id="{81567CF6-4AFF-4E20-B995-CC9B90CB55A4}"/>
              </a:ext>
            </a:extLst>
          </p:cNvPr>
          <p:cNvSpPr txBox="1">
            <a:spLocks/>
          </p:cNvSpPr>
          <p:nvPr/>
        </p:nvSpPr>
        <p:spPr>
          <a:xfrm>
            <a:off x="6096000" y="1656243"/>
            <a:ext cx="143184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Cultural Sensitivity</a:t>
            </a:r>
          </a:p>
        </p:txBody>
      </p:sp>
      <p:sp>
        <p:nvSpPr>
          <p:cNvPr id="20" name="Title 1">
            <a:extLst>
              <a:ext uri="{FF2B5EF4-FFF2-40B4-BE49-F238E27FC236}">
                <a16:creationId xmlns:a16="http://schemas.microsoft.com/office/drawing/2014/main" id="{3D519903-70E5-40D5-BF2B-879BF7975378}"/>
              </a:ext>
            </a:extLst>
          </p:cNvPr>
          <p:cNvSpPr txBox="1">
            <a:spLocks/>
          </p:cNvSpPr>
          <p:nvPr/>
        </p:nvSpPr>
        <p:spPr>
          <a:xfrm>
            <a:off x="7527848" y="1656243"/>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a:t>
            </a:r>
          </a:p>
        </p:txBody>
      </p:sp>
      <p:sp>
        <p:nvSpPr>
          <p:cNvPr id="22" name="Title 1">
            <a:extLst>
              <a:ext uri="{FF2B5EF4-FFF2-40B4-BE49-F238E27FC236}">
                <a16:creationId xmlns:a16="http://schemas.microsoft.com/office/drawing/2014/main" id="{02707AE8-A0BB-4D3C-83E4-2A8307C52BCE}"/>
              </a:ext>
            </a:extLst>
          </p:cNvPr>
          <p:cNvSpPr txBox="1">
            <a:spLocks/>
          </p:cNvSpPr>
          <p:nvPr/>
        </p:nvSpPr>
        <p:spPr>
          <a:xfrm>
            <a:off x="8898894"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3" name="TextBox 2">
            <a:extLst>
              <a:ext uri="{FF2B5EF4-FFF2-40B4-BE49-F238E27FC236}">
                <a16:creationId xmlns:a16="http://schemas.microsoft.com/office/drawing/2014/main" id="{DE1DB6D9-2B67-653F-BD02-333D7D236D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
        <p:nvSpPr>
          <p:cNvPr id="4" name="TextBox 3">
            <a:extLst>
              <a:ext uri="{FF2B5EF4-FFF2-40B4-BE49-F238E27FC236}">
                <a16:creationId xmlns:a16="http://schemas.microsoft.com/office/drawing/2014/main" id="{2598ABDA-E23C-13D1-D5E9-54C81AA7D104}"/>
              </a:ext>
            </a:extLst>
          </p:cNvPr>
          <p:cNvSpPr txBox="1"/>
          <p:nvPr/>
        </p:nvSpPr>
        <p:spPr>
          <a:xfrm>
            <a:off x="1312949" y="3705385"/>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5" name="Straight Connector 4">
            <a:extLst>
              <a:ext uri="{FF2B5EF4-FFF2-40B4-BE49-F238E27FC236}">
                <a16:creationId xmlns:a16="http://schemas.microsoft.com/office/drawing/2014/main" id="{A0E41195-ADA4-2A71-77A6-085F03380C12}"/>
              </a:ext>
            </a:extLst>
          </p:cNvPr>
          <p:cNvCxnSpPr>
            <a:cxnSpLocks/>
          </p:cNvCxnSpPr>
          <p:nvPr/>
        </p:nvCxnSpPr>
        <p:spPr>
          <a:xfrm flipV="1">
            <a:off x="2201659" y="3727815"/>
            <a:ext cx="258703" cy="184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89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Kalamazoo: On par with other counties in 2022 YSS</a:t>
            </a:r>
            <a:br>
              <a:rPr lang="en-US" sz="2800" b="1" dirty="0">
                <a:latin typeface="Lora" panose="02000503000000020004" pitchFamily="2" charset="0"/>
              </a:rPr>
            </a:br>
            <a:r>
              <a:rPr lang="en-US" sz="1600" b="1" dirty="0">
                <a:solidFill>
                  <a:srgbClr val="151E66"/>
                </a:solidFill>
                <a:latin typeface="Segoe UI" panose="020B0502040204020203" pitchFamily="34" charset="0"/>
                <a:cs typeface="Segoe UI" panose="020B0502040204020203" pitchFamily="34" charset="0"/>
              </a:rPr>
              <a:t>Dark blue</a:t>
            </a:r>
            <a:r>
              <a:rPr lang="en-US" sz="1600" dirty="0">
                <a:solidFill>
                  <a:srgbClr val="151E66"/>
                </a:solidFill>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denotes the percentage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the county’s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46</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725401410"/>
              </p:ext>
            </p:extLst>
          </p:nvPr>
        </p:nvGraphicFramePr>
        <p:xfrm>
          <a:off x="696036" y="2166630"/>
          <a:ext cx="10515600"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60" name="Title 1">
            <a:extLst>
              <a:ext uri="{FF2B5EF4-FFF2-40B4-BE49-F238E27FC236}">
                <a16:creationId xmlns:a16="http://schemas.microsoft.com/office/drawing/2014/main" id="{3FD1164F-6E1E-40EA-A6F0-24576E9919CD}"/>
              </a:ext>
            </a:extLst>
          </p:cNvPr>
          <p:cNvSpPr txBox="1">
            <a:spLocks/>
          </p:cNvSpPr>
          <p:nvPr/>
        </p:nvSpPr>
        <p:spPr>
          <a:xfrm>
            <a:off x="8116142" y="6266876"/>
            <a:ext cx="3080081"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all CMHSPs: ±8.1 pts</a:t>
            </a:r>
          </a:p>
          <a:p>
            <a:pPr algn="r">
              <a:spcAft>
                <a:spcPts val="600"/>
              </a:spcAft>
            </a:pPr>
            <a:r>
              <a:rPr lang="en-US" sz="1200" dirty="0">
                <a:latin typeface="Segoe UI" panose="020B0502040204020203" pitchFamily="34" charset="0"/>
                <a:cs typeface="Segoe UI" panose="020B0502040204020203" pitchFamily="34" charset="0"/>
              </a:rPr>
              <a:t>n = 113</a:t>
            </a:r>
          </a:p>
        </p:txBody>
      </p:sp>
      <p:sp>
        <p:nvSpPr>
          <p:cNvPr id="15" name="Title 1">
            <a:extLst>
              <a:ext uri="{FF2B5EF4-FFF2-40B4-BE49-F238E27FC236}">
                <a16:creationId xmlns:a16="http://schemas.microsoft.com/office/drawing/2014/main" id="{0008E8D0-26DB-44BB-B52F-9E8992585306}"/>
              </a:ext>
            </a:extLst>
          </p:cNvPr>
          <p:cNvSpPr txBox="1">
            <a:spLocks/>
          </p:cNvSpPr>
          <p:nvPr/>
        </p:nvSpPr>
        <p:spPr>
          <a:xfrm>
            <a:off x="1713862" y="165624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 &amp; Appropriateness</a:t>
            </a:r>
          </a:p>
        </p:txBody>
      </p:sp>
      <p:sp>
        <p:nvSpPr>
          <p:cNvPr id="16" name="Title 1">
            <a:extLst>
              <a:ext uri="{FF2B5EF4-FFF2-40B4-BE49-F238E27FC236}">
                <a16:creationId xmlns:a16="http://schemas.microsoft.com/office/drawing/2014/main" id="{ED0F2FC2-43D8-40F4-88A0-7B4EB81979C7}"/>
              </a:ext>
            </a:extLst>
          </p:cNvPr>
          <p:cNvSpPr txBox="1">
            <a:spLocks/>
          </p:cNvSpPr>
          <p:nvPr/>
        </p:nvSpPr>
        <p:spPr>
          <a:xfrm>
            <a:off x="3402179" y="1715012"/>
            <a:ext cx="1296221" cy="173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Participation in Treatment</a:t>
            </a:r>
          </a:p>
        </p:txBody>
      </p:sp>
      <p:sp>
        <p:nvSpPr>
          <p:cNvPr id="18" name="Title 1">
            <a:extLst>
              <a:ext uri="{FF2B5EF4-FFF2-40B4-BE49-F238E27FC236}">
                <a16:creationId xmlns:a16="http://schemas.microsoft.com/office/drawing/2014/main" id="{4D3B2F55-B329-4488-9311-DB2CF6D20E76}"/>
              </a:ext>
            </a:extLst>
          </p:cNvPr>
          <p:cNvSpPr txBox="1">
            <a:spLocks/>
          </p:cNvSpPr>
          <p:nvPr/>
        </p:nvSpPr>
        <p:spPr>
          <a:xfrm>
            <a:off x="4615284" y="1656243"/>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p>
        </p:txBody>
      </p:sp>
      <p:sp>
        <p:nvSpPr>
          <p:cNvPr id="19" name="Title 1">
            <a:extLst>
              <a:ext uri="{FF2B5EF4-FFF2-40B4-BE49-F238E27FC236}">
                <a16:creationId xmlns:a16="http://schemas.microsoft.com/office/drawing/2014/main" id="{81567CF6-4AFF-4E20-B995-CC9B90CB55A4}"/>
              </a:ext>
            </a:extLst>
          </p:cNvPr>
          <p:cNvSpPr txBox="1">
            <a:spLocks/>
          </p:cNvSpPr>
          <p:nvPr/>
        </p:nvSpPr>
        <p:spPr>
          <a:xfrm>
            <a:off x="6096000" y="1656243"/>
            <a:ext cx="143184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Cultural Sensitivity</a:t>
            </a:r>
          </a:p>
        </p:txBody>
      </p:sp>
      <p:sp>
        <p:nvSpPr>
          <p:cNvPr id="20" name="Title 1">
            <a:extLst>
              <a:ext uri="{FF2B5EF4-FFF2-40B4-BE49-F238E27FC236}">
                <a16:creationId xmlns:a16="http://schemas.microsoft.com/office/drawing/2014/main" id="{3D519903-70E5-40D5-BF2B-879BF7975378}"/>
              </a:ext>
            </a:extLst>
          </p:cNvPr>
          <p:cNvSpPr txBox="1">
            <a:spLocks/>
          </p:cNvSpPr>
          <p:nvPr/>
        </p:nvSpPr>
        <p:spPr>
          <a:xfrm>
            <a:off x="7527848" y="1656243"/>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a:t>
            </a:r>
          </a:p>
        </p:txBody>
      </p:sp>
      <p:sp>
        <p:nvSpPr>
          <p:cNvPr id="22" name="Title 1">
            <a:extLst>
              <a:ext uri="{FF2B5EF4-FFF2-40B4-BE49-F238E27FC236}">
                <a16:creationId xmlns:a16="http://schemas.microsoft.com/office/drawing/2014/main" id="{02707AE8-A0BB-4D3C-83E4-2A8307C52BCE}"/>
              </a:ext>
            </a:extLst>
          </p:cNvPr>
          <p:cNvSpPr txBox="1">
            <a:spLocks/>
          </p:cNvSpPr>
          <p:nvPr/>
        </p:nvSpPr>
        <p:spPr>
          <a:xfrm>
            <a:off x="8898894"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3" name="TextBox 2">
            <a:extLst>
              <a:ext uri="{FF2B5EF4-FFF2-40B4-BE49-F238E27FC236}">
                <a16:creationId xmlns:a16="http://schemas.microsoft.com/office/drawing/2014/main" id="{DE1DB6D9-2B67-653F-BD02-333D7D236D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
        <p:nvSpPr>
          <p:cNvPr id="4" name="TextBox 3">
            <a:extLst>
              <a:ext uri="{FF2B5EF4-FFF2-40B4-BE49-F238E27FC236}">
                <a16:creationId xmlns:a16="http://schemas.microsoft.com/office/drawing/2014/main" id="{7FB088E6-DF10-1231-1B04-2EFA6062BB88}"/>
              </a:ext>
            </a:extLst>
          </p:cNvPr>
          <p:cNvSpPr txBox="1"/>
          <p:nvPr/>
        </p:nvSpPr>
        <p:spPr>
          <a:xfrm>
            <a:off x="1312949" y="3688590"/>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5" name="Straight Connector 4">
            <a:extLst>
              <a:ext uri="{FF2B5EF4-FFF2-40B4-BE49-F238E27FC236}">
                <a16:creationId xmlns:a16="http://schemas.microsoft.com/office/drawing/2014/main" id="{96582478-24C9-FE9C-7A28-AA9280F7D9B3}"/>
              </a:ext>
            </a:extLst>
          </p:cNvPr>
          <p:cNvCxnSpPr>
            <a:cxnSpLocks/>
          </p:cNvCxnSpPr>
          <p:nvPr/>
        </p:nvCxnSpPr>
        <p:spPr>
          <a:xfrm flipV="1">
            <a:off x="2192781" y="3737498"/>
            <a:ext cx="310722" cy="131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524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St. Joseph County: </a:t>
            </a:r>
            <a:r>
              <a:rPr lang="en-US" sz="2800" b="1" u="sng" dirty="0">
                <a:latin typeface="Arial" panose="020B0604020202020204" pitchFamily="34" charset="0"/>
                <a:cs typeface="Arial" panose="020B0604020202020204" pitchFamily="34" charset="0"/>
              </a:rPr>
              <a:t>Above</a:t>
            </a:r>
            <a:r>
              <a:rPr lang="en-US" sz="2800" b="1" dirty="0">
                <a:latin typeface="Arial" panose="020B0604020202020204" pitchFamily="34" charset="0"/>
                <a:cs typeface="Arial" panose="020B0604020202020204" pitchFamily="34" charset="0"/>
              </a:rPr>
              <a:t> average in 3 YSS constructs in 2022</a:t>
            </a:r>
            <a:br>
              <a:rPr lang="en-US" sz="2800" b="1" dirty="0">
                <a:latin typeface="Lora" panose="02000503000000020004" pitchFamily="2" charset="0"/>
              </a:rPr>
            </a:br>
            <a:r>
              <a:rPr lang="en-US" sz="1600" b="1" dirty="0">
                <a:solidFill>
                  <a:srgbClr val="151E66"/>
                </a:solidFill>
                <a:latin typeface="Segoe UI" panose="020B0502040204020203" pitchFamily="34" charset="0"/>
                <a:cs typeface="Segoe UI" panose="020B0502040204020203" pitchFamily="34" charset="0"/>
              </a:rPr>
              <a:t>Dark blue</a:t>
            </a:r>
            <a:r>
              <a:rPr lang="en-US" sz="1600" dirty="0">
                <a:solidFill>
                  <a:srgbClr val="151E66"/>
                </a:solidFill>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denotes the percentage in agreement for that construct’s items for the county</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the county’s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47</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1921676124"/>
              </p:ext>
            </p:extLst>
          </p:nvPr>
        </p:nvGraphicFramePr>
        <p:xfrm>
          <a:off x="696036" y="2166630"/>
          <a:ext cx="10515600"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60" name="Title 1">
            <a:extLst>
              <a:ext uri="{FF2B5EF4-FFF2-40B4-BE49-F238E27FC236}">
                <a16:creationId xmlns:a16="http://schemas.microsoft.com/office/drawing/2014/main" id="{3FD1164F-6E1E-40EA-A6F0-24576E9919CD}"/>
              </a:ext>
            </a:extLst>
          </p:cNvPr>
          <p:cNvSpPr txBox="1">
            <a:spLocks/>
          </p:cNvSpPr>
          <p:nvPr/>
        </p:nvSpPr>
        <p:spPr>
          <a:xfrm>
            <a:off x="8116142" y="6266876"/>
            <a:ext cx="3080081"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all CMHSPs: ±8.6 pts</a:t>
            </a:r>
          </a:p>
          <a:p>
            <a:pPr algn="r">
              <a:spcAft>
                <a:spcPts val="600"/>
              </a:spcAft>
            </a:pPr>
            <a:r>
              <a:rPr lang="en-US" sz="1200" dirty="0">
                <a:latin typeface="Segoe UI" panose="020B0502040204020203" pitchFamily="34" charset="0"/>
                <a:cs typeface="Segoe UI" panose="020B0502040204020203" pitchFamily="34" charset="0"/>
              </a:rPr>
              <a:t>n = 102</a:t>
            </a:r>
          </a:p>
        </p:txBody>
      </p:sp>
      <p:sp>
        <p:nvSpPr>
          <p:cNvPr id="15" name="Title 1">
            <a:extLst>
              <a:ext uri="{FF2B5EF4-FFF2-40B4-BE49-F238E27FC236}">
                <a16:creationId xmlns:a16="http://schemas.microsoft.com/office/drawing/2014/main" id="{0008E8D0-26DB-44BB-B52F-9E8992585306}"/>
              </a:ext>
            </a:extLst>
          </p:cNvPr>
          <p:cNvSpPr txBox="1">
            <a:spLocks/>
          </p:cNvSpPr>
          <p:nvPr/>
        </p:nvSpPr>
        <p:spPr>
          <a:xfrm>
            <a:off x="1713862" y="165624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 &amp; Appropriateness</a:t>
            </a:r>
            <a:r>
              <a:rPr lang="en-US" sz="1600" b="1" baseline="30000" dirty="0">
                <a:latin typeface="Segoe UI" panose="020B0502040204020203" pitchFamily="34" charset="0"/>
                <a:cs typeface="Segoe UI" panose="020B0502040204020203" pitchFamily="34" charset="0"/>
              </a:rPr>
              <a:t>†</a:t>
            </a:r>
            <a:endParaRPr lang="en-US" sz="1200" b="1" baseline="30000" dirty="0">
              <a:latin typeface="Segoe UI" panose="020B0502040204020203" pitchFamily="34" charset="0"/>
              <a:cs typeface="Segoe UI" panose="020B0502040204020203" pitchFamily="34" charset="0"/>
            </a:endParaRPr>
          </a:p>
        </p:txBody>
      </p:sp>
      <p:sp>
        <p:nvSpPr>
          <p:cNvPr id="16" name="Title 1">
            <a:extLst>
              <a:ext uri="{FF2B5EF4-FFF2-40B4-BE49-F238E27FC236}">
                <a16:creationId xmlns:a16="http://schemas.microsoft.com/office/drawing/2014/main" id="{ED0F2FC2-43D8-40F4-88A0-7B4EB81979C7}"/>
              </a:ext>
            </a:extLst>
          </p:cNvPr>
          <p:cNvSpPr txBox="1">
            <a:spLocks/>
          </p:cNvSpPr>
          <p:nvPr/>
        </p:nvSpPr>
        <p:spPr>
          <a:xfrm>
            <a:off x="3402179" y="1715012"/>
            <a:ext cx="1296221" cy="173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Participation in Treatment</a:t>
            </a:r>
          </a:p>
        </p:txBody>
      </p:sp>
      <p:sp>
        <p:nvSpPr>
          <p:cNvPr id="18" name="Title 1">
            <a:extLst>
              <a:ext uri="{FF2B5EF4-FFF2-40B4-BE49-F238E27FC236}">
                <a16:creationId xmlns:a16="http://schemas.microsoft.com/office/drawing/2014/main" id="{4D3B2F55-B329-4488-9311-DB2CF6D20E76}"/>
              </a:ext>
            </a:extLst>
          </p:cNvPr>
          <p:cNvSpPr txBox="1">
            <a:spLocks/>
          </p:cNvSpPr>
          <p:nvPr/>
        </p:nvSpPr>
        <p:spPr>
          <a:xfrm>
            <a:off x="4615284" y="1656243"/>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r>
              <a:rPr kumimoji="0" lang="en-US" sz="1600" b="0"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19" name="Title 1">
            <a:extLst>
              <a:ext uri="{FF2B5EF4-FFF2-40B4-BE49-F238E27FC236}">
                <a16:creationId xmlns:a16="http://schemas.microsoft.com/office/drawing/2014/main" id="{81567CF6-4AFF-4E20-B995-CC9B90CB55A4}"/>
              </a:ext>
            </a:extLst>
          </p:cNvPr>
          <p:cNvSpPr txBox="1">
            <a:spLocks/>
          </p:cNvSpPr>
          <p:nvPr/>
        </p:nvSpPr>
        <p:spPr>
          <a:xfrm>
            <a:off x="6096000" y="1656243"/>
            <a:ext cx="143184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Cultural Sensitivity</a:t>
            </a:r>
          </a:p>
        </p:txBody>
      </p:sp>
      <p:sp>
        <p:nvSpPr>
          <p:cNvPr id="20" name="Title 1">
            <a:extLst>
              <a:ext uri="{FF2B5EF4-FFF2-40B4-BE49-F238E27FC236}">
                <a16:creationId xmlns:a16="http://schemas.microsoft.com/office/drawing/2014/main" id="{3D519903-70E5-40D5-BF2B-879BF7975378}"/>
              </a:ext>
            </a:extLst>
          </p:cNvPr>
          <p:cNvSpPr txBox="1">
            <a:spLocks/>
          </p:cNvSpPr>
          <p:nvPr/>
        </p:nvSpPr>
        <p:spPr>
          <a:xfrm>
            <a:off x="7527848" y="1656243"/>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a:t>
            </a:r>
            <a:r>
              <a:rPr lang="en-US" sz="1600" b="1" baseline="30000" dirty="0">
                <a:latin typeface="Segoe UI" panose="020B0502040204020203" pitchFamily="34" charset="0"/>
                <a:cs typeface="Segoe UI" panose="020B0502040204020203" pitchFamily="34" charset="0"/>
              </a:rPr>
              <a:t>†</a:t>
            </a:r>
            <a:endParaRPr lang="en-US" sz="1200" b="1" baseline="30000" dirty="0">
              <a:latin typeface="Segoe UI" panose="020B0502040204020203" pitchFamily="34" charset="0"/>
              <a:cs typeface="Segoe UI" panose="020B0502040204020203" pitchFamily="34" charset="0"/>
            </a:endParaRPr>
          </a:p>
        </p:txBody>
      </p:sp>
      <p:sp>
        <p:nvSpPr>
          <p:cNvPr id="22" name="Title 1">
            <a:extLst>
              <a:ext uri="{FF2B5EF4-FFF2-40B4-BE49-F238E27FC236}">
                <a16:creationId xmlns:a16="http://schemas.microsoft.com/office/drawing/2014/main" id="{02707AE8-A0BB-4D3C-83E4-2A8307C52BCE}"/>
              </a:ext>
            </a:extLst>
          </p:cNvPr>
          <p:cNvSpPr txBox="1">
            <a:spLocks/>
          </p:cNvSpPr>
          <p:nvPr/>
        </p:nvSpPr>
        <p:spPr>
          <a:xfrm>
            <a:off x="8898894"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3" name="TextBox 2">
            <a:extLst>
              <a:ext uri="{FF2B5EF4-FFF2-40B4-BE49-F238E27FC236}">
                <a16:creationId xmlns:a16="http://schemas.microsoft.com/office/drawing/2014/main" id="{DE1DB6D9-2B67-653F-BD02-333D7D236D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
        <p:nvSpPr>
          <p:cNvPr id="4" name="TextBox 3">
            <a:extLst>
              <a:ext uri="{FF2B5EF4-FFF2-40B4-BE49-F238E27FC236}">
                <a16:creationId xmlns:a16="http://schemas.microsoft.com/office/drawing/2014/main" id="{3D4F5C60-7BF3-B88B-5CDC-146FDBDADCEE}"/>
              </a:ext>
            </a:extLst>
          </p:cNvPr>
          <p:cNvSpPr txBox="1"/>
          <p:nvPr/>
        </p:nvSpPr>
        <p:spPr>
          <a:xfrm>
            <a:off x="1312949" y="3821760"/>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5" name="Straight Connector 4">
            <a:extLst>
              <a:ext uri="{FF2B5EF4-FFF2-40B4-BE49-F238E27FC236}">
                <a16:creationId xmlns:a16="http://schemas.microsoft.com/office/drawing/2014/main" id="{BC4043B9-3E99-9475-56DA-3A26B2DD4248}"/>
              </a:ext>
            </a:extLst>
          </p:cNvPr>
          <p:cNvCxnSpPr>
            <a:cxnSpLocks/>
          </p:cNvCxnSpPr>
          <p:nvPr/>
        </p:nvCxnSpPr>
        <p:spPr>
          <a:xfrm flipV="1">
            <a:off x="2201659" y="3844190"/>
            <a:ext cx="258703" cy="184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83F1072-06D8-13FB-2445-055D92B95FFD}"/>
              </a:ext>
            </a:extLst>
          </p:cNvPr>
          <p:cNvSpPr txBox="1"/>
          <p:nvPr/>
        </p:nvSpPr>
        <p:spPr>
          <a:xfrm>
            <a:off x="5122416" y="6214784"/>
            <a:ext cx="3000969" cy="461665"/>
          </a:xfrm>
          <a:prstGeom prst="rect">
            <a:avLst/>
          </a:prstGeom>
          <a:noFill/>
        </p:spPr>
        <p:txBody>
          <a:bodyPr wrap="square">
            <a:spAutoFit/>
          </a:bodyPr>
          <a:lstStyle/>
          <a:p>
            <a:pPr algn="r"/>
            <a:r>
              <a:rPr lang="en-US" sz="1200" dirty="0">
                <a:latin typeface="Segoe UI" panose="020B0502040204020203" pitchFamily="34" charset="0"/>
                <a:cs typeface="Segoe UI" panose="020B0502040204020203" pitchFamily="34" charset="0"/>
              </a:rPr>
              <a:t>†</a:t>
            </a:r>
            <a:r>
              <a:rPr lang="en-US" sz="110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significant difference (p &lt; .05) between this county and others for construct</a:t>
            </a:r>
            <a:endParaRPr lang="en-US" sz="1200" dirty="0"/>
          </a:p>
        </p:txBody>
      </p:sp>
    </p:spTree>
    <p:extLst>
      <p:ext uri="{BB962C8B-B14F-4D97-AF65-F5344CB8AC3E}">
        <p14:creationId xmlns:p14="http://schemas.microsoft.com/office/powerpoint/2010/main" val="2541145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Van Buren County: On par with other counties in 2022 YSS</a:t>
            </a:r>
            <a:br>
              <a:rPr lang="en-US" sz="2800" b="1" dirty="0">
                <a:latin typeface="Lora" panose="02000503000000020004" pitchFamily="2" charset="0"/>
              </a:rPr>
            </a:br>
            <a:r>
              <a:rPr lang="en-US" sz="1600" b="1" dirty="0">
                <a:solidFill>
                  <a:srgbClr val="151E66"/>
                </a:solidFill>
                <a:latin typeface="Segoe UI" panose="020B0502040204020203" pitchFamily="34" charset="0"/>
                <a:cs typeface="Segoe UI" panose="020B0502040204020203" pitchFamily="34" charset="0"/>
              </a:rPr>
              <a:t>Dark blue</a:t>
            </a:r>
            <a:r>
              <a:rPr lang="en-US" sz="1600" dirty="0">
                <a:solidFill>
                  <a:srgbClr val="151E66"/>
                </a:solidFill>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denotes the percentage in agreement for that construct’s items for the county</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the county’s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48</a:t>
            </a:fld>
            <a:endParaRPr lang="en-US" sz="14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939776430"/>
              </p:ext>
            </p:extLst>
          </p:nvPr>
        </p:nvGraphicFramePr>
        <p:xfrm>
          <a:off x="696036" y="2166630"/>
          <a:ext cx="10515600" cy="3763650"/>
        </p:xfrm>
        <a:graphic>
          <a:graphicData uri="http://schemas.openxmlformats.org/drawingml/2006/chart">
            <c:chart xmlns:c="http://schemas.openxmlformats.org/drawingml/2006/chart" xmlns:r="http://schemas.openxmlformats.org/officeDocument/2006/relationships" r:id="rId3"/>
          </a:graphicData>
        </a:graphic>
      </p:graphicFrame>
      <p:sp>
        <p:nvSpPr>
          <p:cNvPr id="60" name="Title 1">
            <a:extLst>
              <a:ext uri="{FF2B5EF4-FFF2-40B4-BE49-F238E27FC236}">
                <a16:creationId xmlns:a16="http://schemas.microsoft.com/office/drawing/2014/main" id="{3FD1164F-6E1E-40EA-A6F0-24576E9919CD}"/>
              </a:ext>
            </a:extLst>
          </p:cNvPr>
          <p:cNvSpPr txBox="1">
            <a:spLocks/>
          </p:cNvSpPr>
          <p:nvPr/>
        </p:nvSpPr>
        <p:spPr>
          <a:xfrm>
            <a:off x="8043604" y="6266876"/>
            <a:ext cx="3080081"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all CMHSPs: ±11.1 pts</a:t>
            </a:r>
          </a:p>
          <a:p>
            <a:pPr algn="r">
              <a:spcAft>
                <a:spcPts val="600"/>
              </a:spcAft>
            </a:pPr>
            <a:r>
              <a:rPr lang="en-US" sz="1200" dirty="0">
                <a:latin typeface="Segoe UI" panose="020B0502040204020203" pitchFamily="34" charset="0"/>
                <a:cs typeface="Segoe UI" panose="020B0502040204020203" pitchFamily="34" charset="0"/>
              </a:rPr>
              <a:t>n = 62</a:t>
            </a:r>
          </a:p>
        </p:txBody>
      </p:sp>
      <p:sp>
        <p:nvSpPr>
          <p:cNvPr id="15" name="Title 1">
            <a:extLst>
              <a:ext uri="{FF2B5EF4-FFF2-40B4-BE49-F238E27FC236}">
                <a16:creationId xmlns:a16="http://schemas.microsoft.com/office/drawing/2014/main" id="{0008E8D0-26DB-44BB-B52F-9E8992585306}"/>
              </a:ext>
            </a:extLst>
          </p:cNvPr>
          <p:cNvSpPr txBox="1">
            <a:spLocks/>
          </p:cNvSpPr>
          <p:nvPr/>
        </p:nvSpPr>
        <p:spPr>
          <a:xfrm>
            <a:off x="1713862" y="165624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 &amp; Appropriateness</a:t>
            </a:r>
          </a:p>
        </p:txBody>
      </p:sp>
      <p:sp>
        <p:nvSpPr>
          <p:cNvPr id="16" name="Title 1">
            <a:extLst>
              <a:ext uri="{FF2B5EF4-FFF2-40B4-BE49-F238E27FC236}">
                <a16:creationId xmlns:a16="http://schemas.microsoft.com/office/drawing/2014/main" id="{ED0F2FC2-43D8-40F4-88A0-7B4EB81979C7}"/>
              </a:ext>
            </a:extLst>
          </p:cNvPr>
          <p:cNvSpPr txBox="1">
            <a:spLocks/>
          </p:cNvSpPr>
          <p:nvPr/>
        </p:nvSpPr>
        <p:spPr>
          <a:xfrm>
            <a:off x="3402179" y="1715012"/>
            <a:ext cx="1296221" cy="173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Participation in Treatment</a:t>
            </a:r>
          </a:p>
        </p:txBody>
      </p:sp>
      <p:sp>
        <p:nvSpPr>
          <p:cNvPr id="18" name="Title 1">
            <a:extLst>
              <a:ext uri="{FF2B5EF4-FFF2-40B4-BE49-F238E27FC236}">
                <a16:creationId xmlns:a16="http://schemas.microsoft.com/office/drawing/2014/main" id="{4D3B2F55-B329-4488-9311-DB2CF6D20E76}"/>
              </a:ext>
            </a:extLst>
          </p:cNvPr>
          <p:cNvSpPr txBox="1">
            <a:spLocks/>
          </p:cNvSpPr>
          <p:nvPr/>
        </p:nvSpPr>
        <p:spPr>
          <a:xfrm>
            <a:off x="4615284" y="1656243"/>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p>
        </p:txBody>
      </p:sp>
      <p:sp>
        <p:nvSpPr>
          <p:cNvPr id="19" name="Title 1">
            <a:extLst>
              <a:ext uri="{FF2B5EF4-FFF2-40B4-BE49-F238E27FC236}">
                <a16:creationId xmlns:a16="http://schemas.microsoft.com/office/drawing/2014/main" id="{81567CF6-4AFF-4E20-B995-CC9B90CB55A4}"/>
              </a:ext>
            </a:extLst>
          </p:cNvPr>
          <p:cNvSpPr txBox="1">
            <a:spLocks/>
          </p:cNvSpPr>
          <p:nvPr/>
        </p:nvSpPr>
        <p:spPr>
          <a:xfrm>
            <a:off x="6096000" y="1656243"/>
            <a:ext cx="143184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Cultural Sensitivity</a:t>
            </a:r>
          </a:p>
        </p:txBody>
      </p:sp>
      <p:sp>
        <p:nvSpPr>
          <p:cNvPr id="20" name="Title 1">
            <a:extLst>
              <a:ext uri="{FF2B5EF4-FFF2-40B4-BE49-F238E27FC236}">
                <a16:creationId xmlns:a16="http://schemas.microsoft.com/office/drawing/2014/main" id="{3D519903-70E5-40D5-BF2B-879BF7975378}"/>
              </a:ext>
            </a:extLst>
          </p:cNvPr>
          <p:cNvSpPr txBox="1">
            <a:spLocks/>
          </p:cNvSpPr>
          <p:nvPr/>
        </p:nvSpPr>
        <p:spPr>
          <a:xfrm>
            <a:off x="7527848" y="1656243"/>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a:t>
            </a:r>
          </a:p>
        </p:txBody>
      </p:sp>
      <p:sp>
        <p:nvSpPr>
          <p:cNvPr id="22" name="Title 1">
            <a:extLst>
              <a:ext uri="{FF2B5EF4-FFF2-40B4-BE49-F238E27FC236}">
                <a16:creationId xmlns:a16="http://schemas.microsoft.com/office/drawing/2014/main" id="{02707AE8-A0BB-4D3C-83E4-2A8307C52BCE}"/>
              </a:ext>
            </a:extLst>
          </p:cNvPr>
          <p:cNvSpPr txBox="1">
            <a:spLocks/>
          </p:cNvSpPr>
          <p:nvPr/>
        </p:nvSpPr>
        <p:spPr>
          <a:xfrm>
            <a:off x="8898894"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3" name="TextBox 2">
            <a:extLst>
              <a:ext uri="{FF2B5EF4-FFF2-40B4-BE49-F238E27FC236}">
                <a16:creationId xmlns:a16="http://schemas.microsoft.com/office/drawing/2014/main" id="{DE1DB6D9-2B67-653F-BD02-333D7D236D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
        <p:nvSpPr>
          <p:cNvPr id="4" name="TextBox 3">
            <a:extLst>
              <a:ext uri="{FF2B5EF4-FFF2-40B4-BE49-F238E27FC236}">
                <a16:creationId xmlns:a16="http://schemas.microsoft.com/office/drawing/2014/main" id="{FFB09496-5012-620F-57A0-A2FB5C1651F2}"/>
              </a:ext>
            </a:extLst>
          </p:cNvPr>
          <p:cNvSpPr txBox="1"/>
          <p:nvPr/>
        </p:nvSpPr>
        <p:spPr>
          <a:xfrm>
            <a:off x="1344643" y="3653080"/>
            <a:ext cx="1133475" cy="430887"/>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other counties</a:t>
            </a:r>
          </a:p>
        </p:txBody>
      </p:sp>
      <p:cxnSp>
        <p:nvCxnSpPr>
          <p:cNvPr id="6" name="Straight Connector 5">
            <a:extLst>
              <a:ext uri="{FF2B5EF4-FFF2-40B4-BE49-F238E27FC236}">
                <a16:creationId xmlns:a16="http://schemas.microsoft.com/office/drawing/2014/main" id="{A04D1C6A-2E64-1BF6-E781-6DCC4B6413AC}"/>
              </a:ext>
            </a:extLst>
          </p:cNvPr>
          <p:cNvCxnSpPr>
            <a:cxnSpLocks/>
          </p:cNvCxnSpPr>
          <p:nvPr/>
        </p:nvCxnSpPr>
        <p:spPr>
          <a:xfrm flipV="1">
            <a:off x="2246049" y="3693265"/>
            <a:ext cx="258703" cy="184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441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The older the youth, the lower the survey scores</a:t>
            </a:r>
            <a:br>
              <a:rPr lang="en-US" sz="2800" b="1" dirty="0">
                <a:latin typeface="Lora" panose="02000503000000020004" pitchFamily="2" charset="0"/>
              </a:rPr>
            </a:br>
            <a:r>
              <a:rPr lang="en-US" sz="1600" dirty="0">
                <a:latin typeface="Segoe UI" panose="020B0502040204020203" pitchFamily="34" charset="0"/>
                <a:cs typeface="Segoe UI" panose="020B0502040204020203" pitchFamily="34" charset="0"/>
              </a:rPr>
              <a:t>YSS survey completers </a:t>
            </a:r>
            <a:r>
              <a:rPr lang="en-US" sz="1600" b="1" dirty="0">
                <a:solidFill>
                  <a:srgbClr val="151E66"/>
                </a:solidFill>
                <a:latin typeface="Segoe UI" panose="020B0502040204020203" pitchFamily="34" charset="0"/>
                <a:cs typeface="Segoe UI" panose="020B0502040204020203" pitchFamily="34" charset="0"/>
              </a:rPr>
              <a:t>over 18 </a:t>
            </a:r>
            <a:r>
              <a:rPr lang="en-US" sz="1600" dirty="0">
                <a:latin typeface="Segoe UI" panose="020B0502040204020203" pitchFamily="34" charset="0"/>
                <a:cs typeface="Segoe UI" panose="020B0502040204020203" pitchFamily="34" charset="0"/>
              </a:rPr>
              <a:t>reported lower scores, often because their child was no longer in their care.</a:t>
            </a:r>
            <a:endParaRPr lang="en-US" sz="2800" b="1" dirty="0">
              <a:solidFill>
                <a:srgbClr val="151E66"/>
              </a:solidFill>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49</a:t>
            </a:fld>
            <a:endParaRPr 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1DB6D9-2B67-653F-BD02-333D7D236D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grpSp>
        <p:nvGrpSpPr>
          <p:cNvPr id="12" name="Group 11">
            <a:extLst>
              <a:ext uri="{FF2B5EF4-FFF2-40B4-BE49-F238E27FC236}">
                <a16:creationId xmlns:a16="http://schemas.microsoft.com/office/drawing/2014/main" id="{B886B08C-C634-2DC3-2C9F-EB11A38DEB28}"/>
              </a:ext>
            </a:extLst>
          </p:cNvPr>
          <p:cNvGrpSpPr/>
          <p:nvPr/>
        </p:nvGrpSpPr>
        <p:grpSpPr>
          <a:xfrm>
            <a:off x="846014" y="1505482"/>
            <a:ext cx="3233977" cy="2095719"/>
            <a:chOff x="414098" y="1847631"/>
            <a:chExt cx="3233977" cy="2095719"/>
          </a:xfrm>
        </p:grpSpPr>
        <p:graphicFrame>
          <p:nvGraphicFramePr>
            <p:cNvPr id="11" name="Chart 10">
              <a:extLst>
                <a:ext uri="{FF2B5EF4-FFF2-40B4-BE49-F238E27FC236}">
                  <a16:creationId xmlns:a16="http://schemas.microsoft.com/office/drawing/2014/main" id="{DC09694F-7061-4DE5-BD5E-64B16CFCBA6C}"/>
                </a:ext>
              </a:extLst>
            </p:cNvPr>
            <p:cNvGraphicFramePr/>
            <p:nvPr>
              <p:extLst>
                <p:ext uri="{D42A27DB-BD31-4B8C-83A1-F6EECF244321}">
                  <p14:modId xmlns:p14="http://schemas.microsoft.com/office/powerpoint/2010/main" val="2971803352"/>
                </p:ext>
              </p:extLst>
            </p:nvPr>
          </p:nvGraphicFramePr>
          <p:xfrm>
            <a:off x="696036" y="2166630"/>
            <a:ext cx="2952039" cy="177672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a:extLst>
                <a:ext uri="{FF2B5EF4-FFF2-40B4-BE49-F238E27FC236}">
                  <a16:creationId xmlns:a16="http://schemas.microsoft.com/office/drawing/2014/main" id="{0008E8D0-26DB-44BB-B52F-9E8992585306}"/>
                </a:ext>
              </a:extLst>
            </p:cNvPr>
            <p:cNvSpPr txBox="1">
              <a:spLocks/>
            </p:cNvSpPr>
            <p:nvPr/>
          </p:nvSpPr>
          <p:spPr>
            <a:xfrm>
              <a:off x="483738" y="1847631"/>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Satisfaction &amp; Appropriateness</a:t>
              </a:r>
            </a:p>
          </p:txBody>
        </p:sp>
        <p:sp>
          <p:nvSpPr>
            <p:cNvPr id="5" name="Title 1">
              <a:extLst>
                <a:ext uri="{FF2B5EF4-FFF2-40B4-BE49-F238E27FC236}">
                  <a16:creationId xmlns:a16="http://schemas.microsoft.com/office/drawing/2014/main" id="{E3A95CD6-B132-9D9C-E928-E6A027A0EB9B}"/>
                </a:ext>
              </a:extLst>
            </p:cNvPr>
            <p:cNvSpPr txBox="1">
              <a:spLocks/>
            </p:cNvSpPr>
            <p:nvPr/>
          </p:nvSpPr>
          <p:spPr>
            <a:xfrm>
              <a:off x="467436" y="2411554"/>
              <a:ext cx="457200"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838FE5"/>
                  </a:solidFill>
                  <a:latin typeface="Arial Narrow" panose="020B0606020202030204" pitchFamily="34" charset="0"/>
                  <a:cs typeface="Segoe UI" panose="020B0502040204020203" pitchFamily="34" charset="0"/>
                </a:rPr>
                <a:t>0-4</a:t>
              </a:r>
            </a:p>
          </p:txBody>
        </p:sp>
        <p:sp>
          <p:nvSpPr>
            <p:cNvPr id="8" name="Title 1">
              <a:extLst>
                <a:ext uri="{FF2B5EF4-FFF2-40B4-BE49-F238E27FC236}">
                  <a16:creationId xmlns:a16="http://schemas.microsoft.com/office/drawing/2014/main" id="{8CD0B1D1-7157-A7A0-66F1-DAB9411C6664}"/>
                </a:ext>
              </a:extLst>
            </p:cNvPr>
            <p:cNvSpPr txBox="1">
              <a:spLocks/>
            </p:cNvSpPr>
            <p:nvPr/>
          </p:nvSpPr>
          <p:spPr>
            <a:xfrm>
              <a:off x="457317" y="2672619"/>
              <a:ext cx="457200"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3A4DD6"/>
                  </a:solidFill>
                  <a:latin typeface="Arial Narrow" panose="020B0606020202030204" pitchFamily="34" charset="0"/>
                  <a:cs typeface="Segoe UI" panose="020B0502040204020203" pitchFamily="34" charset="0"/>
                </a:rPr>
                <a:t>5-12</a:t>
              </a:r>
            </a:p>
          </p:txBody>
        </p:sp>
        <p:sp>
          <p:nvSpPr>
            <p:cNvPr id="9" name="Title 1">
              <a:extLst>
                <a:ext uri="{FF2B5EF4-FFF2-40B4-BE49-F238E27FC236}">
                  <a16:creationId xmlns:a16="http://schemas.microsoft.com/office/drawing/2014/main" id="{7F781F18-1C64-23DC-3F2C-B41650E2D24C}"/>
                </a:ext>
              </a:extLst>
            </p:cNvPr>
            <p:cNvSpPr txBox="1">
              <a:spLocks/>
            </p:cNvSpPr>
            <p:nvPr/>
          </p:nvSpPr>
          <p:spPr>
            <a:xfrm>
              <a:off x="414098" y="2940922"/>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202F9C"/>
                  </a:solidFill>
                  <a:latin typeface="Arial Narrow" panose="020B0606020202030204" pitchFamily="34" charset="0"/>
                  <a:cs typeface="Segoe UI" panose="020B0502040204020203" pitchFamily="34" charset="0"/>
                </a:rPr>
                <a:t>13-18</a:t>
              </a:r>
            </a:p>
          </p:txBody>
        </p:sp>
        <p:sp>
          <p:nvSpPr>
            <p:cNvPr id="10" name="Title 1">
              <a:extLst>
                <a:ext uri="{FF2B5EF4-FFF2-40B4-BE49-F238E27FC236}">
                  <a16:creationId xmlns:a16="http://schemas.microsoft.com/office/drawing/2014/main" id="{320FAD49-67E8-DABF-C4B3-0BE6DDFC64AB}"/>
                </a:ext>
              </a:extLst>
            </p:cNvPr>
            <p:cNvSpPr txBox="1">
              <a:spLocks/>
            </p:cNvSpPr>
            <p:nvPr/>
          </p:nvSpPr>
          <p:spPr>
            <a:xfrm>
              <a:off x="424217" y="3201287"/>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18+</a:t>
              </a:r>
            </a:p>
          </p:txBody>
        </p:sp>
      </p:grpSp>
      <p:grpSp>
        <p:nvGrpSpPr>
          <p:cNvPr id="13" name="Group 12">
            <a:extLst>
              <a:ext uri="{FF2B5EF4-FFF2-40B4-BE49-F238E27FC236}">
                <a16:creationId xmlns:a16="http://schemas.microsoft.com/office/drawing/2014/main" id="{8A8A0781-402D-E271-3B88-D0E73F80C87C}"/>
              </a:ext>
            </a:extLst>
          </p:cNvPr>
          <p:cNvGrpSpPr/>
          <p:nvPr/>
        </p:nvGrpSpPr>
        <p:grpSpPr>
          <a:xfrm>
            <a:off x="4215357" y="1505482"/>
            <a:ext cx="3233977" cy="2095719"/>
            <a:chOff x="414098" y="1847631"/>
            <a:chExt cx="3233977" cy="2095719"/>
          </a:xfrm>
        </p:grpSpPr>
        <p:graphicFrame>
          <p:nvGraphicFramePr>
            <p:cNvPr id="14" name="Chart 13">
              <a:extLst>
                <a:ext uri="{FF2B5EF4-FFF2-40B4-BE49-F238E27FC236}">
                  <a16:creationId xmlns:a16="http://schemas.microsoft.com/office/drawing/2014/main" id="{4253F167-A4D8-CD05-FD57-FC2E8BFB8E88}"/>
                </a:ext>
              </a:extLst>
            </p:cNvPr>
            <p:cNvGraphicFramePr/>
            <p:nvPr>
              <p:extLst>
                <p:ext uri="{D42A27DB-BD31-4B8C-83A1-F6EECF244321}">
                  <p14:modId xmlns:p14="http://schemas.microsoft.com/office/powerpoint/2010/main" val="4254282856"/>
                </p:ext>
              </p:extLst>
            </p:nvPr>
          </p:nvGraphicFramePr>
          <p:xfrm>
            <a:off x="696036" y="2166630"/>
            <a:ext cx="2952039" cy="1776720"/>
          </p:xfrm>
          <a:graphic>
            <a:graphicData uri="http://schemas.openxmlformats.org/drawingml/2006/chart">
              <c:chart xmlns:c="http://schemas.openxmlformats.org/drawingml/2006/chart" xmlns:r="http://schemas.openxmlformats.org/officeDocument/2006/relationships" r:id="rId4"/>
            </a:graphicData>
          </a:graphic>
        </p:graphicFrame>
        <p:sp>
          <p:nvSpPr>
            <p:cNvPr id="23" name="Title 1">
              <a:extLst>
                <a:ext uri="{FF2B5EF4-FFF2-40B4-BE49-F238E27FC236}">
                  <a16:creationId xmlns:a16="http://schemas.microsoft.com/office/drawing/2014/main" id="{0A69C8C2-289F-D203-F4C9-D578A6DB8FDC}"/>
                </a:ext>
              </a:extLst>
            </p:cNvPr>
            <p:cNvSpPr txBox="1">
              <a:spLocks/>
            </p:cNvSpPr>
            <p:nvPr/>
          </p:nvSpPr>
          <p:spPr>
            <a:xfrm>
              <a:off x="483738" y="1847631"/>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Participation in Treatment</a:t>
              </a:r>
            </a:p>
          </p:txBody>
        </p:sp>
        <p:sp>
          <p:nvSpPr>
            <p:cNvPr id="24" name="Title 1">
              <a:extLst>
                <a:ext uri="{FF2B5EF4-FFF2-40B4-BE49-F238E27FC236}">
                  <a16:creationId xmlns:a16="http://schemas.microsoft.com/office/drawing/2014/main" id="{7509DE2C-0DD9-F5EF-14CA-D3DDADD12B8F}"/>
                </a:ext>
              </a:extLst>
            </p:cNvPr>
            <p:cNvSpPr txBox="1">
              <a:spLocks/>
            </p:cNvSpPr>
            <p:nvPr/>
          </p:nvSpPr>
          <p:spPr>
            <a:xfrm>
              <a:off x="467436" y="2411554"/>
              <a:ext cx="457200"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838FE5"/>
                  </a:solidFill>
                  <a:latin typeface="Arial Narrow" panose="020B0606020202030204" pitchFamily="34" charset="0"/>
                  <a:cs typeface="Segoe UI" panose="020B0502040204020203" pitchFamily="34" charset="0"/>
                </a:rPr>
                <a:t>0-4</a:t>
              </a:r>
            </a:p>
          </p:txBody>
        </p:sp>
        <p:sp>
          <p:nvSpPr>
            <p:cNvPr id="25" name="Title 1">
              <a:extLst>
                <a:ext uri="{FF2B5EF4-FFF2-40B4-BE49-F238E27FC236}">
                  <a16:creationId xmlns:a16="http://schemas.microsoft.com/office/drawing/2014/main" id="{BE0CABF1-65C4-B674-7224-A7D3BCA18005}"/>
                </a:ext>
              </a:extLst>
            </p:cNvPr>
            <p:cNvSpPr txBox="1">
              <a:spLocks/>
            </p:cNvSpPr>
            <p:nvPr/>
          </p:nvSpPr>
          <p:spPr>
            <a:xfrm>
              <a:off x="457317" y="2672619"/>
              <a:ext cx="457200"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3A4DD6"/>
                  </a:solidFill>
                  <a:latin typeface="Arial Narrow" panose="020B0606020202030204" pitchFamily="34" charset="0"/>
                  <a:cs typeface="Segoe UI" panose="020B0502040204020203" pitchFamily="34" charset="0"/>
                </a:rPr>
                <a:t>5-12</a:t>
              </a:r>
            </a:p>
          </p:txBody>
        </p:sp>
        <p:sp>
          <p:nvSpPr>
            <p:cNvPr id="26" name="Title 1">
              <a:extLst>
                <a:ext uri="{FF2B5EF4-FFF2-40B4-BE49-F238E27FC236}">
                  <a16:creationId xmlns:a16="http://schemas.microsoft.com/office/drawing/2014/main" id="{8E75563D-0511-9F8D-B5D1-1F79C8CB8CA7}"/>
                </a:ext>
              </a:extLst>
            </p:cNvPr>
            <p:cNvSpPr txBox="1">
              <a:spLocks/>
            </p:cNvSpPr>
            <p:nvPr/>
          </p:nvSpPr>
          <p:spPr>
            <a:xfrm>
              <a:off x="414098" y="2940922"/>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202F9C"/>
                  </a:solidFill>
                  <a:latin typeface="Arial Narrow" panose="020B0606020202030204" pitchFamily="34" charset="0"/>
                  <a:cs typeface="Segoe UI" panose="020B0502040204020203" pitchFamily="34" charset="0"/>
                </a:rPr>
                <a:t>13-18</a:t>
              </a:r>
            </a:p>
          </p:txBody>
        </p:sp>
        <p:sp>
          <p:nvSpPr>
            <p:cNvPr id="27" name="Title 1">
              <a:extLst>
                <a:ext uri="{FF2B5EF4-FFF2-40B4-BE49-F238E27FC236}">
                  <a16:creationId xmlns:a16="http://schemas.microsoft.com/office/drawing/2014/main" id="{EFD2CF19-3A04-2AED-0B11-91E8044C2243}"/>
                </a:ext>
              </a:extLst>
            </p:cNvPr>
            <p:cNvSpPr txBox="1">
              <a:spLocks/>
            </p:cNvSpPr>
            <p:nvPr/>
          </p:nvSpPr>
          <p:spPr>
            <a:xfrm>
              <a:off x="424217" y="3201287"/>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18+</a:t>
              </a:r>
            </a:p>
          </p:txBody>
        </p:sp>
      </p:grpSp>
      <p:grpSp>
        <p:nvGrpSpPr>
          <p:cNvPr id="28" name="Group 27">
            <a:extLst>
              <a:ext uri="{FF2B5EF4-FFF2-40B4-BE49-F238E27FC236}">
                <a16:creationId xmlns:a16="http://schemas.microsoft.com/office/drawing/2014/main" id="{5BB9236B-CF78-56AA-0D76-EA140FB72287}"/>
              </a:ext>
            </a:extLst>
          </p:cNvPr>
          <p:cNvGrpSpPr/>
          <p:nvPr/>
        </p:nvGrpSpPr>
        <p:grpSpPr>
          <a:xfrm>
            <a:off x="7667104" y="1505482"/>
            <a:ext cx="3233977" cy="2095719"/>
            <a:chOff x="414098" y="1847631"/>
            <a:chExt cx="3233977" cy="2095719"/>
          </a:xfrm>
        </p:grpSpPr>
        <p:graphicFrame>
          <p:nvGraphicFramePr>
            <p:cNvPr id="29" name="Chart 28">
              <a:extLst>
                <a:ext uri="{FF2B5EF4-FFF2-40B4-BE49-F238E27FC236}">
                  <a16:creationId xmlns:a16="http://schemas.microsoft.com/office/drawing/2014/main" id="{B4BC4AD5-023E-0626-A37A-D6091FF9237A}"/>
                </a:ext>
              </a:extLst>
            </p:cNvPr>
            <p:cNvGraphicFramePr/>
            <p:nvPr>
              <p:extLst>
                <p:ext uri="{D42A27DB-BD31-4B8C-83A1-F6EECF244321}">
                  <p14:modId xmlns:p14="http://schemas.microsoft.com/office/powerpoint/2010/main" val="3717088358"/>
                </p:ext>
              </p:extLst>
            </p:nvPr>
          </p:nvGraphicFramePr>
          <p:xfrm>
            <a:off x="696036" y="2166630"/>
            <a:ext cx="2952039" cy="177672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30242735-FF20-3EE2-D218-8C2DFF8FDB63}"/>
                </a:ext>
              </a:extLst>
            </p:cNvPr>
            <p:cNvSpPr txBox="1">
              <a:spLocks/>
            </p:cNvSpPr>
            <p:nvPr/>
          </p:nvSpPr>
          <p:spPr>
            <a:xfrm>
              <a:off x="483738" y="1847631"/>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Access</a:t>
              </a:r>
            </a:p>
          </p:txBody>
        </p:sp>
        <p:sp>
          <p:nvSpPr>
            <p:cNvPr id="31" name="Title 1">
              <a:extLst>
                <a:ext uri="{FF2B5EF4-FFF2-40B4-BE49-F238E27FC236}">
                  <a16:creationId xmlns:a16="http://schemas.microsoft.com/office/drawing/2014/main" id="{47E9D41F-CCD3-4CD9-2F85-2364DA70E419}"/>
                </a:ext>
              </a:extLst>
            </p:cNvPr>
            <p:cNvSpPr txBox="1">
              <a:spLocks/>
            </p:cNvSpPr>
            <p:nvPr/>
          </p:nvSpPr>
          <p:spPr>
            <a:xfrm>
              <a:off x="467436" y="2411554"/>
              <a:ext cx="457200"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838FE5"/>
                  </a:solidFill>
                  <a:latin typeface="Arial Narrow" panose="020B0606020202030204" pitchFamily="34" charset="0"/>
                  <a:cs typeface="Segoe UI" panose="020B0502040204020203" pitchFamily="34" charset="0"/>
                </a:rPr>
                <a:t>0-4</a:t>
              </a:r>
            </a:p>
          </p:txBody>
        </p:sp>
        <p:sp>
          <p:nvSpPr>
            <p:cNvPr id="32" name="Title 1">
              <a:extLst>
                <a:ext uri="{FF2B5EF4-FFF2-40B4-BE49-F238E27FC236}">
                  <a16:creationId xmlns:a16="http://schemas.microsoft.com/office/drawing/2014/main" id="{F9B0FBCE-4F45-334F-68FE-DFF7ACE5BCA1}"/>
                </a:ext>
              </a:extLst>
            </p:cNvPr>
            <p:cNvSpPr txBox="1">
              <a:spLocks/>
            </p:cNvSpPr>
            <p:nvPr/>
          </p:nvSpPr>
          <p:spPr>
            <a:xfrm>
              <a:off x="457317" y="2672619"/>
              <a:ext cx="457200"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3A4DD6"/>
                  </a:solidFill>
                  <a:latin typeface="Arial Narrow" panose="020B0606020202030204" pitchFamily="34" charset="0"/>
                  <a:cs typeface="Segoe UI" panose="020B0502040204020203" pitchFamily="34" charset="0"/>
                </a:rPr>
                <a:t>5-12</a:t>
              </a:r>
            </a:p>
          </p:txBody>
        </p:sp>
        <p:sp>
          <p:nvSpPr>
            <p:cNvPr id="33" name="Title 1">
              <a:extLst>
                <a:ext uri="{FF2B5EF4-FFF2-40B4-BE49-F238E27FC236}">
                  <a16:creationId xmlns:a16="http://schemas.microsoft.com/office/drawing/2014/main" id="{5C81F77D-2B18-CB40-5EF9-5574C8390152}"/>
                </a:ext>
              </a:extLst>
            </p:cNvPr>
            <p:cNvSpPr txBox="1">
              <a:spLocks/>
            </p:cNvSpPr>
            <p:nvPr/>
          </p:nvSpPr>
          <p:spPr>
            <a:xfrm>
              <a:off x="414098" y="2940922"/>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202F9C"/>
                  </a:solidFill>
                  <a:latin typeface="Arial Narrow" panose="020B0606020202030204" pitchFamily="34" charset="0"/>
                  <a:cs typeface="Segoe UI" panose="020B0502040204020203" pitchFamily="34" charset="0"/>
                </a:rPr>
                <a:t>13-18</a:t>
              </a:r>
            </a:p>
          </p:txBody>
        </p:sp>
        <p:sp>
          <p:nvSpPr>
            <p:cNvPr id="34" name="Title 1">
              <a:extLst>
                <a:ext uri="{FF2B5EF4-FFF2-40B4-BE49-F238E27FC236}">
                  <a16:creationId xmlns:a16="http://schemas.microsoft.com/office/drawing/2014/main" id="{8D9A80DE-CEF2-5B8D-6B68-B3D4853AFB82}"/>
                </a:ext>
              </a:extLst>
            </p:cNvPr>
            <p:cNvSpPr txBox="1">
              <a:spLocks/>
            </p:cNvSpPr>
            <p:nvPr/>
          </p:nvSpPr>
          <p:spPr>
            <a:xfrm>
              <a:off x="424217" y="3201287"/>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18+</a:t>
              </a:r>
            </a:p>
          </p:txBody>
        </p:sp>
      </p:grpSp>
      <p:grpSp>
        <p:nvGrpSpPr>
          <p:cNvPr id="35" name="Group 34">
            <a:extLst>
              <a:ext uri="{FF2B5EF4-FFF2-40B4-BE49-F238E27FC236}">
                <a16:creationId xmlns:a16="http://schemas.microsoft.com/office/drawing/2014/main" id="{EA150CA8-CC39-C91D-A8E4-40CC600235A0}"/>
              </a:ext>
            </a:extLst>
          </p:cNvPr>
          <p:cNvGrpSpPr/>
          <p:nvPr/>
        </p:nvGrpSpPr>
        <p:grpSpPr>
          <a:xfrm>
            <a:off x="846608" y="3787063"/>
            <a:ext cx="3233977" cy="2095719"/>
            <a:chOff x="414098" y="1847631"/>
            <a:chExt cx="3233977" cy="2095719"/>
          </a:xfrm>
        </p:grpSpPr>
        <p:graphicFrame>
          <p:nvGraphicFramePr>
            <p:cNvPr id="36" name="Chart 35">
              <a:extLst>
                <a:ext uri="{FF2B5EF4-FFF2-40B4-BE49-F238E27FC236}">
                  <a16:creationId xmlns:a16="http://schemas.microsoft.com/office/drawing/2014/main" id="{2282FAE4-DC85-D047-DE7E-77498A5A5262}"/>
                </a:ext>
              </a:extLst>
            </p:cNvPr>
            <p:cNvGraphicFramePr/>
            <p:nvPr>
              <p:extLst>
                <p:ext uri="{D42A27DB-BD31-4B8C-83A1-F6EECF244321}">
                  <p14:modId xmlns:p14="http://schemas.microsoft.com/office/powerpoint/2010/main" val="1347313221"/>
                </p:ext>
              </p:extLst>
            </p:nvPr>
          </p:nvGraphicFramePr>
          <p:xfrm>
            <a:off x="696036" y="2166630"/>
            <a:ext cx="2952039" cy="1776720"/>
          </p:xfrm>
          <a:graphic>
            <a:graphicData uri="http://schemas.openxmlformats.org/drawingml/2006/chart">
              <c:chart xmlns:c="http://schemas.openxmlformats.org/drawingml/2006/chart" xmlns:r="http://schemas.openxmlformats.org/officeDocument/2006/relationships" r:id="rId6"/>
            </a:graphicData>
          </a:graphic>
        </p:graphicFrame>
        <p:sp>
          <p:nvSpPr>
            <p:cNvPr id="37" name="Title 1">
              <a:extLst>
                <a:ext uri="{FF2B5EF4-FFF2-40B4-BE49-F238E27FC236}">
                  <a16:creationId xmlns:a16="http://schemas.microsoft.com/office/drawing/2014/main" id="{E42FB94F-0AA9-0120-81B0-03FFC3BF4FAE}"/>
                </a:ext>
              </a:extLst>
            </p:cNvPr>
            <p:cNvSpPr txBox="1">
              <a:spLocks/>
            </p:cNvSpPr>
            <p:nvPr/>
          </p:nvSpPr>
          <p:spPr>
            <a:xfrm>
              <a:off x="483738" y="1847631"/>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Cultural Sensitivity</a:t>
              </a:r>
            </a:p>
          </p:txBody>
        </p:sp>
        <p:sp>
          <p:nvSpPr>
            <p:cNvPr id="38" name="Title 1">
              <a:extLst>
                <a:ext uri="{FF2B5EF4-FFF2-40B4-BE49-F238E27FC236}">
                  <a16:creationId xmlns:a16="http://schemas.microsoft.com/office/drawing/2014/main" id="{22DF1916-1A38-1AB5-D7FB-23F2006CDBCA}"/>
                </a:ext>
              </a:extLst>
            </p:cNvPr>
            <p:cNvSpPr txBox="1">
              <a:spLocks/>
            </p:cNvSpPr>
            <p:nvPr/>
          </p:nvSpPr>
          <p:spPr>
            <a:xfrm>
              <a:off x="467436" y="2411554"/>
              <a:ext cx="457200"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838FE5"/>
                  </a:solidFill>
                  <a:latin typeface="Arial Narrow" panose="020B0606020202030204" pitchFamily="34" charset="0"/>
                  <a:cs typeface="Segoe UI" panose="020B0502040204020203" pitchFamily="34" charset="0"/>
                </a:rPr>
                <a:t>0-4</a:t>
              </a:r>
            </a:p>
          </p:txBody>
        </p:sp>
        <p:sp>
          <p:nvSpPr>
            <p:cNvPr id="39" name="Title 1">
              <a:extLst>
                <a:ext uri="{FF2B5EF4-FFF2-40B4-BE49-F238E27FC236}">
                  <a16:creationId xmlns:a16="http://schemas.microsoft.com/office/drawing/2014/main" id="{DB4C37B7-846A-A108-B753-7BB2223E3E14}"/>
                </a:ext>
              </a:extLst>
            </p:cNvPr>
            <p:cNvSpPr txBox="1">
              <a:spLocks/>
            </p:cNvSpPr>
            <p:nvPr/>
          </p:nvSpPr>
          <p:spPr>
            <a:xfrm>
              <a:off x="457317" y="2672619"/>
              <a:ext cx="457200"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3A4DD6"/>
                  </a:solidFill>
                  <a:latin typeface="Arial Narrow" panose="020B0606020202030204" pitchFamily="34" charset="0"/>
                  <a:cs typeface="Segoe UI" panose="020B0502040204020203" pitchFamily="34" charset="0"/>
                </a:rPr>
                <a:t>5-12</a:t>
              </a:r>
            </a:p>
          </p:txBody>
        </p:sp>
        <p:sp>
          <p:nvSpPr>
            <p:cNvPr id="40" name="Title 1">
              <a:extLst>
                <a:ext uri="{FF2B5EF4-FFF2-40B4-BE49-F238E27FC236}">
                  <a16:creationId xmlns:a16="http://schemas.microsoft.com/office/drawing/2014/main" id="{0640F439-1052-7882-09C7-E7C6D4CABA14}"/>
                </a:ext>
              </a:extLst>
            </p:cNvPr>
            <p:cNvSpPr txBox="1">
              <a:spLocks/>
            </p:cNvSpPr>
            <p:nvPr/>
          </p:nvSpPr>
          <p:spPr>
            <a:xfrm>
              <a:off x="414098" y="2940922"/>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202F9C"/>
                  </a:solidFill>
                  <a:latin typeface="Arial Narrow" panose="020B0606020202030204" pitchFamily="34" charset="0"/>
                  <a:cs typeface="Segoe UI" panose="020B0502040204020203" pitchFamily="34" charset="0"/>
                </a:rPr>
                <a:t>13-18</a:t>
              </a:r>
            </a:p>
          </p:txBody>
        </p:sp>
        <p:sp>
          <p:nvSpPr>
            <p:cNvPr id="41" name="Title 1">
              <a:extLst>
                <a:ext uri="{FF2B5EF4-FFF2-40B4-BE49-F238E27FC236}">
                  <a16:creationId xmlns:a16="http://schemas.microsoft.com/office/drawing/2014/main" id="{A85B08E7-82C4-FA46-435F-0ED3929DE946}"/>
                </a:ext>
              </a:extLst>
            </p:cNvPr>
            <p:cNvSpPr txBox="1">
              <a:spLocks/>
            </p:cNvSpPr>
            <p:nvPr/>
          </p:nvSpPr>
          <p:spPr>
            <a:xfrm>
              <a:off x="424217" y="3201287"/>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18+</a:t>
              </a:r>
            </a:p>
          </p:txBody>
        </p:sp>
      </p:grpSp>
      <p:grpSp>
        <p:nvGrpSpPr>
          <p:cNvPr id="42" name="Group 41">
            <a:extLst>
              <a:ext uri="{FF2B5EF4-FFF2-40B4-BE49-F238E27FC236}">
                <a16:creationId xmlns:a16="http://schemas.microsoft.com/office/drawing/2014/main" id="{213E7423-3CFA-C8DD-8B6E-D93CE2DF4F47}"/>
              </a:ext>
            </a:extLst>
          </p:cNvPr>
          <p:cNvGrpSpPr/>
          <p:nvPr/>
        </p:nvGrpSpPr>
        <p:grpSpPr>
          <a:xfrm>
            <a:off x="4215357" y="3787063"/>
            <a:ext cx="3233977" cy="2095719"/>
            <a:chOff x="414098" y="1847631"/>
            <a:chExt cx="3233977" cy="2095719"/>
          </a:xfrm>
        </p:grpSpPr>
        <p:graphicFrame>
          <p:nvGraphicFramePr>
            <p:cNvPr id="43" name="Chart 42">
              <a:extLst>
                <a:ext uri="{FF2B5EF4-FFF2-40B4-BE49-F238E27FC236}">
                  <a16:creationId xmlns:a16="http://schemas.microsoft.com/office/drawing/2014/main" id="{B0CC19E2-8F45-8132-1B3F-E4634D697702}"/>
                </a:ext>
              </a:extLst>
            </p:cNvPr>
            <p:cNvGraphicFramePr/>
            <p:nvPr>
              <p:extLst>
                <p:ext uri="{D42A27DB-BD31-4B8C-83A1-F6EECF244321}">
                  <p14:modId xmlns:p14="http://schemas.microsoft.com/office/powerpoint/2010/main" val="1069076235"/>
                </p:ext>
              </p:extLst>
            </p:nvPr>
          </p:nvGraphicFramePr>
          <p:xfrm>
            <a:off x="696036" y="2166630"/>
            <a:ext cx="2952039" cy="1776720"/>
          </p:xfrm>
          <a:graphic>
            <a:graphicData uri="http://schemas.openxmlformats.org/drawingml/2006/chart">
              <c:chart xmlns:c="http://schemas.openxmlformats.org/drawingml/2006/chart" xmlns:r="http://schemas.openxmlformats.org/officeDocument/2006/relationships" r:id="rId7"/>
            </a:graphicData>
          </a:graphic>
        </p:graphicFrame>
        <p:sp>
          <p:nvSpPr>
            <p:cNvPr id="44" name="Title 1">
              <a:extLst>
                <a:ext uri="{FF2B5EF4-FFF2-40B4-BE49-F238E27FC236}">
                  <a16:creationId xmlns:a16="http://schemas.microsoft.com/office/drawing/2014/main" id="{6C13F937-9AA4-D7FA-C99E-5259E71A2810}"/>
                </a:ext>
              </a:extLst>
            </p:cNvPr>
            <p:cNvSpPr txBox="1">
              <a:spLocks/>
            </p:cNvSpPr>
            <p:nvPr/>
          </p:nvSpPr>
          <p:spPr>
            <a:xfrm>
              <a:off x="483738" y="1847631"/>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Outcomes</a:t>
              </a:r>
            </a:p>
          </p:txBody>
        </p:sp>
        <p:sp>
          <p:nvSpPr>
            <p:cNvPr id="45" name="Title 1">
              <a:extLst>
                <a:ext uri="{FF2B5EF4-FFF2-40B4-BE49-F238E27FC236}">
                  <a16:creationId xmlns:a16="http://schemas.microsoft.com/office/drawing/2014/main" id="{FF78DDD0-6325-60A7-148E-9A88AC090BD8}"/>
                </a:ext>
              </a:extLst>
            </p:cNvPr>
            <p:cNvSpPr txBox="1">
              <a:spLocks/>
            </p:cNvSpPr>
            <p:nvPr/>
          </p:nvSpPr>
          <p:spPr>
            <a:xfrm>
              <a:off x="467436" y="2411554"/>
              <a:ext cx="457200"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838FE5"/>
                  </a:solidFill>
                  <a:latin typeface="Arial Narrow" panose="020B0606020202030204" pitchFamily="34" charset="0"/>
                  <a:cs typeface="Segoe UI" panose="020B0502040204020203" pitchFamily="34" charset="0"/>
                </a:rPr>
                <a:t>0-4</a:t>
              </a:r>
            </a:p>
          </p:txBody>
        </p:sp>
        <p:sp>
          <p:nvSpPr>
            <p:cNvPr id="46" name="Title 1">
              <a:extLst>
                <a:ext uri="{FF2B5EF4-FFF2-40B4-BE49-F238E27FC236}">
                  <a16:creationId xmlns:a16="http://schemas.microsoft.com/office/drawing/2014/main" id="{3725BCD4-C90D-03A0-0544-D66FD279A40F}"/>
                </a:ext>
              </a:extLst>
            </p:cNvPr>
            <p:cNvSpPr txBox="1">
              <a:spLocks/>
            </p:cNvSpPr>
            <p:nvPr/>
          </p:nvSpPr>
          <p:spPr>
            <a:xfrm>
              <a:off x="457317" y="2672619"/>
              <a:ext cx="457200"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3A4DD6"/>
                  </a:solidFill>
                  <a:latin typeface="Arial Narrow" panose="020B0606020202030204" pitchFamily="34" charset="0"/>
                  <a:cs typeface="Segoe UI" panose="020B0502040204020203" pitchFamily="34" charset="0"/>
                </a:rPr>
                <a:t>5-12</a:t>
              </a:r>
            </a:p>
          </p:txBody>
        </p:sp>
        <p:sp>
          <p:nvSpPr>
            <p:cNvPr id="47" name="Title 1">
              <a:extLst>
                <a:ext uri="{FF2B5EF4-FFF2-40B4-BE49-F238E27FC236}">
                  <a16:creationId xmlns:a16="http://schemas.microsoft.com/office/drawing/2014/main" id="{612E3839-B9D1-2E2D-ABDD-AAAAA7836881}"/>
                </a:ext>
              </a:extLst>
            </p:cNvPr>
            <p:cNvSpPr txBox="1">
              <a:spLocks/>
            </p:cNvSpPr>
            <p:nvPr/>
          </p:nvSpPr>
          <p:spPr>
            <a:xfrm>
              <a:off x="414098" y="2940922"/>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202F9C"/>
                  </a:solidFill>
                  <a:latin typeface="Arial Narrow" panose="020B0606020202030204" pitchFamily="34" charset="0"/>
                  <a:cs typeface="Segoe UI" panose="020B0502040204020203" pitchFamily="34" charset="0"/>
                </a:rPr>
                <a:t>13-18</a:t>
              </a:r>
            </a:p>
          </p:txBody>
        </p:sp>
        <p:sp>
          <p:nvSpPr>
            <p:cNvPr id="48" name="Title 1">
              <a:extLst>
                <a:ext uri="{FF2B5EF4-FFF2-40B4-BE49-F238E27FC236}">
                  <a16:creationId xmlns:a16="http://schemas.microsoft.com/office/drawing/2014/main" id="{852D8CA7-0C7B-C365-25A8-96104550A863}"/>
                </a:ext>
              </a:extLst>
            </p:cNvPr>
            <p:cNvSpPr txBox="1">
              <a:spLocks/>
            </p:cNvSpPr>
            <p:nvPr/>
          </p:nvSpPr>
          <p:spPr>
            <a:xfrm>
              <a:off x="424217" y="3201287"/>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18+</a:t>
              </a:r>
            </a:p>
          </p:txBody>
        </p:sp>
      </p:grpSp>
      <p:grpSp>
        <p:nvGrpSpPr>
          <p:cNvPr id="56" name="Group 55">
            <a:extLst>
              <a:ext uri="{FF2B5EF4-FFF2-40B4-BE49-F238E27FC236}">
                <a16:creationId xmlns:a16="http://schemas.microsoft.com/office/drawing/2014/main" id="{A0997A3A-A519-6DBC-DFA0-6B0846F655B6}"/>
              </a:ext>
            </a:extLst>
          </p:cNvPr>
          <p:cNvGrpSpPr/>
          <p:nvPr/>
        </p:nvGrpSpPr>
        <p:grpSpPr>
          <a:xfrm>
            <a:off x="7671157" y="3787063"/>
            <a:ext cx="3233977" cy="2095719"/>
            <a:chOff x="414098" y="1847631"/>
            <a:chExt cx="3233977" cy="2095719"/>
          </a:xfrm>
        </p:grpSpPr>
        <p:graphicFrame>
          <p:nvGraphicFramePr>
            <p:cNvPr id="57" name="Chart 56">
              <a:extLst>
                <a:ext uri="{FF2B5EF4-FFF2-40B4-BE49-F238E27FC236}">
                  <a16:creationId xmlns:a16="http://schemas.microsoft.com/office/drawing/2014/main" id="{354A527C-DDC0-20E2-104B-6425E25B6B47}"/>
                </a:ext>
              </a:extLst>
            </p:cNvPr>
            <p:cNvGraphicFramePr/>
            <p:nvPr>
              <p:extLst>
                <p:ext uri="{D42A27DB-BD31-4B8C-83A1-F6EECF244321}">
                  <p14:modId xmlns:p14="http://schemas.microsoft.com/office/powerpoint/2010/main" val="1921712510"/>
                </p:ext>
              </p:extLst>
            </p:nvPr>
          </p:nvGraphicFramePr>
          <p:xfrm>
            <a:off x="696036" y="2166630"/>
            <a:ext cx="2952039" cy="1776720"/>
          </p:xfrm>
          <a:graphic>
            <a:graphicData uri="http://schemas.openxmlformats.org/drawingml/2006/chart">
              <c:chart xmlns:c="http://schemas.openxmlformats.org/drawingml/2006/chart" xmlns:r="http://schemas.openxmlformats.org/officeDocument/2006/relationships" r:id="rId8"/>
            </a:graphicData>
          </a:graphic>
        </p:graphicFrame>
        <p:sp>
          <p:nvSpPr>
            <p:cNvPr id="58" name="Title 1">
              <a:extLst>
                <a:ext uri="{FF2B5EF4-FFF2-40B4-BE49-F238E27FC236}">
                  <a16:creationId xmlns:a16="http://schemas.microsoft.com/office/drawing/2014/main" id="{395AE152-5624-A032-3222-472F288A69BF}"/>
                </a:ext>
              </a:extLst>
            </p:cNvPr>
            <p:cNvSpPr txBox="1">
              <a:spLocks/>
            </p:cNvSpPr>
            <p:nvPr/>
          </p:nvSpPr>
          <p:spPr>
            <a:xfrm>
              <a:off x="483738" y="1847631"/>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Social Connectedness</a:t>
              </a:r>
            </a:p>
          </p:txBody>
        </p:sp>
        <p:sp>
          <p:nvSpPr>
            <p:cNvPr id="59" name="Title 1">
              <a:extLst>
                <a:ext uri="{FF2B5EF4-FFF2-40B4-BE49-F238E27FC236}">
                  <a16:creationId xmlns:a16="http://schemas.microsoft.com/office/drawing/2014/main" id="{D04004F4-F8A4-C9AA-F3B2-4D2DBCBB7B55}"/>
                </a:ext>
              </a:extLst>
            </p:cNvPr>
            <p:cNvSpPr txBox="1">
              <a:spLocks/>
            </p:cNvSpPr>
            <p:nvPr/>
          </p:nvSpPr>
          <p:spPr>
            <a:xfrm>
              <a:off x="467436" y="2411554"/>
              <a:ext cx="457200"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838FE5"/>
                  </a:solidFill>
                  <a:latin typeface="Arial Narrow" panose="020B0606020202030204" pitchFamily="34" charset="0"/>
                  <a:cs typeface="Segoe UI" panose="020B0502040204020203" pitchFamily="34" charset="0"/>
                </a:rPr>
                <a:t>0-4</a:t>
              </a:r>
            </a:p>
          </p:txBody>
        </p:sp>
        <p:sp>
          <p:nvSpPr>
            <p:cNvPr id="61" name="Title 1">
              <a:extLst>
                <a:ext uri="{FF2B5EF4-FFF2-40B4-BE49-F238E27FC236}">
                  <a16:creationId xmlns:a16="http://schemas.microsoft.com/office/drawing/2014/main" id="{534634B2-2932-6FE2-895D-6237D2F5F231}"/>
                </a:ext>
              </a:extLst>
            </p:cNvPr>
            <p:cNvSpPr txBox="1">
              <a:spLocks/>
            </p:cNvSpPr>
            <p:nvPr/>
          </p:nvSpPr>
          <p:spPr>
            <a:xfrm>
              <a:off x="457317" y="2672619"/>
              <a:ext cx="457200"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3A4DD6"/>
                  </a:solidFill>
                  <a:latin typeface="Arial Narrow" panose="020B0606020202030204" pitchFamily="34" charset="0"/>
                  <a:cs typeface="Segoe UI" panose="020B0502040204020203" pitchFamily="34" charset="0"/>
                </a:rPr>
                <a:t>5-12</a:t>
              </a:r>
            </a:p>
          </p:txBody>
        </p:sp>
        <p:sp>
          <p:nvSpPr>
            <p:cNvPr id="62" name="Title 1">
              <a:extLst>
                <a:ext uri="{FF2B5EF4-FFF2-40B4-BE49-F238E27FC236}">
                  <a16:creationId xmlns:a16="http://schemas.microsoft.com/office/drawing/2014/main" id="{4B0FBEED-23F0-C245-9598-B0A32B913A91}"/>
                </a:ext>
              </a:extLst>
            </p:cNvPr>
            <p:cNvSpPr txBox="1">
              <a:spLocks/>
            </p:cNvSpPr>
            <p:nvPr/>
          </p:nvSpPr>
          <p:spPr>
            <a:xfrm>
              <a:off x="414098" y="2940922"/>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solidFill>
                    <a:srgbClr val="202F9C"/>
                  </a:solidFill>
                  <a:latin typeface="Arial Narrow" panose="020B0606020202030204" pitchFamily="34" charset="0"/>
                  <a:cs typeface="Segoe UI" panose="020B0502040204020203" pitchFamily="34" charset="0"/>
                </a:rPr>
                <a:t>13-18</a:t>
              </a:r>
            </a:p>
          </p:txBody>
        </p:sp>
        <p:sp>
          <p:nvSpPr>
            <p:cNvPr id="63" name="Title 1">
              <a:extLst>
                <a:ext uri="{FF2B5EF4-FFF2-40B4-BE49-F238E27FC236}">
                  <a16:creationId xmlns:a16="http://schemas.microsoft.com/office/drawing/2014/main" id="{45C244B1-F1C5-9F74-8B4D-46ADEACAFAEF}"/>
                </a:ext>
              </a:extLst>
            </p:cNvPr>
            <p:cNvSpPr txBox="1">
              <a:spLocks/>
            </p:cNvSpPr>
            <p:nvPr/>
          </p:nvSpPr>
          <p:spPr>
            <a:xfrm>
              <a:off x="424217" y="3201287"/>
              <a:ext cx="54363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18+</a:t>
              </a:r>
            </a:p>
          </p:txBody>
        </p:sp>
      </p:grpSp>
    </p:spTree>
    <p:extLst>
      <p:ext uri="{BB962C8B-B14F-4D97-AF65-F5344CB8AC3E}">
        <p14:creationId xmlns:p14="http://schemas.microsoft.com/office/powerpoint/2010/main" val="129477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44146" y="-179465"/>
            <a:ext cx="10515600" cy="1325563"/>
          </a:xfrm>
        </p:spPr>
        <p:txBody>
          <a:bodyPr>
            <a:normAutofit/>
          </a:bodyPr>
          <a:lstStyle/>
          <a:p>
            <a:pPr>
              <a:lnSpc>
                <a:spcPct val="100000"/>
              </a:lnSpc>
              <a:spcBef>
                <a:spcPts val="600"/>
              </a:spcBef>
              <a:spcAft>
                <a:spcPts val="700"/>
              </a:spcAft>
            </a:pPr>
            <a:r>
              <a:rPr lang="en-US" sz="2800" b="1" dirty="0">
                <a:latin typeface="Arial" panose="020B0604020202020204" pitchFamily="34" charset="0"/>
                <a:cs typeface="Arial" panose="020B0604020202020204" pitchFamily="34" charset="0"/>
              </a:rPr>
              <a:t>Response rates for the 2022 YSS reached highest point yet</a:t>
            </a:r>
            <a:br>
              <a:rPr lang="en-US" sz="2800" b="1"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Email response rates lowered while switching to SMS invitations more than tripled phone response rates</a:t>
            </a:r>
            <a:endParaRPr lang="en-US" sz="2800" dirty="0">
              <a:latin typeface="Segoe UI" panose="020B0502040204020203" pitchFamily="34" charset="0"/>
              <a:cs typeface="Segoe UI" panose="020B0502040204020203" pitchFamily="34" charset="0"/>
            </a:endParaRPr>
          </a:p>
        </p:txBody>
      </p:sp>
      <p:sp>
        <p:nvSpPr>
          <p:cNvPr id="26" name="Right Triangle 25">
            <a:extLst>
              <a:ext uri="{FF2B5EF4-FFF2-40B4-BE49-F238E27FC236}">
                <a16:creationId xmlns:a16="http://schemas.microsoft.com/office/drawing/2014/main" id="{3D2C85CA-3B30-436E-AD9E-FEB226323D7C}"/>
              </a:ext>
            </a:extLst>
          </p:cNvPr>
          <p:cNvSpPr/>
          <p:nvPr/>
        </p:nvSpPr>
        <p:spPr>
          <a:xfrm rot="10800000">
            <a:off x="11427073" y="-5441"/>
            <a:ext cx="764927" cy="770634"/>
          </a:xfrm>
          <a:prstGeom prst="rtTriangle">
            <a:avLst/>
          </a:prstGeom>
          <a:solidFill>
            <a:srgbClr val="00E0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E078"/>
              </a:solidFill>
            </a:endParaRPr>
          </a:p>
        </p:txBody>
      </p:sp>
      <p:sp>
        <p:nvSpPr>
          <p:cNvPr id="13" name="Slide Number Placeholder 15">
            <a:extLst>
              <a:ext uri="{FF2B5EF4-FFF2-40B4-BE49-F238E27FC236}">
                <a16:creationId xmlns:a16="http://schemas.microsoft.com/office/drawing/2014/main" id="{32C4F510-DCF7-43C7-AF29-435235EEA3BF}"/>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5</a:t>
            </a:fld>
            <a:endParaRPr lang="en-US"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4D051D3-1C5B-4785-A786-E8018F6BB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graphicFrame>
        <p:nvGraphicFramePr>
          <p:cNvPr id="18" name="Content Placeholder 7">
            <a:extLst>
              <a:ext uri="{FF2B5EF4-FFF2-40B4-BE49-F238E27FC236}">
                <a16:creationId xmlns:a16="http://schemas.microsoft.com/office/drawing/2014/main" id="{45429874-75EF-46B7-B551-DA957B0B3C7A}"/>
              </a:ext>
            </a:extLst>
          </p:cNvPr>
          <p:cNvGraphicFramePr>
            <a:graphicFrameLocks noGrp="1"/>
          </p:cNvGraphicFramePr>
          <p:nvPr>
            <p:ph idx="1"/>
            <p:extLst>
              <p:ext uri="{D42A27DB-BD31-4B8C-83A1-F6EECF244321}">
                <p14:modId xmlns:p14="http://schemas.microsoft.com/office/powerpoint/2010/main" val="3439965767"/>
              </p:ext>
            </p:extLst>
          </p:nvPr>
        </p:nvGraphicFramePr>
        <p:xfrm>
          <a:off x="619522" y="1225118"/>
          <a:ext cx="4782424" cy="489267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2C3FE058-1F05-4357-87D8-1071EF1AFD6C}"/>
              </a:ext>
            </a:extLst>
          </p:cNvPr>
          <p:cNvSpPr txBox="1">
            <a:spLocks/>
          </p:cNvSpPr>
          <p:nvPr/>
        </p:nvSpPr>
        <p:spPr>
          <a:xfrm>
            <a:off x="1008445" y="898369"/>
            <a:ext cx="3971021" cy="492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spcAft>
                <a:spcPts val="700"/>
              </a:spcAft>
            </a:pPr>
            <a:r>
              <a:rPr lang="en-US" sz="1800" b="1" dirty="0">
                <a:latin typeface="Arial" panose="020B0604020202020204" pitchFamily="34" charset="0"/>
                <a:cs typeface="Arial" panose="020B0604020202020204" pitchFamily="34" charset="0"/>
              </a:rPr>
              <a:t>YSS # of responses, 2014-2022</a:t>
            </a:r>
            <a:endParaRPr lang="en-US" sz="1800" dirty="0">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CB4021AE-3A99-4B15-891E-593C9593AA8F}"/>
              </a:ext>
            </a:extLst>
          </p:cNvPr>
          <p:cNvSpPr txBox="1">
            <a:spLocks/>
          </p:cNvSpPr>
          <p:nvPr/>
        </p:nvSpPr>
        <p:spPr>
          <a:xfrm>
            <a:off x="7212534" y="811355"/>
            <a:ext cx="3971021" cy="82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spcAft>
                <a:spcPts val="700"/>
              </a:spcAft>
            </a:pPr>
            <a:r>
              <a:rPr lang="en-US" sz="1800" b="1" dirty="0">
                <a:latin typeface="Arial" panose="020B0604020202020204" pitchFamily="34" charset="0"/>
                <a:cs typeface="Arial" panose="020B0604020202020204" pitchFamily="34" charset="0"/>
              </a:rPr>
              <a:t>YSS response rate by medium </a:t>
            </a:r>
            <a:r>
              <a:rPr lang="en-US" sz="1800" b="1" dirty="0">
                <a:solidFill>
                  <a:srgbClr val="E1E0E0"/>
                </a:solidFill>
                <a:latin typeface="Arial" panose="020B0604020202020204" pitchFamily="34" charset="0"/>
                <a:cs typeface="Arial" panose="020B0604020202020204" pitchFamily="34" charset="0"/>
              </a:rPr>
              <a:t>2021</a:t>
            </a:r>
            <a:r>
              <a:rPr lang="en-US" sz="1800" b="1" dirty="0">
                <a:latin typeface="Arial" panose="020B0604020202020204" pitchFamily="34" charset="0"/>
                <a:cs typeface="Arial" panose="020B0604020202020204" pitchFamily="34" charset="0"/>
              </a:rPr>
              <a:t> vs. </a:t>
            </a:r>
            <a:r>
              <a:rPr lang="en-US" sz="1800" b="1" dirty="0">
                <a:solidFill>
                  <a:srgbClr val="00E078"/>
                </a:solidFill>
                <a:latin typeface="Arial" panose="020B0604020202020204" pitchFamily="34" charset="0"/>
                <a:cs typeface="Arial" panose="020B0604020202020204" pitchFamily="34" charset="0"/>
              </a:rPr>
              <a:t>2022</a:t>
            </a:r>
            <a:endParaRPr lang="en-US" sz="1800" dirty="0">
              <a:solidFill>
                <a:srgbClr val="00E078"/>
              </a:solidFill>
              <a:latin typeface="Segoe UI" panose="020B0502040204020203" pitchFamily="34" charset="0"/>
              <a:cs typeface="Segoe UI" panose="020B0502040204020203" pitchFamily="34" charset="0"/>
            </a:endParaRPr>
          </a:p>
        </p:txBody>
      </p:sp>
      <p:graphicFrame>
        <p:nvGraphicFramePr>
          <p:cNvPr id="5" name="Chart 4">
            <a:extLst>
              <a:ext uri="{FF2B5EF4-FFF2-40B4-BE49-F238E27FC236}">
                <a16:creationId xmlns:a16="http://schemas.microsoft.com/office/drawing/2014/main" id="{6A8F68D8-E68E-4883-9B90-F5F5F752AE95}"/>
              </a:ext>
            </a:extLst>
          </p:cNvPr>
          <p:cNvGraphicFramePr/>
          <p:nvPr>
            <p:extLst>
              <p:ext uri="{D42A27DB-BD31-4B8C-83A1-F6EECF244321}">
                <p14:modId xmlns:p14="http://schemas.microsoft.com/office/powerpoint/2010/main" val="1625197659"/>
              </p:ext>
            </p:extLst>
          </p:nvPr>
        </p:nvGraphicFramePr>
        <p:xfrm>
          <a:off x="6233109" y="1492898"/>
          <a:ext cx="5543291" cy="513682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7245B558-7092-4047-8470-4D998116E1BF}"/>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sp>
        <p:nvSpPr>
          <p:cNvPr id="3" name="TextBox 2">
            <a:extLst>
              <a:ext uri="{FF2B5EF4-FFF2-40B4-BE49-F238E27FC236}">
                <a16:creationId xmlns:a16="http://schemas.microsoft.com/office/drawing/2014/main" id="{D07EB9B3-C972-1EB4-67BE-A9E5C37520AB}"/>
              </a:ext>
            </a:extLst>
          </p:cNvPr>
          <p:cNvSpPr txBox="1"/>
          <p:nvPr/>
        </p:nvSpPr>
        <p:spPr>
          <a:xfrm>
            <a:off x="4607613" y="6431015"/>
            <a:ext cx="1351279" cy="369332"/>
          </a:xfrm>
          <a:prstGeom prst="rect">
            <a:avLst/>
          </a:prstGeom>
          <a:noFill/>
        </p:spPr>
        <p:txBody>
          <a:bodyPr wrap="square" rtlCol="0">
            <a:spAutoFit/>
          </a:bodyPr>
          <a:lstStyle/>
          <a:p>
            <a:r>
              <a:rPr lang="en-US" sz="900" dirty="0">
                <a:latin typeface="Segoe UI" panose="020B0502040204020203" pitchFamily="34" charset="0"/>
                <a:cs typeface="Segoe UI" panose="020B0502040204020203" pitchFamily="34" charset="0"/>
              </a:rPr>
              <a:t>*direct calls in 2021, texts in 2022</a:t>
            </a:r>
          </a:p>
        </p:txBody>
      </p:sp>
    </p:spTree>
    <p:extLst>
      <p:ext uri="{BB962C8B-B14F-4D97-AF65-F5344CB8AC3E}">
        <p14:creationId xmlns:p14="http://schemas.microsoft.com/office/powerpoint/2010/main" val="677841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112637"/>
            <a:ext cx="10412097" cy="1139834"/>
          </a:xfrm>
        </p:spPr>
        <p:txBody>
          <a:bodyPr>
            <a:normAutofit fontScale="90000"/>
          </a:bodyPr>
          <a:lstStyle/>
          <a:p>
            <a:pPr>
              <a:spcAft>
                <a:spcPts val="600"/>
              </a:spcAft>
            </a:pPr>
            <a:r>
              <a:rPr lang="en-US" sz="2800" b="1" dirty="0">
                <a:latin typeface="Arial" panose="020B0604020202020204" pitchFamily="34" charset="0"/>
                <a:cs typeface="Arial" panose="020B0604020202020204" pitchFamily="34" charset="0"/>
              </a:rPr>
              <a:t>Scores similar between white consumers and consumers of color</a:t>
            </a:r>
            <a:br>
              <a:rPr lang="en-US" sz="2800" b="1" dirty="0">
                <a:latin typeface="Lora" panose="02000503000000020004" pitchFamily="2" charset="0"/>
              </a:rPr>
            </a:br>
            <a:r>
              <a:rPr lang="en-US" sz="1600" dirty="0">
                <a:latin typeface="Segoe UI" panose="020B0502040204020203" pitchFamily="34" charset="0"/>
                <a:cs typeface="Segoe UI" panose="020B0502040204020203" pitchFamily="34" charset="0"/>
              </a:rPr>
              <a:t>“Nonwhite” category comprises any race other than White, including Black/African American, Asian, Native American, Native Hawaiian/Pacific Islander, or any mix of races.</a:t>
            </a:r>
            <a:endParaRPr lang="en-US" sz="2800" b="1" dirty="0">
              <a:solidFill>
                <a:srgbClr val="151E66"/>
              </a:solidFill>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50</a:t>
            </a:fld>
            <a:endParaRPr 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1DB6D9-2B67-653F-BD02-333D7D236D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grpSp>
        <p:nvGrpSpPr>
          <p:cNvPr id="6" name="Group 5">
            <a:extLst>
              <a:ext uri="{FF2B5EF4-FFF2-40B4-BE49-F238E27FC236}">
                <a16:creationId xmlns:a16="http://schemas.microsoft.com/office/drawing/2014/main" id="{68DF2DE4-105A-F0E3-376C-A42D4F147E58}"/>
              </a:ext>
            </a:extLst>
          </p:cNvPr>
          <p:cNvGrpSpPr/>
          <p:nvPr/>
        </p:nvGrpSpPr>
        <p:grpSpPr>
          <a:xfrm>
            <a:off x="535422" y="1505482"/>
            <a:ext cx="3544569" cy="2095719"/>
            <a:chOff x="535422" y="1505482"/>
            <a:chExt cx="3544569" cy="2095719"/>
          </a:xfrm>
        </p:grpSpPr>
        <p:graphicFrame>
          <p:nvGraphicFramePr>
            <p:cNvPr id="11" name="Chart 10">
              <a:extLst>
                <a:ext uri="{FF2B5EF4-FFF2-40B4-BE49-F238E27FC236}">
                  <a16:creationId xmlns:a16="http://schemas.microsoft.com/office/drawing/2014/main" id="{DC09694F-7061-4DE5-BD5E-64B16CFCBA6C}"/>
                </a:ext>
              </a:extLst>
            </p:cNvPr>
            <p:cNvGraphicFramePr/>
            <p:nvPr/>
          </p:nvGraphicFramePr>
          <p:xfrm>
            <a:off x="1127952" y="1824481"/>
            <a:ext cx="2952039" cy="177672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a:extLst>
                <a:ext uri="{FF2B5EF4-FFF2-40B4-BE49-F238E27FC236}">
                  <a16:creationId xmlns:a16="http://schemas.microsoft.com/office/drawing/2014/main" id="{0008E8D0-26DB-44BB-B52F-9E8992585306}"/>
                </a:ext>
              </a:extLst>
            </p:cNvPr>
            <p:cNvSpPr txBox="1">
              <a:spLocks/>
            </p:cNvSpPr>
            <p:nvPr/>
          </p:nvSpPr>
          <p:spPr>
            <a:xfrm>
              <a:off x="915654" y="150548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Satisfaction &amp; Appropriateness</a:t>
              </a:r>
            </a:p>
          </p:txBody>
        </p:sp>
        <p:sp>
          <p:nvSpPr>
            <p:cNvPr id="10" name="Title 1">
              <a:extLst>
                <a:ext uri="{FF2B5EF4-FFF2-40B4-BE49-F238E27FC236}">
                  <a16:creationId xmlns:a16="http://schemas.microsoft.com/office/drawing/2014/main" id="{320FAD49-67E8-DABF-C4B3-0BE6DDFC64AB}"/>
                </a:ext>
              </a:extLst>
            </p:cNvPr>
            <p:cNvSpPr txBox="1">
              <a:spLocks/>
            </p:cNvSpPr>
            <p:nvPr/>
          </p:nvSpPr>
          <p:spPr>
            <a:xfrm>
              <a:off x="676413" y="2248661"/>
              <a:ext cx="62860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White</a:t>
              </a:r>
            </a:p>
          </p:txBody>
        </p:sp>
        <p:sp>
          <p:nvSpPr>
            <p:cNvPr id="4" name="Title 1">
              <a:extLst>
                <a:ext uri="{FF2B5EF4-FFF2-40B4-BE49-F238E27FC236}">
                  <a16:creationId xmlns:a16="http://schemas.microsoft.com/office/drawing/2014/main" id="{F07B8E45-4436-EA0E-07E3-5ABDE5CEBCB3}"/>
                </a:ext>
              </a:extLst>
            </p:cNvPr>
            <p:cNvSpPr txBox="1">
              <a:spLocks/>
            </p:cNvSpPr>
            <p:nvPr/>
          </p:nvSpPr>
          <p:spPr>
            <a:xfrm>
              <a:off x="535422" y="2680913"/>
              <a:ext cx="733521"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Nonwhite</a:t>
              </a:r>
            </a:p>
          </p:txBody>
        </p:sp>
      </p:grpSp>
      <p:grpSp>
        <p:nvGrpSpPr>
          <p:cNvPr id="16" name="Group 15">
            <a:extLst>
              <a:ext uri="{FF2B5EF4-FFF2-40B4-BE49-F238E27FC236}">
                <a16:creationId xmlns:a16="http://schemas.microsoft.com/office/drawing/2014/main" id="{1692871F-040B-7707-5281-D55C19AF06A2}"/>
              </a:ext>
            </a:extLst>
          </p:cNvPr>
          <p:cNvGrpSpPr/>
          <p:nvPr/>
        </p:nvGrpSpPr>
        <p:grpSpPr>
          <a:xfrm>
            <a:off x="4297439" y="1515614"/>
            <a:ext cx="3544569" cy="2095719"/>
            <a:chOff x="535422" y="1505482"/>
            <a:chExt cx="3544569" cy="2095719"/>
          </a:xfrm>
        </p:grpSpPr>
        <p:graphicFrame>
          <p:nvGraphicFramePr>
            <p:cNvPr id="18" name="Chart 17">
              <a:extLst>
                <a:ext uri="{FF2B5EF4-FFF2-40B4-BE49-F238E27FC236}">
                  <a16:creationId xmlns:a16="http://schemas.microsoft.com/office/drawing/2014/main" id="{A6915E67-9078-6F6E-8C61-1FB568828D45}"/>
                </a:ext>
              </a:extLst>
            </p:cNvPr>
            <p:cNvGraphicFramePr/>
            <p:nvPr/>
          </p:nvGraphicFramePr>
          <p:xfrm>
            <a:off x="1127952" y="1824481"/>
            <a:ext cx="2952039" cy="1776720"/>
          </p:xfrm>
          <a:graphic>
            <a:graphicData uri="http://schemas.openxmlformats.org/drawingml/2006/chart">
              <c:chart xmlns:c="http://schemas.openxmlformats.org/drawingml/2006/chart" xmlns:r="http://schemas.openxmlformats.org/officeDocument/2006/relationships" r:id="rId4"/>
            </a:graphicData>
          </a:graphic>
        </p:graphicFrame>
        <p:sp>
          <p:nvSpPr>
            <p:cNvPr id="19" name="Title 1">
              <a:extLst>
                <a:ext uri="{FF2B5EF4-FFF2-40B4-BE49-F238E27FC236}">
                  <a16:creationId xmlns:a16="http://schemas.microsoft.com/office/drawing/2014/main" id="{3B47E0E4-3ECC-9313-B9D5-3D0F4181795E}"/>
                </a:ext>
              </a:extLst>
            </p:cNvPr>
            <p:cNvSpPr txBox="1">
              <a:spLocks/>
            </p:cNvSpPr>
            <p:nvPr/>
          </p:nvSpPr>
          <p:spPr>
            <a:xfrm>
              <a:off x="915654" y="150548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Participation in Treatment</a:t>
              </a:r>
            </a:p>
          </p:txBody>
        </p:sp>
        <p:sp>
          <p:nvSpPr>
            <p:cNvPr id="20" name="Title 1">
              <a:extLst>
                <a:ext uri="{FF2B5EF4-FFF2-40B4-BE49-F238E27FC236}">
                  <a16:creationId xmlns:a16="http://schemas.microsoft.com/office/drawing/2014/main" id="{843D18BF-7646-6917-4EEB-475A4204417F}"/>
                </a:ext>
              </a:extLst>
            </p:cNvPr>
            <p:cNvSpPr txBox="1">
              <a:spLocks/>
            </p:cNvSpPr>
            <p:nvPr/>
          </p:nvSpPr>
          <p:spPr>
            <a:xfrm>
              <a:off x="676413" y="2248661"/>
              <a:ext cx="62860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White</a:t>
              </a:r>
            </a:p>
          </p:txBody>
        </p:sp>
        <p:sp>
          <p:nvSpPr>
            <p:cNvPr id="22" name="Title 1">
              <a:extLst>
                <a:ext uri="{FF2B5EF4-FFF2-40B4-BE49-F238E27FC236}">
                  <a16:creationId xmlns:a16="http://schemas.microsoft.com/office/drawing/2014/main" id="{2D6E5048-AD95-8A4A-7278-3C325A6D4413}"/>
                </a:ext>
              </a:extLst>
            </p:cNvPr>
            <p:cNvSpPr txBox="1">
              <a:spLocks/>
            </p:cNvSpPr>
            <p:nvPr/>
          </p:nvSpPr>
          <p:spPr>
            <a:xfrm>
              <a:off x="535422" y="2680913"/>
              <a:ext cx="733521"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Nonwhite</a:t>
              </a:r>
            </a:p>
          </p:txBody>
        </p:sp>
      </p:grpSp>
      <p:grpSp>
        <p:nvGrpSpPr>
          <p:cNvPr id="49" name="Group 48">
            <a:extLst>
              <a:ext uri="{FF2B5EF4-FFF2-40B4-BE49-F238E27FC236}">
                <a16:creationId xmlns:a16="http://schemas.microsoft.com/office/drawing/2014/main" id="{10190C39-D4BF-C426-A44F-9EB6EF19FAD0}"/>
              </a:ext>
            </a:extLst>
          </p:cNvPr>
          <p:cNvGrpSpPr/>
          <p:nvPr/>
        </p:nvGrpSpPr>
        <p:grpSpPr>
          <a:xfrm>
            <a:off x="7882504" y="1525746"/>
            <a:ext cx="3544569" cy="2095719"/>
            <a:chOff x="535422" y="1505482"/>
            <a:chExt cx="3544569" cy="2095719"/>
          </a:xfrm>
        </p:grpSpPr>
        <p:graphicFrame>
          <p:nvGraphicFramePr>
            <p:cNvPr id="50" name="Chart 49">
              <a:extLst>
                <a:ext uri="{FF2B5EF4-FFF2-40B4-BE49-F238E27FC236}">
                  <a16:creationId xmlns:a16="http://schemas.microsoft.com/office/drawing/2014/main" id="{6DD91AE3-C19B-5D0B-A0BC-1C24F701008A}"/>
                </a:ext>
              </a:extLst>
            </p:cNvPr>
            <p:cNvGraphicFramePr/>
            <p:nvPr/>
          </p:nvGraphicFramePr>
          <p:xfrm>
            <a:off x="1127952" y="1824481"/>
            <a:ext cx="2952039" cy="1776720"/>
          </p:xfrm>
          <a:graphic>
            <a:graphicData uri="http://schemas.openxmlformats.org/drawingml/2006/chart">
              <c:chart xmlns:c="http://schemas.openxmlformats.org/drawingml/2006/chart" xmlns:r="http://schemas.openxmlformats.org/officeDocument/2006/relationships" r:id="rId5"/>
            </a:graphicData>
          </a:graphic>
        </p:graphicFrame>
        <p:sp>
          <p:nvSpPr>
            <p:cNvPr id="51" name="Title 1">
              <a:extLst>
                <a:ext uri="{FF2B5EF4-FFF2-40B4-BE49-F238E27FC236}">
                  <a16:creationId xmlns:a16="http://schemas.microsoft.com/office/drawing/2014/main" id="{60E3F833-C4A9-AD91-47B2-92EC136B90A3}"/>
                </a:ext>
              </a:extLst>
            </p:cNvPr>
            <p:cNvSpPr txBox="1">
              <a:spLocks/>
            </p:cNvSpPr>
            <p:nvPr/>
          </p:nvSpPr>
          <p:spPr>
            <a:xfrm>
              <a:off x="915654" y="150548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Access</a:t>
              </a:r>
            </a:p>
          </p:txBody>
        </p:sp>
        <p:sp>
          <p:nvSpPr>
            <p:cNvPr id="52" name="Title 1">
              <a:extLst>
                <a:ext uri="{FF2B5EF4-FFF2-40B4-BE49-F238E27FC236}">
                  <a16:creationId xmlns:a16="http://schemas.microsoft.com/office/drawing/2014/main" id="{B7DBD5CF-865D-5B88-AAA2-898EA7921630}"/>
                </a:ext>
              </a:extLst>
            </p:cNvPr>
            <p:cNvSpPr txBox="1">
              <a:spLocks/>
            </p:cNvSpPr>
            <p:nvPr/>
          </p:nvSpPr>
          <p:spPr>
            <a:xfrm>
              <a:off x="676413" y="2248661"/>
              <a:ext cx="62860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White</a:t>
              </a:r>
            </a:p>
          </p:txBody>
        </p:sp>
        <p:sp>
          <p:nvSpPr>
            <p:cNvPr id="53" name="Title 1">
              <a:extLst>
                <a:ext uri="{FF2B5EF4-FFF2-40B4-BE49-F238E27FC236}">
                  <a16:creationId xmlns:a16="http://schemas.microsoft.com/office/drawing/2014/main" id="{B33735B6-5B50-B4F6-18EE-03772C2F859B}"/>
                </a:ext>
              </a:extLst>
            </p:cNvPr>
            <p:cNvSpPr txBox="1">
              <a:spLocks/>
            </p:cNvSpPr>
            <p:nvPr/>
          </p:nvSpPr>
          <p:spPr>
            <a:xfrm>
              <a:off x="535422" y="2680913"/>
              <a:ext cx="733521"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Nonwhite</a:t>
              </a:r>
            </a:p>
          </p:txBody>
        </p:sp>
      </p:grpSp>
      <p:grpSp>
        <p:nvGrpSpPr>
          <p:cNvPr id="54" name="Group 53">
            <a:extLst>
              <a:ext uri="{FF2B5EF4-FFF2-40B4-BE49-F238E27FC236}">
                <a16:creationId xmlns:a16="http://schemas.microsoft.com/office/drawing/2014/main" id="{BB747164-64CF-AD4B-92FE-71F3274D1775}"/>
              </a:ext>
            </a:extLst>
          </p:cNvPr>
          <p:cNvGrpSpPr/>
          <p:nvPr/>
        </p:nvGrpSpPr>
        <p:grpSpPr>
          <a:xfrm>
            <a:off x="540572" y="3823360"/>
            <a:ext cx="3544569" cy="2095719"/>
            <a:chOff x="535422" y="1505482"/>
            <a:chExt cx="3544569" cy="2095719"/>
          </a:xfrm>
        </p:grpSpPr>
        <p:graphicFrame>
          <p:nvGraphicFramePr>
            <p:cNvPr id="55" name="Chart 54">
              <a:extLst>
                <a:ext uri="{FF2B5EF4-FFF2-40B4-BE49-F238E27FC236}">
                  <a16:creationId xmlns:a16="http://schemas.microsoft.com/office/drawing/2014/main" id="{4A8E3A70-03D6-D184-F69F-2078C67F87F3}"/>
                </a:ext>
              </a:extLst>
            </p:cNvPr>
            <p:cNvGraphicFramePr/>
            <p:nvPr/>
          </p:nvGraphicFramePr>
          <p:xfrm>
            <a:off x="1127952" y="1824481"/>
            <a:ext cx="2952039" cy="1776720"/>
          </p:xfrm>
          <a:graphic>
            <a:graphicData uri="http://schemas.openxmlformats.org/drawingml/2006/chart">
              <c:chart xmlns:c="http://schemas.openxmlformats.org/drawingml/2006/chart" xmlns:r="http://schemas.openxmlformats.org/officeDocument/2006/relationships" r:id="rId6"/>
            </a:graphicData>
          </a:graphic>
        </p:graphicFrame>
        <p:sp>
          <p:nvSpPr>
            <p:cNvPr id="60" name="Title 1">
              <a:extLst>
                <a:ext uri="{FF2B5EF4-FFF2-40B4-BE49-F238E27FC236}">
                  <a16:creationId xmlns:a16="http://schemas.microsoft.com/office/drawing/2014/main" id="{219F07DD-3960-CE96-74D2-CD7B86949025}"/>
                </a:ext>
              </a:extLst>
            </p:cNvPr>
            <p:cNvSpPr txBox="1">
              <a:spLocks/>
            </p:cNvSpPr>
            <p:nvPr/>
          </p:nvSpPr>
          <p:spPr>
            <a:xfrm>
              <a:off x="915654" y="150548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Cultural Sensitivity</a:t>
              </a:r>
            </a:p>
          </p:txBody>
        </p:sp>
        <p:sp>
          <p:nvSpPr>
            <p:cNvPr id="64" name="Title 1">
              <a:extLst>
                <a:ext uri="{FF2B5EF4-FFF2-40B4-BE49-F238E27FC236}">
                  <a16:creationId xmlns:a16="http://schemas.microsoft.com/office/drawing/2014/main" id="{D3B3CEF6-0C3C-AFCA-9F5C-0A26415999D0}"/>
                </a:ext>
              </a:extLst>
            </p:cNvPr>
            <p:cNvSpPr txBox="1">
              <a:spLocks/>
            </p:cNvSpPr>
            <p:nvPr/>
          </p:nvSpPr>
          <p:spPr>
            <a:xfrm>
              <a:off x="676413" y="2248661"/>
              <a:ext cx="62860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White</a:t>
              </a:r>
            </a:p>
          </p:txBody>
        </p:sp>
        <p:sp>
          <p:nvSpPr>
            <p:cNvPr id="65" name="Title 1">
              <a:extLst>
                <a:ext uri="{FF2B5EF4-FFF2-40B4-BE49-F238E27FC236}">
                  <a16:creationId xmlns:a16="http://schemas.microsoft.com/office/drawing/2014/main" id="{664A60AC-ABAB-B81D-15B6-4B02D24321D3}"/>
                </a:ext>
              </a:extLst>
            </p:cNvPr>
            <p:cNvSpPr txBox="1">
              <a:spLocks/>
            </p:cNvSpPr>
            <p:nvPr/>
          </p:nvSpPr>
          <p:spPr>
            <a:xfrm>
              <a:off x="535422" y="2680913"/>
              <a:ext cx="733521"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Nonwhite</a:t>
              </a:r>
            </a:p>
          </p:txBody>
        </p:sp>
      </p:grpSp>
      <p:grpSp>
        <p:nvGrpSpPr>
          <p:cNvPr id="66" name="Group 65">
            <a:extLst>
              <a:ext uri="{FF2B5EF4-FFF2-40B4-BE49-F238E27FC236}">
                <a16:creationId xmlns:a16="http://schemas.microsoft.com/office/drawing/2014/main" id="{9529A2D8-D1BC-847E-6B40-28075B4E26D9}"/>
              </a:ext>
            </a:extLst>
          </p:cNvPr>
          <p:cNvGrpSpPr/>
          <p:nvPr/>
        </p:nvGrpSpPr>
        <p:grpSpPr>
          <a:xfrm>
            <a:off x="4297439" y="3833492"/>
            <a:ext cx="3544569" cy="2095719"/>
            <a:chOff x="535422" y="1505482"/>
            <a:chExt cx="3544569" cy="2095719"/>
          </a:xfrm>
        </p:grpSpPr>
        <p:graphicFrame>
          <p:nvGraphicFramePr>
            <p:cNvPr id="67" name="Chart 66">
              <a:extLst>
                <a:ext uri="{FF2B5EF4-FFF2-40B4-BE49-F238E27FC236}">
                  <a16:creationId xmlns:a16="http://schemas.microsoft.com/office/drawing/2014/main" id="{F70DD28B-1F0B-1994-EAD1-38E9A12F509F}"/>
                </a:ext>
              </a:extLst>
            </p:cNvPr>
            <p:cNvGraphicFramePr/>
            <p:nvPr/>
          </p:nvGraphicFramePr>
          <p:xfrm>
            <a:off x="1127952" y="1824481"/>
            <a:ext cx="2952039" cy="1776720"/>
          </p:xfrm>
          <a:graphic>
            <a:graphicData uri="http://schemas.openxmlformats.org/drawingml/2006/chart">
              <c:chart xmlns:c="http://schemas.openxmlformats.org/drawingml/2006/chart" xmlns:r="http://schemas.openxmlformats.org/officeDocument/2006/relationships" r:id="rId7"/>
            </a:graphicData>
          </a:graphic>
        </p:graphicFrame>
        <p:sp>
          <p:nvSpPr>
            <p:cNvPr id="68" name="Title 1">
              <a:extLst>
                <a:ext uri="{FF2B5EF4-FFF2-40B4-BE49-F238E27FC236}">
                  <a16:creationId xmlns:a16="http://schemas.microsoft.com/office/drawing/2014/main" id="{EED99CA2-D058-9D35-4C6F-ACB7F4AB0FFD}"/>
                </a:ext>
              </a:extLst>
            </p:cNvPr>
            <p:cNvSpPr txBox="1">
              <a:spLocks/>
            </p:cNvSpPr>
            <p:nvPr/>
          </p:nvSpPr>
          <p:spPr>
            <a:xfrm>
              <a:off x="915654" y="150548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Outcomes</a:t>
              </a:r>
            </a:p>
          </p:txBody>
        </p:sp>
        <p:sp>
          <p:nvSpPr>
            <p:cNvPr id="69" name="Title 1">
              <a:extLst>
                <a:ext uri="{FF2B5EF4-FFF2-40B4-BE49-F238E27FC236}">
                  <a16:creationId xmlns:a16="http://schemas.microsoft.com/office/drawing/2014/main" id="{DB520A75-3A11-C456-BAA9-A6C305060E4A}"/>
                </a:ext>
              </a:extLst>
            </p:cNvPr>
            <p:cNvSpPr txBox="1">
              <a:spLocks/>
            </p:cNvSpPr>
            <p:nvPr/>
          </p:nvSpPr>
          <p:spPr>
            <a:xfrm>
              <a:off x="676413" y="2248661"/>
              <a:ext cx="62860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White</a:t>
              </a:r>
            </a:p>
          </p:txBody>
        </p:sp>
        <p:sp>
          <p:nvSpPr>
            <p:cNvPr id="70" name="Title 1">
              <a:extLst>
                <a:ext uri="{FF2B5EF4-FFF2-40B4-BE49-F238E27FC236}">
                  <a16:creationId xmlns:a16="http://schemas.microsoft.com/office/drawing/2014/main" id="{CC4B03FE-FBF8-CEB8-C006-8C643514E75C}"/>
                </a:ext>
              </a:extLst>
            </p:cNvPr>
            <p:cNvSpPr txBox="1">
              <a:spLocks/>
            </p:cNvSpPr>
            <p:nvPr/>
          </p:nvSpPr>
          <p:spPr>
            <a:xfrm>
              <a:off x="535422" y="2680913"/>
              <a:ext cx="733521"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Nonwhite</a:t>
              </a:r>
            </a:p>
          </p:txBody>
        </p:sp>
      </p:grpSp>
      <p:grpSp>
        <p:nvGrpSpPr>
          <p:cNvPr id="71" name="Group 70">
            <a:extLst>
              <a:ext uri="{FF2B5EF4-FFF2-40B4-BE49-F238E27FC236}">
                <a16:creationId xmlns:a16="http://schemas.microsoft.com/office/drawing/2014/main" id="{C3A5C992-465F-0C92-9F4A-4320AF0875F7}"/>
              </a:ext>
            </a:extLst>
          </p:cNvPr>
          <p:cNvGrpSpPr/>
          <p:nvPr/>
        </p:nvGrpSpPr>
        <p:grpSpPr>
          <a:xfrm>
            <a:off x="7882504" y="3846469"/>
            <a:ext cx="3544569" cy="2095719"/>
            <a:chOff x="535422" y="1505482"/>
            <a:chExt cx="3544569" cy="2095719"/>
          </a:xfrm>
        </p:grpSpPr>
        <p:graphicFrame>
          <p:nvGraphicFramePr>
            <p:cNvPr id="72" name="Chart 71">
              <a:extLst>
                <a:ext uri="{FF2B5EF4-FFF2-40B4-BE49-F238E27FC236}">
                  <a16:creationId xmlns:a16="http://schemas.microsoft.com/office/drawing/2014/main" id="{57F743F2-626D-B4BB-CAC6-B9123661C9A1}"/>
                </a:ext>
              </a:extLst>
            </p:cNvPr>
            <p:cNvGraphicFramePr/>
            <p:nvPr/>
          </p:nvGraphicFramePr>
          <p:xfrm>
            <a:off x="1127952" y="1824481"/>
            <a:ext cx="2952039" cy="1776720"/>
          </p:xfrm>
          <a:graphic>
            <a:graphicData uri="http://schemas.openxmlformats.org/drawingml/2006/chart">
              <c:chart xmlns:c="http://schemas.openxmlformats.org/drawingml/2006/chart" xmlns:r="http://schemas.openxmlformats.org/officeDocument/2006/relationships" r:id="rId8"/>
            </a:graphicData>
          </a:graphic>
        </p:graphicFrame>
        <p:sp>
          <p:nvSpPr>
            <p:cNvPr id="73" name="Title 1">
              <a:extLst>
                <a:ext uri="{FF2B5EF4-FFF2-40B4-BE49-F238E27FC236}">
                  <a16:creationId xmlns:a16="http://schemas.microsoft.com/office/drawing/2014/main" id="{C51B792A-A6AE-A1CF-BCC4-E86C892AB915}"/>
                </a:ext>
              </a:extLst>
            </p:cNvPr>
            <p:cNvSpPr txBox="1">
              <a:spLocks/>
            </p:cNvSpPr>
            <p:nvPr/>
          </p:nvSpPr>
          <p:spPr>
            <a:xfrm>
              <a:off x="915654" y="150548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200" b="1" dirty="0">
                  <a:latin typeface="Segoe UI" panose="020B0502040204020203" pitchFamily="34" charset="0"/>
                  <a:cs typeface="Segoe UI" panose="020B0502040204020203" pitchFamily="34" charset="0"/>
                </a:rPr>
                <a:t>Cultural Sensitivity</a:t>
              </a:r>
            </a:p>
          </p:txBody>
        </p:sp>
        <p:sp>
          <p:nvSpPr>
            <p:cNvPr id="74" name="Title 1">
              <a:extLst>
                <a:ext uri="{FF2B5EF4-FFF2-40B4-BE49-F238E27FC236}">
                  <a16:creationId xmlns:a16="http://schemas.microsoft.com/office/drawing/2014/main" id="{B3454A78-D424-5FAB-98A1-639E189691BF}"/>
                </a:ext>
              </a:extLst>
            </p:cNvPr>
            <p:cNvSpPr txBox="1">
              <a:spLocks/>
            </p:cNvSpPr>
            <p:nvPr/>
          </p:nvSpPr>
          <p:spPr>
            <a:xfrm>
              <a:off x="676413" y="2248661"/>
              <a:ext cx="62860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White</a:t>
              </a:r>
            </a:p>
          </p:txBody>
        </p:sp>
        <p:sp>
          <p:nvSpPr>
            <p:cNvPr id="75" name="Title 1">
              <a:extLst>
                <a:ext uri="{FF2B5EF4-FFF2-40B4-BE49-F238E27FC236}">
                  <a16:creationId xmlns:a16="http://schemas.microsoft.com/office/drawing/2014/main" id="{87E5F6B1-46BE-6947-A3A6-1DD6A38D1CF1}"/>
                </a:ext>
              </a:extLst>
            </p:cNvPr>
            <p:cNvSpPr txBox="1">
              <a:spLocks/>
            </p:cNvSpPr>
            <p:nvPr/>
          </p:nvSpPr>
          <p:spPr>
            <a:xfrm>
              <a:off x="535422" y="2680913"/>
              <a:ext cx="733521"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Arial Narrow" panose="020B0606020202030204" pitchFamily="34" charset="0"/>
                  <a:cs typeface="Segoe UI" panose="020B0502040204020203" pitchFamily="34" charset="0"/>
                </a:rPr>
                <a:t>Nonwhite</a:t>
              </a:r>
            </a:p>
          </p:txBody>
        </p:sp>
      </p:grpSp>
    </p:spTree>
    <p:extLst>
      <p:ext uri="{BB962C8B-B14F-4D97-AF65-F5344CB8AC3E}">
        <p14:creationId xmlns:p14="http://schemas.microsoft.com/office/powerpoint/2010/main" val="2241028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C5981AB-82B2-56AF-5C38-B26FAEBEF4FF}"/>
              </a:ext>
            </a:extLst>
          </p:cNvPr>
          <p:cNvGraphicFramePr/>
          <p:nvPr>
            <p:extLst>
              <p:ext uri="{D42A27DB-BD31-4B8C-83A1-F6EECF244321}">
                <p14:modId xmlns:p14="http://schemas.microsoft.com/office/powerpoint/2010/main" val="3217010860"/>
              </p:ext>
            </p:extLst>
          </p:nvPr>
        </p:nvGraphicFramePr>
        <p:xfrm>
          <a:off x="696036" y="2166630"/>
          <a:ext cx="10515600" cy="37636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0297797" cy="1139834"/>
          </a:xfrm>
        </p:spPr>
        <p:txBody>
          <a:bodyPr>
            <a:normAutofit fontScale="90000"/>
          </a:bodyPr>
          <a:lstStyle/>
          <a:p>
            <a:pPr>
              <a:spcAft>
                <a:spcPts val="600"/>
              </a:spcAft>
            </a:pPr>
            <a:r>
              <a:rPr lang="en-US" sz="2800" b="1" dirty="0">
                <a:latin typeface="Arial" panose="020B0604020202020204" pitchFamily="34" charset="0"/>
                <a:cs typeface="Arial" panose="020B0604020202020204" pitchFamily="34" charset="0"/>
              </a:rPr>
              <a:t>Youth LTSS consumers report better scores than non-LTSS youth across the board</a:t>
            </a:r>
            <a:br>
              <a:rPr lang="en-US" sz="2800" b="1" dirty="0">
                <a:latin typeface="Lora" panose="02000503000000020004" pitchFamily="2" charset="0"/>
              </a:rPr>
            </a:br>
            <a:r>
              <a:rPr lang="en-US" sz="1600" b="1" dirty="0">
                <a:solidFill>
                  <a:srgbClr val="00522C"/>
                </a:solidFill>
                <a:latin typeface="Segoe UI" panose="020B0502040204020203" pitchFamily="34" charset="0"/>
                <a:cs typeface="Segoe UI" panose="020B0502040204020203" pitchFamily="34" charset="0"/>
              </a:rPr>
              <a:t>Dark green</a:t>
            </a:r>
            <a:r>
              <a:rPr lang="en-US" sz="1600" dirty="0">
                <a:latin typeface="Segoe UI" panose="020B0502040204020203" pitchFamily="34" charset="0"/>
                <a:cs typeface="Segoe UI" panose="020B0502040204020203" pitchFamily="34" charset="0"/>
              </a:rPr>
              <a:t> denotes the percentage of LTSS (long-term social services) consumers in agreement for that construct’s items</a:t>
            </a:r>
            <a:br>
              <a:rPr lang="en-US" sz="1600" dirty="0">
                <a:latin typeface="Segoe UI" panose="020B0502040204020203" pitchFamily="34" charset="0"/>
                <a:cs typeface="Segoe UI" panose="020B0502040204020203" pitchFamily="34" charset="0"/>
              </a:rPr>
            </a:br>
            <a:r>
              <a:rPr lang="en-US" sz="1600" b="1" dirty="0">
                <a:solidFill>
                  <a:srgbClr val="CECCCC"/>
                </a:solidFill>
                <a:latin typeface="Segoe UI" panose="020B0502040204020203" pitchFamily="34" charset="0"/>
                <a:cs typeface="Segoe UI" panose="020B0502040204020203" pitchFamily="34" charset="0"/>
              </a:rPr>
              <a:t>Gray</a:t>
            </a:r>
            <a:r>
              <a:rPr lang="en-US" sz="1600" dirty="0">
                <a:latin typeface="Segoe UI" panose="020B0502040204020203" pitchFamily="34" charset="0"/>
                <a:cs typeface="Segoe UI" panose="020B0502040204020203" pitchFamily="34" charset="0"/>
              </a:rPr>
              <a:t> bars denote the likely range where the true percentage for all LTSS consumers might lie (i.e., margin of error*)</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51</a:t>
            </a:fld>
            <a:endParaRPr lang="en-US" sz="1400" dirty="0">
              <a:latin typeface="Arial" panose="020B0604020202020204" pitchFamily="34" charset="0"/>
              <a:cs typeface="Arial" panose="020B0604020202020204" pitchFamily="34" charset="0"/>
            </a:endParaRPr>
          </a:p>
        </p:txBody>
      </p:sp>
      <p:sp>
        <p:nvSpPr>
          <p:cNvPr id="60" name="Title 1">
            <a:extLst>
              <a:ext uri="{FF2B5EF4-FFF2-40B4-BE49-F238E27FC236}">
                <a16:creationId xmlns:a16="http://schemas.microsoft.com/office/drawing/2014/main" id="{3FD1164F-6E1E-40EA-A6F0-24576E9919CD}"/>
              </a:ext>
            </a:extLst>
          </p:cNvPr>
          <p:cNvSpPr txBox="1">
            <a:spLocks/>
          </p:cNvSpPr>
          <p:nvPr/>
        </p:nvSpPr>
        <p:spPr>
          <a:xfrm>
            <a:off x="7764379" y="6254204"/>
            <a:ext cx="3420701" cy="409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1200" dirty="0">
                <a:latin typeface="Segoe UI" panose="020B0502040204020203" pitchFamily="34" charset="0"/>
                <a:cs typeface="Segoe UI" panose="020B0502040204020203" pitchFamily="34" charset="0"/>
              </a:rPr>
              <a:t>*margin of error for LTSS consumers: ±3.8 pts</a:t>
            </a:r>
          </a:p>
          <a:p>
            <a:pPr algn="r">
              <a:spcAft>
                <a:spcPts val="600"/>
              </a:spcAft>
            </a:pPr>
            <a:r>
              <a:rPr lang="en-US" sz="1200" dirty="0">
                <a:latin typeface="Segoe UI" panose="020B0502040204020203" pitchFamily="34" charset="0"/>
                <a:cs typeface="Segoe UI" panose="020B0502040204020203" pitchFamily="34" charset="0"/>
              </a:rPr>
              <a:t>n = 389</a:t>
            </a:r>
          </a:p>
        </p:txBody>
      </p:sp>
      <p:sp>
        <p:nvSpPr>
          <p:cNvPr id="3" name="TextBox 2">
            <a:extLst>
              <a:ext uri="{FF2B5EF4-FFF2-40B4-BE49-F238E27FC236}">
                <a16:creationId xmlns:a16="http://schemas.microsoft.com/office/drawing/2014/main" id="{73FD8BCF-B53A-9535-634C-B1BFBBAAE7EF}"/>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MHSIP Results</a:t>
            </a:r>
          </a:p>
        </p:txBody>
      </p:sp>
      <p:sp>
        <p:nvSpPr>
          <p:cNvPr id="4" name="TextBox 3">
            <a:extLst>
              <a:ext uri="{FF2B5EF4-FFF2-40B4-BE49-F238E27FC236}">
                <a16:creationId xmlns:a16="http://schemas.microsoft.com/office/drawing/2014/main" id="{AA8E4A4D-7173-5D26-E68D-4D95F82FB4BC}"/>
              </a:ext>
            </a:extLst>
          </p:cNvPr>
          <p:cNvSpPr txBox="1"/>
          <p:nvPr/>
        </p:nvSpPr>
        <p:spPr>
          <a:xfrm>
            <a:off x="1337091" y="3818636"/>
            <a:ext cx="1133475" cy="577081"/>
          </a:xfrm>
          <a:prstGeom prst="rect">
            <a:avLst/>
          </a:prstGeom>
          <a:noFill/>
        </p:spPr>
        <p:txBody>
          <a:bodyPr wrap="square" rtlCol="0">
            <a:spAutoFit/>
          </a:bodyPr>
          <a:lstStyle/>
          <a:p>
            <a:r>
              <a:rPr lang="en-US" sz="1050" b="1" dirty="0">
                <a:ln w="127">
                  <a:noFill/>
                </a:ln>
                <a:solidFill>
                  <a:srgbClr val="E9C801"/>
                </a:solidFill>
                <a:latin typeface="Arial Narrow" panose="020B0606020202030204" pitchFamily="34" charset="0"/>
              </a:rPr>
              <a:t>Average of all non-LTSS consumers</a:t>
            </a:r>
          </a:p>
        </p:txBody>
      </p:sp>
      <p:cxnSp>
        <p:nvCxnSpPr>
          <p:cNvPr id="5" name="Straight Connector 4">
            <a:extLst>
              <a:ext uri="{FF2B5EF4-FFF2-40B4-BE49-F238E27FC236}">
                <a16:creationId xmlns:a16="http://schemas.microsoft.com/office/drawing/2014/main" id="{3EC53D8F-DD5D-BDA8-DED0-5FC1086B42A3}"/>
              </a:ext>
            </a:extLst>
          </p:cNvPr>
          <p:cNvCxnSpPr>
            <a:cxnSpLocks/>
          </p:cNvCxnSpPr>
          <p:nvPr/>
        </p:nvCxnSpPr>
        <p:spPr>
          <a:xfrm>
            <a:off x="2116199" y="4095355"/>
            <a:ext cx="268642" cy="61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A60B5C-9CCE-F938-3155-040E408997CE}"/>
              </a:ext>
            </a:extLst>
          </p:cNvPr>
          <p:cNvSpPr txBox="1"/>
          <p:nvPr/>
        </p:nvSpPr>
        <p:spPr>
          <a:xfrm>
            <a:off x="4844711" y="6202112"/>
            <a:ext cx="3000969" cy="461665"/>
          </a:xfrm>
          <a:prstGeom prst="rect">
            <a:avLst/>
          </a:prstGeom>
          <a:noFill/>
        </p:spPr>
        <p:txBody>
          <a:bodyPr wrap="square">
            <a:spAutoFit/>
          </a:bodyPr>
          <a:lstStyle/>
          <a:p>
            <a:pPr algn="r"/>
            <a:r>
              <a:rPr lang="en-US" sz="1200" dirty="0">
                <a:latin typeface="Segoe UI" panose="020B0502040204020203" pitchFamily="34" charset="0"/>
                <a:cs typeface="Segoe UI" panose="020B0502040204020203" pitchFamily="34" charset="0"/>
              </a:rPr>
              <a:t>†</a:t>
            </a:r>
            <a:r>
              <a:rPr lang="en-US" sz="110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significant difference (p &lt; .05) between LTSS and non-LTSS for construct</a:t>
            </a:r>
            <a:endParaRPr lang="en-US" sz="1200" dirty="0"/>
          </a:p>
        </p:txBody>
      </p:sp>
      <p:sp>
        <p:nvSpPr>
          <p:cNvPr id="9" name="Title 1">
            <a:extLst>
              <a:ext uri="{FF2B5EF4-FFF2-40B4-BE49-F238E27FC236}">
                <a16:creationId xmlns:a16="http://schemas.microsoft.com/office/drawing/2014/main" id="{952B5679-3E4C-ACC6-E18F-B919170A8593}"/>
              </a:ext>
            </a:extLst>
          </p:cNvPr>
          <p:cNvSpPr txBox="1">
            <a:spLocks/>
          </p:cNvSpPr>
          <p:nvPr/>
        </p:nvSpPr>
        <p:spPr>
          <a:xfrm>
            <a:off x="1713862" y="1656242"/>
            <a:ext cx="1688317"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Satisfaction &amp; Appropriateness</a:t>
            </a:r>
            <a:r>
              <a:rPr kumimoji="0" lang="en-US" sz="1600" b="1"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30155951-1D8F-AFE3-5C0F-45C9E4E227DD}"/>
              </a:ext>
            </a:extLst>
          </p:cNvPr>
          <p:cNvSpPr txBox="1">
            <a:spLocks/>
          </p:cNvSpPr>
          <p:nvPr/>
        </p:nvSpPr>
        <p:spPr>
          <a:xfrm>
            <a:off x="3402179" y="1715012"/>
            <a:ext cx="1296221" cy="173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Participation in Treatment</a:t>
            </a:r>
            <a:r>
              <a:rPr kumimoji="0" lang="en-US" sz="1600" b="1"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12" name="Title 1">
            <a:extLst>
              <a:ext uri="{FF2B5EF4-FFF2-40B4-BE49-F238E27FC236}">
                <a16:creationId xmlns:a16="http://schemas.microsoft.com/office/drawing/2014/main" id="{ED2AE799-E6E6-E2BD-9345-1C183A0E7E38}"/>
              </a:ext>
            </a:extLst>
          </p:cNvPr>
          <p:cNvSpPr txBox="1">
            <a:spLocks/>
          </p:cNvSpPr>
          <p:nvPr/>
        </p:nvSpPr>
        <p:spPr>
          <a:xfrm>
            <a:off x="4615284" y="1656243"/>
            <a:ext cx="160169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Access</a:t>
            </a:r>
            <a:r>
              <a:rPr kumimoji="0" lang="en-US" sz="1600" b="1"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535E8689-034A-9753-93B7-1172E4336C01}"/>
              </a:ext>
            </a:extLst>
          </p:cNvPr>
          <p:cNvSpPr txBox="1">
            <a:spLocks/>
          </p:cNvSpPr>
          <p:nvPr/>
        </p:nvSpPr>
        <p:spPr>
          <a:xfrm>
            <a:off x="6096000" y="1656243"/>
            <a:ext cx="143184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Cultural Sensitivity</a:t>
            </a:r>
            <a:r>
              <a:rPr kumimoji="0" lang="en-US" sz="1600" b="1"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14" name="Title 1">
            <a:extLst>
              <a:ext uri="{FF2B5EF4-FFF2-40B4-BE49-F238E27FC236}">
                <a16:creationId xmlns:a16="http://schemas.microsoft.com/office/drawing/2014/main" id="{452CE198-7602-51FB-CF7B-7C9B95F5D60C}"/>
              </a:ext>
            </a:extLst>
          </p:cNvPr>
          <p:cNvSpPr txBox="1">
            <a:spLocks/>
          </p:cNvSpPr>
          <p:nvPr/>
        </p:nvSpPr>
        <p:spPr>
          <a:xfrm>
            <a:off x="7527848" y="1656243"/>
            <a:ext cx="1419172"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Outcomes</a:t>
            </a:r>
            <a:r>
              <a:rPr kumimoji="0" lang="en-US" sz="1600" b="1"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
        <p:nvSpPr>
          <p:cNvPr id="15" name="Title 1">
            <a:extLst>
              <a:ext uri="{FF2B5EF4-FFF2-40B4-BE49-F238E27FC236}">
                <a16:creationId xmlns:a16="http://schemas.microsoft.com/office/drawing/2014/main" id="{E1812755-5D8F-153C-D938-CE2106CFD614}"/>
              </a:ext>
            </a:extLst>
          </p:cNvPr>
          <p:cNvSpPr txBox="1">
            <a:spLocks/>
          </p:cNvSpPr>
          <p:nvPr/>
        </p:nvSpPr>
        <p:spPr>
          <a:xfrm>
            <a:off x="8898894" y="1656242"/>
            <a:ext cx="1514578" cy="314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200" b="1" dirty="0">
                <a:latin typeface="Segoe UI" panose="020B0502040204020203" pitchFamily="34" charset="0"/>
                <a:cs typeface="Segoe UI" panose="020B0502040204020203" pitchFamily="34" charset="0"/>
              </a:rPr>
              <a:t>Social Connectedness</a:t>
            </a:r>
            <a:r>
              <a:rPr kumimoji="0" lang="en-US" sz="1600" b="1" i="0" u="none" strike="noStrike" kern="1200" cap="none" spc="0" normalizeH="0" baseline="30000" noProof="0" dirty="0">
                <a:ln>
                  <a:noFill/>
                </a:ln>
                <a:solidFill>
                  <a:prstClr val="black"/>
                </a:solidFill>
                <a:effectLst/>
                <a:uLnTx/>
                <a:uFillTx/>
                <a:latin typeface="Segoe UI" panose="020B0502040204020203" pitchFamily="34" charset="0"/>
                <a:ea typeface="+mn-ea"/>
                <a:cs typeface="Segoe UI" panose="020B0502040204020203" pitchFamily="34" charset="0"/>
              </a:rPr>
              <a:t>†</a:t>
            </a:r>
            <a:endParaRPr lang="en-US" sz="12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03916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475F461-DA84-4004-8B88-B86EF0BAB94C}"/>
              </a:ext>
            </a:extLst>
          </p:cNvPr>
          <p:cNvGraphicFramePr/>
          <p:nvPr>
            <p:extLst>
              <p:ext uri="{D42A27DB-BD31-4B8C-83A1-F6EECF244321}">
                <p14:modId xmlns:p14="http://schemas.microsoft.com/office/powerpoint/2010/main" val="2015386730"/>
              </p:ext>
            </p:extLst>
          </p:nvPr>
        </p:nvGraphicFramePr>
        <p:xfrm>
          <a:off x="842962" y="1341871"/>
          <a:ext cx="10506075" cy="463285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79812"/>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Opportunities for improvement in staffing, diversifying treatment</a:t>
            </a:r>
            <a:br>
              <a:rPr lang="en-US" sz="2800" b="1" dirty="0">
                <a:latin typeface="Arial" panose="020B0604020202020204" pitchFamily="34" charset="0"/>
                <a:cs typeface="Arial" panose="020B0604020202020204" pitchFamily="34" charset="0"/>
              </a:rPr>
            </a:br>
            <a:r>
              <a:rPr kumimoji="0" lang="en-US" sz="1600" i="0" u="none" strike="noStrike" kern="1200" cap="none" spc="0" normalizeH="0" baseline="0" noProof="0" dirty="0">
                <a:ln>
                  <a:noFill/>
                </a:ln>
                <a:solidFill>
                  <a:prstClr val="black"/>
                </a:solidFill>
                <a:effectLst/>
                <a:uLnTx/>
                <a:uFillTx/>
                <a:latin typeface="Segoe UI" panose="020B0502040204020203" pitchFamily="34" charset="0"/>
                <a:ea typeface="+mj-ea"/>
                <a:cs typeface="Segoe UI" panose="020B0502040204020203" pitchFamily="34" charset="0"/>
              </a:rPr>
              <a:t>Comments mentioned staff consistency (i.e. turnover) and long wait times as a large detractor of service quality</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52</a:t>
            </a:fld>
            <a:endParaRPr lang="en-US" sz="1400" dirty="0">
              <a:latin typeface="Arial" panose="020B0604020202020204" pitchFamily="34" charset="0"/>
              <a:cs typeface="Arial" panose="020B0604020202020204" pitchFamily="34" charset="0"/>
            </a:endParaRPr>
          </a:p>
        </p:txBody>
      </p:sp>
      <p:sp>
        <p:nvSpPr>
          <p:cNvPr id="60" name="Title 1">
            <a:extLst>
              <a:ext uri="{FF2B5EF4-FFF2-40B4-BE49-F238E27FC236}">
                <a16:creationId xmlns:a16="http://schemas.microsoft.com/office/drawing/2014/main" id="{3FD1164F-6E1E-40EA-A6F0-24576E9919CD}"/>
              </a:ext>
            </a:extLst>
          </p:cNvPr>
          <p:cNvSpPr txBox="1">
            <a:spLocks/>
          </p:cNvSpPr>
          <p:nvPr/>
        </p:nvSpPr>
        <p:spPr>
          <a:xfrm>
            <a:off x="4898514" y="5790573"/>
            <a:ext cx="895349" cy="368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050" dirty="0">
                <a:latin typeface="Segoe UI" panose="020B0502040204020203" pitchFamily="34" charset="0"/>
                <a:cs typeface="Segoe UI" panose="020B0502040204020203" pitchFamily="34" charset="0"/>
              </a:rPr>
              <a:t># of comments</a:t>
            </a:r>
          </a:p>
        </p:txBody>
      </p:sp>
      <p:sp>
        <p:nvSpPr>
          <p:cNvPr id="3" name="TextBox 2">
            <a:extLst>
              <a:ext uri="{FF2B5EF4-FFF2-40B4-BE49-F238E27FC236}">
                <a16:creationId xmlns:a16="http://schemas.microsoft.com/office/drawing/2014/main" id="{D995F4BD-F100-B760-F559-699998DC6638}"/>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Tree>
    <p:extLst>
      <p:ext uri="{BB962C8B-B14F-4D97-AF65-F5344CB8AC3E}">
        <p14:creationId xmlns:p14="http://schemas.microsoft.com/office/powerpoint/2010/main" val="2709344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48925"/>
            <a:ext cx="11039442"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Number of complaints increased in 2022, categories similar</a:t>
            </a:r>
            <a:br>
              <a:rPr lang="en-US" sz="2800" b="1" dirty="0">
                <a:latin typeface="Arial" panose="020B0604020202020204" pitchFamily="34" charset="0"/>
                <a:cs typeface="Arial" panose="020B0604020202020204" pitchFamily="34" charset="0"/>
              </a:rPr>
            </a:br>
            <a:r>
              <a:rPr kumimoji="0" lang="en-US" sz="1600" i="0" u="none" strike="noStrike" kern="1200" cap="none" spc="0" normalizeH="0" baseline="0" noProof="0" dirty="0">
                <a:ln>
                  <a:noFill/>
                </a:ln>
                <a:solidFill>
                  <a:prstClr val="black"/>
                </a:solidFill>
                <a:effectLst/>
                <a:uLnTx/>
                <a:uFillTx/>
                <a:latin typeface="Segoe UI" panose="020B0502040204020203" pitchFamily="34" charset="0"/>
                <a:ea typeface="+mj-ea"/>
                <a:cs typeface="Segoe UI" panose="020B0502040204020203" pitchFamily="34" charset="0"/>
              </a:rPr>
              <a:t>This relates to the stories seen in the outcomes section of the YSS</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52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53</a:t>
            </a:fld>
            <a:endParaRPr lang="en-US" sz="14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61F5AA1A-CCD9-4DA7-B2FE-905F2D45B839}"/>
              </a:ext>
            </a:extLst>
          </p:cNvPr>
          <p:cNvSpPr txBox="1">
            <a:spLocks/>
          </p:cNvSpPr>
          <p:nvPr/>
        </p:nvSpPr>
        <p:spPr>
          <a:xfrm>
            <a:off x="4662368" y="2946820"/>
            <a:ext cx="2802858" cy="553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Segoe UI" panose="020B0502040204020203" pitchFamily="34" charset="0"/>
                <a:cs typeface="Segoe UI" panose="020B0502040204020203" pitchFamily="34" charset="0"/>
              </a:rPr>
              <a:t>More skilled staff/Different treatment options</a:t>
            </a:r>
          </a:p>
        </p:txBody>
      </p:sp>
      <p:sp>
        <p:nvSpPr>
          <p:cNvPr id="12" name="Title 1">
            <a:extLst>
              <a:ext uri="{FF2B5EF4-FFF2-40B4-BE49-F238E27FC236}">
                <a16:creationId xmlns:a16="http://schemas.microsoft.com/office/drawing/2014/main" id="{327171E9-51C5-4B6C-9051-DC39CEB51B15}"/>
              </a:ext>
            </a:extLst>
          </p:cNvPr>
          <p:cNvSpPr txBox="1">
            <a:spLocks/>
          </p:cNvSpPr>
          <p:nvPr/>
        </p:nvSpPr>
        <p:spPr>
          <a:xfrm>
            <a:off x="4630164" y="1971368"/>
            <a:ext cx="2802858" cy="553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Segoe UI" panose="020B0502040204020203" pitchFamily="34" charset="0"/>
                <a:cs typeface="Segoe UI" panose="020B0502040204020203" pitchFamily="34" charset="0"/>
              </a:rPr>
              <a:t>Long wait times/More flexible scheduling/More staff availability</a:t>
            </a:r>
          </a:p>
        </p:txBody>
      </p:sp>
      <p:sp>
        <p:nvSpPr>
          <p:cNvPr id="13" name="Title 1">
            <a:extLst>
              <a:ext uri="{FF2B5EF4-FFF2-40B4-BE49-F238E27FC236}">
                <a16:creationId xmlns:a16="http://schemas.microsoft.com/office/drawing/2014/main" id="{CD432B86-8AB5-4E0B-97F5-39C3285D1981}"/>
              </a:ext>
            </a:extLst>
          </p:cNvPr>
          <p:cNvSpPr txBox="1">
            <a:spLocks/>
          </p:cNvSpPr>
          <p:nvPr/>
        </p:nvSpPr>
        <p:spPr>
          <a:xfrm>
            <a:off x="4630164" y="4081851"/>
            <a:ext cx="2802858" cy="553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Segoe UI" panose="020B0502040204020203" pitchFamily="34" charset="0"/>
                <a:cs typeface="Segoe UI" panose="020B0502040204020203" pitchFamily="34" charset="0"/>
              </a:rPr>
              <a:t>Staff/doctor did not communicate with parent about child’s needs</a:t>
            </a:r>
          </a:p>
        </p:txBody>
      </p:sp>
      <p:sp>
        <p:nvSpPr>
          <p:cNvPr id="15" name="Title 1">
            <a:extLst>
              <a:ext uri="{FF2B5EF4-FFF2-40B4-BE49-F238E27FC236}">
                <a16:creationId xmlns:a16="http://schemas.microsoft.com/office/drawing/2014/main" id="{82C2A2A6-87C6-4069-BBD9-E5F13CE14DF2}"/>
              </a:ext>
            </a:extLst>
          </p:cNvPr>
          <p:cNvSpPr txBox="1">
            <a:spLocks/>
          </p:cNvSpPr>
          <p:nvPr/>
        </p:nvSpPr>
        <p:spPr>
          <a:xfrm>
            <a:off x="4630164" y="5133387"/>
            <a:ext cx="2802858" cy="553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100" b="1" dirty="0">
                <a:latin typeface="Segoe UI" panose="020B0502040204020203" pitchFamily="34" charset="0"/>
                <a:cs typeface="Segoe UI" panose="020B0502040204020203" pitchFamily="34" charset="0"/>
              </a:rPr>
              <a:t>Return to in-person/Covid needs to end</a:t>
            </a:r>
          </a:p>
        </p:txBody>
      </p:sp>
      <p:sp>
        <p:nvSpPr>
          <p:cNvPr id="16" name="Title 1">
            <a:extLst>
              <a:ext uri="{FF2B5EF4-FFF2-40B4-BE49-F238E27FC236}">
                <a16:creationId xmlns:a16="http://schemas.microsoft.com/office/drawing/2014/main" id="{57612C49-F399-4F72-8758-27140F71C560}"/>
              </a:ext>
            </a:extLst>
          </p:cNvPr>
          <p:cNvSpPr txBox="1">
            <a:spLocks/>
          </p:cNvSpPr>
          <p:nvPr/>
        </p:nvSpPr>
        <p:spPr>
          <a:xfrm>
            <a:off x="3851611" y="1170615"/>
            <a:ext cx="2244390" cy="6334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b="1" dirty="0">
                <a:latin typeface="Arial Narrow" panose="020B0606020202030204" pitchFamily="34" charset="0"/>
                <a:cs typeface="Segoe UI" panose="020B0502040204020203" pitchFamily="34" charset="0"/>
              </a:rPr>
              <a:t>2021</a:t>
            </a:r>
            <a:endParaRPr lang="en-US" sz="1800" b="1" dirty="0">
              <a:latin typeface="Arial Narrow" panose="020B0606020202030204" pitchFamily="34" charset="0"/>
              <a:cs typeface="Segoe UI" panose="020B0502040204020203" pitchFamily="34" charset="0"/>
            </a:endParaRPr>
          </a:p>
        </p:txBody>
      </p:sp>
      <p:sp>
        <p:nvSpPr>
          <p:cNvPr id="18" name="Title 1">
            <a:extLst>
              <a:ext uri="{FF2B5EF4-FFF2-40B4-BE49-F238E27FC236}">
                <a16:creationId xmlns:a16="http://schemas.microsoft.com/office/drawing/2014/main" id="{8B9C31FA-AB29-4020-B256-B3266BDB31BC}"/>
              </a:ext>
            </a:extLst>
          </p:cNvPr>
          <p:cNvSpPr txBox="1">
            <a:spLocks/>
          </p:cNvSpPr>
          <p:nvPr/>
        </p:nvSpPr>
        <p:spPr>
          <a:xfrm>
            <a:off x="7623300" y="1168762"/>
            <a:ext cx="2244390" cy="6334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b="1" dirty="0">
                <a:latin typeface="Arial Narrow" panose="020B0606020202030204" pitchFamily="34" charset="0"/>
                <a:cs typeface="Segoe UI" panose="020B0502040204020203" pitchFamily="34" charset="0"/>
              </a:rPr>
              <a:t>2022</a:t>
            </a:r>
            <a:endParaRPr lang="en-US" sz="1800" b="1" dirty="0">
              <a:latin typeface="Arial Narrow" panose="020B0606020202030204" pitchFamily="34" charset="0"/>
              <a:cs typeface="Segoe UI" panose="020B0502040204020203" pitchFamily="34" charset="0"/>
            </a:endParaRPr>
          </a:p>
        </p:txBody>
      </p:sp>
      <p:graphicFrame>
        <p:nvGraphicFramePr>
          <p:cNvPr id="19" name="Chart 18">
            <a:extLst>
              <a:ext uri="{FF2B5EF4-FFF2-40B4-BE49-F238E27FC236}">
                <a16:creationId xmlns:a16="http://schemas.microsoft.com/office/drawing/2014/main" id="{26C599C7-30D5-4AF9-9ADE-DA00A50FF86B}"/>
              </a:ext>
            </a:extLst>
          </p:cNvPr>
          <p:cNvGraphicFramePr/>
          <p:nvPr>
            <p:extLst>
              <p:ext uri="{D42A27DB-BD31-4B8C-83A1-F6EECF244321}">
                <p14:modId xmlns:p14="http://schemas.microsoft.com/office/powerpoint/2010/main" val="2228495411"/>
              </p:ext>
            </p:extLst>
          </p:nvPr>
        </p:nvGraphicFramePr>
        <p:xfrm>
          <a:off x="927499" y="1552072"/>
          <a:ext cx="3783114" cy="46328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D527B6F1-20A0-4A1F-8DF3-6CC365D44928}"/>
              </a:ext>
            </a:extLst>
          </p:cNvPr>
          <p:cNvGraphicFramePr/>
          <p:nvPr>
            <p:extLst>
              <p:ext uri="{D42A27DB-BD31-4B8C-83A1-F6EECF244321}">
                <p14:modId xmlns:p14="http://schemas.microsoft.com/office/powerpoint/2010/main" val="1959925372"/>
              </p:ext>
            </p:extLst>
          </p:nvPr>
        </p:nvGraphicFramePr>
        <p:xfrm>
          <a:off x="7416981" y="1549913"/>
          <a:ext cx="3783114" cy="463285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C943F8C-8104-F0F8-445A-90470042A9B7}"/>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Tree>
    <p:extLst>
      <p:ext uri="{BB962C8B-B14F-4D97-AF65-F5344CB8AC3E}">
        <p14:creationId xmlns:p14="http://schemas.microsoft.com/office/powerpoint/2010/main" val="2687006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AD44796-7D67-4235-88BA-36E0C3C1A7B2}"/>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97831" y="-80183"/>
            <a:ext cx="10515600" cy="1325563"/>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Different treatment options requested included...</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151E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0" name="Slide Number Placeholder 15">
            <a:extLst>
              <a:ext uri="{FF2B5EF4-FFF2-40B4-BE49-F238E27FC236}">
                <a16:creationId xmlns:a16="http://schemas.microsoft.com/office/drawing/2014/main" id="{6F8F8646-B3A1-4227-AE16-61E056FDEF6E}"/>
              </a:ext>
            </a:extLst>
          </p:cNvPr>
          <p:cNvSpPr>
            <a:spLocks noGrp="1"/>
          </p:cNvSpPr>
          <p:nvPr>
            <p:ph type="sldNum" sz="quarter" idx="12"/>
          </p:nvPr>
        </p:nvSpPr>
        <p:spPr>
          <a:xfrm>
            <a:off x="11582400" y="6351048"/>
            <a:ext cx="448946"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54</a:t>
            </a:fld>
            <a:endParaRPr lang="en-US"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95EE185-8795-415E-8056-C01F6F232458}"/>
              </a:ext>
            </a:extLst>
          </p:cNvPr>
          <p:cNvSpPr txBox="1"/>
          <p:nvPr/>
        </p:nvSpPr>
        <p:spPr>
          <a:xfrm>
            <a:off x="3803412" y="2527988"/>
            <a:ext cx="8211922" cy="646331"/>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“Would love to have services available. The only thing my child gets is case management and psychiatrist. There are no openings for </a:t>
            </a:r>
            <a:r>
              <a:rPr lang="en-US" b="1" dirty="0">
                <a:latin typeface="Arial Narrow" panose="020B0606020202030204" pitchFamily="34" charset="0"/>
                <a:cs typeface="Segoe UI" panose="020B0502040204020203" pitchFamily="34" charset="0"/>
              </a:rPr>
              <a:t>ABA, respite, CLS</a:t>
            </a:r>
            <a:r>
              <a:rPr lang="en-US" dirty="0">
                <a:latin typeface="Arial Narrow" panose="020B0606020202030204" pitchFamily="34" charset="0"/>
                <a:cs typeface="Segoe UI" panose="020B0502040204020203" pitchFamily="34" charset="0"/>
              </a:rPr>
              <a:t>, etc.”</a:t>
            </a:r>
          </a:p>
        </p:txBody>
      </p:sp>
      <p:sp>
        <p:nvSpPr>
          <p:cNvPr id="14" name="TextBox 13">
            <a:extLst>
              <a:ext uri="{FF2B5EF4-FFF2-40B4-BE49-F238E27FC236}">
                <a16:creationId xmlns:a16="http://schemas.microsoft.com/office/drawing/2014/main" id="{A61A70C4-0EDB-45FC-85D5-A923D8465261}"/>
              </a:ext>
            </a:extLst>
          </p:cNvPr>
          <p:cNvSpPr txBox="1"/>
          <p:nvPr/>
        </p:nvSpPr>
        <p:spPr>
          <a:xfrm>
            <a:off x="390947" y="1102508"/>
            <a:ext cx="8483867" cy="646331"/>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“add </a:t>
            </a:r>
            <a:r>
              <a:rPr lang="en-US" b="1" dirty="0">
                <a:latin typeface="Arial Narrow" panose="020B0606020202030204" pitchFamily="34" charset="0"/>
                <a:cs typeface="Segoe UI" panose="020B0502040204020203" pitchFamily="34" charset="0"/>
              </a:rPr>
              <a:t>community living supports</a:t>
            </a:r>
            <a:r>
              <a:rPr lang="en-US" dirty="0">
                <a:latin typeface="Arial Narrow" panose="020B0606020202030204" pitchFamily="34" charset="0"/>
                <a:cs typeface="Segoe UI" panose="020B0502040204020203" pitchFamily="34" charset="0"/>
              </a:rPr>
              <a:t> and the </a:t>
            </a:r>
            <a:r>
              <a:rPr lang="en-US" b="1" dirty="0">
                <a:latin typeface="Arial Narrow" panose="020B0606020202030204" pitchFamily="34" charset="0"/>
                <a:cs typeface="Segoe UI" panose="020B0502040204020203" pitchFamily="34" charset="0"/>
              </a:rPr>
              <a:t>LINK program</a:t>
            </a:r>
            <a:r>
              <a:rPr lang="en-US" dirty="0">
                <a:latin typeface="Arial Narrow" panose="020B0606020202030204" pitchFamily="34" charset="0"/>
                <a:cs typeface="Segoe UI" panose="020B0502040204020203" pitchFamily="34" charset="0"/>
              </a:rPr>
              <a:t> back; increase frequency of outpatient therapy appointments”</a:t>
            </a:r>
          </a:p>
        </p:txBody>
      </p:sp>
      <p:sp>
        <p:nvSpPr>
          <p:cNvPr id="13" name="TextBox 12">
            <a:extLst>
              <a:ext uri="{FF2B5EF4-FFF2-40B4-BE49-F238E27FC236}">
                <a16:creationId xmlns:a16="http://schemas.microsoft.com/office/drawing/2014/main" id="{844C46AC-BA5E-480B-B15B-00F2E85AC1B9}"/>
              </a:ext>
            </a:extLst>
          </p:cNvPr>
          <p:cNvSpPr txBox="1"/>
          <p:nvPr/>
        </p:nvSpPr>
        <p:spPr>
          <a:xfrm>
            <a:off x="1196869" y="1875922"/>
            <a:ext cx="7677945" cy="369332"/>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a:t>
            </a:r>
            <a:r>
              <a:rPr lang="en-US" b="1" dirty="0">
                <a:latin typeface="Arial Narrow" panose="020B0606020202030204" pitchFamily="34" charset="0"/>
                <a:cs typeface="Segoe UI" panose="020B0502040204020203" pitchFamily="34" charset="0"/>
              </a:rPr>
              <a:t>Visits at home </a:t>
            </a:r>
            <a:r>
              <a:rPr lang="en-US" dirty="0">
                <a:latin typeface="Arial Narrow" panose="020B0606020202030204" pitchFamily="34" charset="0"/>
                <a:cs typeface="Segoe UI" panose="020B0502040204020203" pitchFamily="34" charset="0"/>
              </a:rPr>
              <a:t>when the kid refuses to go to the center.”</a:t>
            </a:r>
          </a:p>
        </p:txBody>
      </p:sp>
      <p:sp>
        <p:nvSpPr>
          <p:cNvPr id="16" name="TextBox 15">
            <a:extLst>
              <a:ext uri="{FF2B5EF4-FFF2-40B4-BE49-F238E27FC236}">
                <a16:creationId xmlns:a16="http://schemas.microsoft.com/office/drawing/2014/main" id="{0FA342AD-259A-4E19-B1DB-555FECE514EA}"/>
              </a:ext>
            </a:extLst>
          </p:cNvPr>
          <p:cNvSpPr txBox="1"/>
          <p:nvPr/>
        </p:nvSpPr>
        <p:spPr>
          <a:xfrm>
            <a:off x="6894748" y="1566653"/>
            <a:ext cx="4799709" cy="646331"/>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a:t>
            </a:r>
            <a:r>
              <a:rPr lang="en-US" b="1" dirty="0">
                <a:latin typeface="Arial Narrow" panose="020B0606020202030204" pitchFamily="34" charset="0"/>
                <a:cs typeface="Segoe UI" panose="020B0502040204020203" pitchFamily="34" charset="0"/>
              </a:rPr>
              <a:t>Written crisis plans</a:t>
            </a:r>
            <a:r>
              <a:rPr lang="en-US" dirty="0">
                <a:latin typeface="Arial Narrow" panose="020B0606020202030204" pitchFamily="34" charset="0"/>
                <a:cs typeface="Segoe UI" panose="020B0502040204020203" pitchFamily="34" charset="0"/>
              </a:rPr>
              <a:t>, not the two page calming skills but actual directions from the team when in crisis.”</a:t>
            </a:r>
          </a:p>
        </p:txBody>
      </p:sp>
      <p:sp>
        <p:nvSpPr>
          <p:cNvPr id="18" name="TextBox 17">
            <a:extLst>
              <a:ext uri="{FF2B5EF4-FFF2-40B4-BE49-F238E27FC236}">
                <a16:creationId xmlns:a16="http://schemas.microsoft.com/office/drawing/2014/main" id="{95515631-9A09-4A93-A553-D50F1EB6577B}"/>
              </a:ext>
            </a:extLst>
          </p:cNvPr>
          <p:cNvSpPr txBox="1"/>
          <p:nvPr/>
        </p:nvSpPr>
        <p:spPr>
          <a:xfrm>
            <a:off x="4640194" y="5470305"/>
            <a:ext cx="7252404" cy="923330"/>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“More </a:t>
            </a:r>
            <a:r>
              <a:rPr lang="en-US" b="1" dirty="0">
                <a:latin typeface="Arial Narrow" panose="020B0606020202030204" pitchFamily="34" charset="0"/>
                <a:cs typeface="Segoe UI" panose="020B0502040204020203" pitchFamily="34" charset="0"/>
              </a:rPr>
              <a:t>in person gathering </a:t>
            </a:r>
            <a:r>
              <a:rPr lang="en-US" dirty="0">
                <a:latin typeface="Arial Narrow" panose="020B0606020202030204" pitchFamily="34" charset="0"/>
                <a:cs typeface="Segoe UI" panose="020B0502040204020203" pitchFamily="34" charset="0"/>
              </a:rPr>
              <a:t>with other families since covid is better than it was. Social interaction is key to my son/family as well as </a:t>
            </a:r>
            <a:r>
              <a:rPr lang="en-US" b="1" dirty="0">
                <a:latin typeface="Arial Narrow" panose="020B0606020202030204" pitchFamily="34" charset="0"/>
                <a:cs typeface="Segoe UI" panose="020B0502040204020203" pitchFamily="34" charset="0"/>
              </a:rPr>
              <a:t>other families </a:t>
            </a:r>
            <a:r>
              <a:rPr lang="en-US" dirty="0">
                <a:latin typeface="Arial Narrow" panose="020B0606020202030204" pitchFamily="34" charset="0"/>
                <a:cs typeface="Segoe UI" panose="020B0502040204020203" pitchFamily="34" charset="0"/>
              </a:rPr>
              <a:t>as well. Isolation is not good for mental health and social skills improvement.”</a:t>
            </a:r>
          </a:p>
        </p:txBody>
      </p:sp>
      <p:sp>
        <p:nvSpPr>
          <p:cNvPr id="3" name="TextBox 2">
            <a:extLst>
              <a:ext uri="{FF2B5EF4-FFF2-40B4-BE49-F238E27FC236}">
                <a16:creationId xmlns:a16="http://schemas.microsoft.com/office/drawing/2014/main" id="{7774104E-356E-FD51-231D-E9C1EE8046F7}"/>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YSS Results</a:t>
            </a:r>
          </a:p>
        </p:txBody>
      </p:sp>
      <p:sp>
        <p:nvSpPr>
          <p:cNvPr id="4" name="TextBox 3">
            <a:extLst>
              <a:ext uri="{FF2B5EF4-FFF2-40B4-BE49-F238E27FC236}">
                <a16:creationId xmlns:a16="http://schemas.microsoft.com/office/drawing/2014/main" id="{8C3377D6-E82D-CF0A-575E-D89ADB87D4DE}"/>
              </a:ext>
            </a:extLst>
          </p:cNvPr>
          <p:cNvSpPr txBox="1"/>
          <p:nvPr/>
        </p:nvSpPr>
        <p:spPr>
          <a:xfrm>
            <a:off x="2926846" y="3327107"/>
            <a:ext cx="4828970" cy="646331"/>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“Some sort of </a:t>
            </a:r>
            <a:r>
              <a:rPr lang="en-US" b="1" dirty="0">
                <a:latin typeface="Arial Narrow" panose="020B0606020202030204" pitchFamily="34" charset="0"/>
                <a:cs typeface="Segoe UI" panose="020B0502040204020203" pitchFamily="34" charset="0"/>
              </a:rPr>
              <a:t>respite</a:t>
            </a:r>
            <a:r>
              <a:rPr lang="en-US" dirty="0">
                <a:latin typeface="Arial Narrow" panose="020B0606020202030204" pitchFamily="34" charset="0"/>
                <a:cs typeface="Segoe UI" panose="020B0502040204020203" pitchFamily="34" charset="0"/>
              </a:rPr>
              <a:t> service for older kids and parents to have some time away in a safe manner.”</a:t>
            </a:r>
          </a:p>
        </p:txBody>
      </p:sp>
      <p:sp>
        <p:nvSpPr>
          <p:cNvPr id="6" name="TextBox 5">
            <a:extLst>
              <a:ext uri="{FF2B5EF4-FFF2-40B4-BE49-F238E27FC236}">
                <a16:creationId xmlns:a16="http://schemas.microsoft.com/office/drawing/2014/main" id="{FC81EE6F-7AF8-B900-CEF7-A40C502E89ED}"/>
              </a:ext>
            </a:extLst>
          </p:cNvPr>
          <p:cNvSpPr txBox="1"/>
          <p:nvPr/>
        </p:nvSpPr>
        <p:spPr>
          <a:xfrm>
            <a:off x="8580996" y="3483783"/>
            <a:ext cx="3311602" cy="646331"/>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“Having a choice on where to receive </a:t>
            </a:r>
            <a:r>
              <a:rPr lang="en-US" b="1" dirty="0">
                <a:latin typeface="Arial Narrow" panose="020B0606020202030204" pitchFamily="34" charset="0"/>
                <a:cs typeface="Segoe UI" panose="020B0502040204020203" pitchFamily="34" charset="0"/>
              </a:rPr>
              <a:t>respite care </a:t>
            </a:r>
            <a:r>
              <a:rPr lang="en-US" dirty="0">
                <a:latin typeface="Arial Narrow" panose="020B0606020202030204" pitchFamily="34" charset="0"/>
                <a:cs typeface="Segoe UI" panose="020B0502040204020203" pitchFamily="34" charset="0"/>
              </a:rPr>
              <a:t>for my child.”</a:t>
            </a:r>
          </a:p>
        </p:txBody>
      </p:sp>
      <p:sp>
        <p:nvSpPr>
          <p:cNvPr id="8" name="TextBox 7">
            <a:extLst>
              <a:ext uri="{FF2B5EF4-FFF2-40B4-BE49-F238E27FC236}">
                <a16:creationId xmlns:a16="http://schemas.microsoft.com/office/drawing/2014/main" id="{4295D0E4-ADE3-182B-623C-F93E067E66BC}"/>
              </a:ext>
            </a:extLst>
          </p:cNvPr>
          <p:cNvSpPr txBox="1"/>
          <p:nvPr/>
        </p:nvSpPr>
        <p:spPr>
          <a:xfrm>
            <a:off x="176666" y="2465438"/>
            <a:ext cx="2589956" cy="3416320"/>
          </a:xfrm>
          <a:prstGeom prst="rect">
            <a:avLst/>
          </a:prstGeom>
          <a:noFill/>
        </p:spPr>
        <p:txBody>
          <a:bodyPr wrap="square">
            <a:spAutoFit/>
          </a:bodyPr>
          <a:lstStyle/>
          <a:p>
            <a:r>
              <a:rPr lang="en-US" dirty="0">
                <a:latin typeface="Arial Narrow" panose="020B0606020202030204" pitchFamily="34" charset="0"/>
                <a:cs typeface="Segoe UI" panose="020B0502040204020203" pitchFamily="34" charset="0"/>
              </a:rPr>
              <a:t>“</a:t>
            </a:r>
            <a:r>
              <a:rPr lang="en-US" b="1" dirty="0">
                <a:latin typeface="Arial Narrow" panose="020B0606020202030204" pitchFamily="34" charset="0"/>
                <a:cs typeface="Segoe UI" panose="020B0502040204020203" pitchFamily="34" charset="0"/>
              </a:rPr>
              <a:t>Respite</a:t>
            </a:r>
            <a:r>
              <a:rPr lang="en-US" dirty="0">
                <a:latin typeface="Arial Narrow" panose="020B0606020202030204" pitchFamily="34" charset="0"/>
                <a:cs typeface="Segoe UI" panose="020B0502040204020203" pitchFamily="34" charset="0"/>
              </a:rPr>
              <a:t> (adequate respite) is a huge need of families with children that find themselves in need of CMH services. It would be nice for some funding to be allocated to regular, appropriate, and adequate respite. Camp Kidwell offers a great weekend service. Respite like the one they offer would be great.”</a:t>
            </a:r>
          </a:p>
        </p:txBody>
      </p:sp>
      <p:sp>
        <p:nvSpPr>
          <p:cNvPr id="11" name="TextBox 10">
            <a:extLst>
              <a:ext uri="{FF2B5EF4-FFF2-40B4-BE49-F238E27FC236}">
                <a16:creationId xmlns:a16="http://schemas.microsoft.com/office/drawing/2014/main" id="{62618497-044C-D3E8-245A-F1EB877F5B53}"/>
              </a:ext>
            </a:extLst>
          </p:cNvPr>
          <p:cNvSpPr txBox="1"/>
          <p:nvPr/>
        </p:nvSpPr>
        <p:spPr>
          <a:xfrm>
            <a:off x="3340628" y="4322312"/>
            <a:ext cx="6100762" cy="923330"/>
          </a:xfrm>
          <a:prstGeom prst="rect">
            <a:avLst/>
          </a:prstGeom>
          <a:noFill/>
        </p:spPr>
        <p:txBody>
          <a:bodyPr wrap="square">
            <a:spAutoFit/>
          </a:bodyPr>
          <a:lstStyle/>
          <a:p>
            <a:r>
              <a:rPr lang="en-US" dirty="0">
                <a:latin typeface="Arial Narrow" panose="020B0606020202030204" pitchFamily="34" charset="0"/>
              </a:rPr>
              <a:t>We needed </a:t>
            </a:r>
            <a:r>
              <a:rPr lang="en-US" b="1" dirty="0">
                <a:latin typeface="Arial Narrow" panose="020B0606020202030204" pitchFamily="34" charset="0"/>
              </a:rPr>
              <a:t>emergency support </a:t>
            </a:r>
            <a:r>
              <a:rPr lang="en-US" dirty="0">
                <a:latin typeface="Arial Narrow" panose="020B0606020202030204" pitchFamily="34" charset="0"/>
              </a:rPr>
              <a:t>we needed a </a:t>
            </a:r>
            <a:r>
              <a:rPr lang="en-US" b="1" dirty="0">
                <a:latin typeface="Arial Narrow" panose="020B0606020202030204" pitchFamily="34" charset="0"/>
              </a:rPr>
              <a:t>peer to peer </a:t>
            </a:r>
            <a:r>
              <a:rPr lang="en-US" dirty="0">
                <a:latin typeface="Arial Narrow" panose="020B0606020202030204" pitchFamily="34" charset="0"/>
              </a:rPr>
              <a:t>program, we need someone who can give us help with </a:t>
            </a:r>
            <a:r>
              <a:rPr lang="en-US" b="1" dirty="0">
                <a:latin typeface="Arial Narrow" panose="020B0606020202030204" pitchFamily="34" charset="0"/>
              </a:rPr>
              <a:t>respite</a:t>
            </a:r>
            <a:r>
              <a:rPr lang="en-US" dirty="0">
                <a:latin typeface="Arial Narrow" panose="020B0606020202030204" pitchFamily="34" charset="0"/>
              </a:rPr>
              <a:t>. We don't have family here so we don't have ppl to help us with that.</a:t>
            </a:r>
          </a:p>
        </p:txBody>
      </p:sp>
    </p:spTree>
    <p:extLst>
      <p:ext uri="{BB962C8B-B14F-4D97-AF65-F5344CB8AC3E}">
        <p14:creationId xmlns:p14="http://schemas.microsoft.com/office/powerpoint/2010/main" val="4158956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B5DE74-3D70-4726-9654-3D906CA735E9}"/>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47BE5DE-E9E7-4382-8DBF-4F4062F35AF7}"/>
              </a:ext>
            </a:extLst>
          </p:cNvPr>
          <p:cNvSpPr>
            <a:spLocks noGrp="1"/>
          </p:cNvSpPr>
          <p:nvPr>
            <p:ph type="title"/>
          </p:nvPr>
        </p:nvSpPr>
        <p:spPr>
          <a:xfrm>
            <a:off x="535122" y="2661524"/>
            <a:ext cx="8042820" cy="3020085"/>
          </a:xfrm>
        </p:spPr>
        <p:txBody>
          <a:bodyPr>
            <a:normAutofit/>
          </a:bodyPr>
          <a:lstStyle/>
          <a:p>
            <a:pPr>
              <a:spcAft>
                <a:spcPts val="600"/>
              </a:spcAft>
            </a:pPr>
            <a:r>
              <a:rPr lang="en-US" sz="5400" b="1" dirty="0">
                <a:latin typeface="Arial" panose="020B0604020202020204" pitchFamily="34" charset="0"/>
                <a:cs typeface="Arial" panose="020B0604020202020204" pitchFamily="34" charset="0"/>
              </a:rPr>
              <a:t>Survey Diagnostics,</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Analytics &amp;</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Recommendations</a:t>
            </a:r>
            <a:endParaRPr lang="en-US" sz="5400" dirty="0">
              <a:latin typeface="Arial" panose="020B0604020202020204" pitchFamily="34" charset="0"/>
              <a:cs typeface="Arial" panose="020B0604020202020204" pitchFamily="34" charset="0"/>
            </a:endParaRPr>
          </a:p>
        </p:txBody>
      </p:sp>
      <p:sp>
        <p:nvSpPr>
          <p:cNvPr id="9" name="Right Triangle 8">
            <a:extLst>
              <a:ext uri="{FF2B5EF4-FFF2-40B4-BE49-F238E27FC236}">
                <a16:creationId xmlns:a16="http://schemas.microsoft.com/office/drawing/2014/main" id="{8480D1DF-92B0-47B2-9D99-7AA546FCD50D}"/>
              </a:ext>
            </a:extLst>
          </p:cNvPr>
          <p:cNvSpPr/>
          <p:nvPr/>
        </p:nvSpPr>
        <p:spPr>
          <a:xfrm rot="10800000">
            <a:off x="7216948" y="0"/>
            <a:ext cx="4975052" cy="5012171"/>
          </a:xfrm>
          <a:prstGeom prst="rtTriangle">
            <a:avLst/>
          </a:prstGeom>
          <a:solidFill>
            <a:srgbClr val="00B9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41E5159-59FB-4625-812F-9D712833C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1" name="TextBox 10">
            <a:extLst>
              <a:ext uri="{FF2B5EF4-FFF2-40B4-BE49-F238E27FC236}">
                <a16:creationId xmlns:a16="http://schemas.microsoft.com/office/drawing/2014/main" id="{17C6A364-22E8-48DD-8857-E00BAF4FDA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sp>
        <p:nvSpPr>
          <p:cNvPr id="13" name="Slide Number Placeholder 15">
            <a:extLst>
              <a:ext uri="{FF2B5EF4-FFF2-40B4-BE49-F238E27FC236}">
                <a16:creationId xmlns:a16="http://schemas.microsoft.com/office/drawing/2014/main" id="{A8430AEA-51FD-4287-966E-17CCEC59F0A7}"/>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55</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6694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475F461-DA84-4004-8B88-B86EF0BAB94C}"/>
              </a:ext>
            </a:extLst>
          </p:cNvPr>
          <p:cNvGraphicFramePr/>
          <p:nvPr>
            <p:extLst>
              <p:ext uri="{D42A27DB-BD31-4B8C-83A1-F6EECF244321}">
                <p14:modId xmlns:p14="http://schemas.microsoft.com/office/powerpoint/2010/main" val="1380565736"/>
              </p:ext>
            </p:extLst>
          </p:nvPr>
        </p:nvGraphicFramePr>
        <p:xfrm>
          <a:off x="276951" y="1207647"/>
          <a:ext cx="9039269" cy="323012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39605"/>
            <a:ext cx="11266420" cy="1139834"/>
          </a:xfrm>
        </p:spPr>
        <p:txBody>
          <a:bodyPr>
            <a:normAutofit/>
          </a:bodyPr>
          <a:lstStyle/>
          <a:p>
            <a:pPr>
              <a:spcAft>
                <a:spcPts val="600"/>
              </a:spcAft>
            </a:pPr>
            <a:r>
              <a:rPr lang="en-US" sz="2800" b="1" dirty="0">
                <a:solidFill>
                  <a:srgbClr val="00522C"/>
                </a:solidFill>
                <a:latin typeface="Arial" panose="020B0604020202020204" pitchFamily="34" charset="0"/>
                <a:cs typeface="Arial" panose="020B0604020202020204" pitchFamily="34" charset="0"/>
              </a:rPr>
              <a:t>MHSIP 2022 </a:t>
            </a:r>
            <a:r>
              <a:rPr lang="en-US" sz="2800" b="1" dirty="0">
                <a:latin typeface="Arial" panose="020B0604020202020204" pitchFamily="34" charset="0"/>
                <a:cs typeface="Arial" panose="020B0604020202020204" pitchFamily="34" charset="0"/>
              </a:rPr>
              <a:t>respondents similar in makeup to prior years</a:t>
            </a:r>
            <a:br>
              <a:rPr lang="en-US" sz="2800" b="1" dirty="0">
                <a:latin typeface="Arial" panose="020B0604020202020204" pitchFamily="34" charset="0"/>
                <a:cs typeface="Arial" panose="020B0604020202020204" pitchFamily="34" charset="0"/>
              </a:rPr>
            </a:br>
            <a:r>
              <a:rPr kumimoji="0" lang="en-US" sz="1600" i="0" u="none" strike="noStrike" kern="1200" cap="none" spc="0" normalizeH="0" baseline="0" noProof="0" dirty="0">
                <a:ln>
                  <a:noFill/>
                </a:ln>
                <a:solidFill>
                  <a:prstClr val="black"/>
                </a:solidFill>
                <a:effectLst/>
                <a:uLnTx/>
                <a:uFillTx/>
                <a:latin typeface="Segoe UI" panose="020B0502040204020203" pitchFamily="34" charset="0"/>
                <a:ea typeface="+mj-ea"/>
                <a:cs typeface="Segoe UI" panose="020B0502040204020203" pitchFamily="34" charset="0"/>
              </a:rPr>
              <a:t>This year saw slightly less minority respondents and slightly more male respondents.</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B9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56</a:t>
            </a:fld>
            <a:endParaRPr lang="en-US" sz="1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9D3D1C1-1289-4DA5-AA60-E014191566BF}"/>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graphicFrame>
        <p:nvGraphicFramePr>
          <p:cNvPr id="6" name="Chart 5">
            <a:extLst>
              <a:ext uri="{FF2B5EF4-FFF2-40B4-BE49-F238E27FC236}">
                <a16:creationId xmlns:a16="http://schemas.microsoft.com/office/drawing/2014/main" id="{F3359DB7-995C-4E6A-B8DE-E12F08A85403}"/>
              </a:ext>
            </a:extLst>
          </p:cNvPr>
          <p:cNvGraphicFramePr/>
          <p:nvPr>
            <p:extLst>
              <p:ext uri="{D42A27DB-BD31-4B8C-83A1-F6EECF244321}">
                <p14:modId xmlns:p14="http://schemas.microsoft.com/office/powerpoint/2010/main" val="328976088"/>
              </p:ext>
            </p:extLst>
          </p:nvPr>
        </p:nvGraphicFramePr>
        <p:xfrm>
          <a:off x="8106359" y="1123475"/>
          <a:ext cx="4620129" cy="3080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CEC8BEA9-8576-424B-B525-6167F3F80FCE}"/>
              </a:ext>
            </a:extLst>
          </p:cNvPr>
          <p:cNvGraphicFramePr/>
          <p:nvPr>
            <p:extLst>
              <p:ext uri="{D42A27DB-BD31-4B8C-83A1-F6EECF244321}">
                <p14:modId xmlns:p14="http://schemas.microsoft.com/office/powerpoint/2010/main" val="474945831"/>
              </p:ext>
            </p:extLst>
          </p:nvPr>
        </p:nvGraphicFramePr>
        <p:xfrm>
          <a:off x="4067022" y="3148297"/>
          <a:ext cx="7494978" cy="3127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942882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475F461-DA84-4004-8B88-B86EF0BAB94C}"/>
              </a:ext>
            </a:extLst>
          </p:cNvPr>
          <p:cNvGraphicFramePr/>
          <p:nvPr>
            <p:extLst>
              <p:ext uri="{D42A27DB-BD31-4B8C-83A1-F6EECF244321}">
                <p14:modId xmlns:p14="http://schemas.microsoft.com/office/powerpoint/2010/main" val="3882304743"/>
              </p:ext>
            </p:extLst>
          </p:nvPr>
        </p:nvGraphicFramePr>
        <p:xfrm>
          <a:off x="276951" y="1207647"/>
          <a:ext cx="9039269" cy="323012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18245"/>
            <a:ext cx="11266420" cy="1139834"/>
          </a:xfrm>
        </p:spPr>
        <p:txBody>
          <a:bodyPr>
            <a:normAutofit/>
          </a:bodyPr>
          <a:lstStyle/>
          <a:p>
            <a:pPr>
              <a:spcAft>
                <a:spcPts val="600"/>
              </a:spcAft>
            </a:pPr>
            <a:r>
              <a:rPr lang="en-US" sz="2800" b="1" dirty="0">
                <a:solidFill>
                  <a:srgbClr val="151E66"/>
                </a:solidFill>
                <a:latin typeface="Arial" panose="020B0604020202020204" pitchFamily="34" charset="0"/>
                <a:cs typeface="Arial" panose="020B0604020202020204" pitchFamily="34" charset="0"/>
              </a:rPr>
              <a:t>YSS 2022 </a:t>
            </a:r>
            <a:r>
              <a:rPr lang="en-US" sz="2800" b="1" dirty="0">
                <a:latin typeface="Arial" panose="020B0604020202020204" pitchFamily="34" charset="0"/>
                <a:cs typeface="Arial" panose="020B0604020202020204" pitchFamily="34" charset="0"/>
              </a:rPr>
              <a:t>youth reported less racial diversity</a:t>
            </a:r>
            <a:br>
              <a:rPr lang="en-US" sz="2800" b="1" dirty="0">
                <a:latin typeface="Arial" panose="020B0604020202020204" pitchFamily="34" charset="0"/>
                <a:cs typeface="Arial" panose="020B0604020202020204" pitchFamily="34" charset="0"/>
              </a:rPr>
            </a:br>
            <a:r>
              <a:rPr kumimoji="0" lang="en-US" sz="1600" i="0" u="none" strike="noStrike" kern="1200" cap="none" spc="0" normalizeH="0" baseline="0" noProof="0" dirty="0">
                <a:ln>
                  <a:noFill/>
                </a:ln>
                <a:solidFill>
                  <a:prstClr val="black"/>
                </a:solidFill>
                <a:effectLst/>
                <a:uLnTx/>
                <a:uFillTx/>
                <a:latin typeface="Segoe UI" panose="020B0502040204020203" pitchFamily="34" charset="0"/>
                <a:ea typeface="+mj-ea"/>
                <a:cs typeface="Segoe UI" panose="020B0502040204020203" pitchFamily="34" charset="0"/>
              </a:rPr>
              <a:t>Many more boys than girls are receiving services, with age 5-12 most common</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B9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57</a:t>
            </a:fld>
            <a:endParaRPr lang="en-US" sz="1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9D3D1C1-1289-4DA5-AA60-E014191566BF}"/>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graphicFrame>
        <p:nvGraphicFramePr>
          <p:cNvPr id="6" name="Chart 5">
            <a:extLst>
              <a:ext uri="{FF2B5EF4-FFF2-40B4-BE49-F238E27FC236}">
                <a16:creationId xmlns:a16="http://schemas.microsoft.com/office/drawing/2014/main" id="{F3359DB7-995C-4E6A-B8DE-E12F08A85403}"/>
              </a:ext>
            </a:extLst>
          </p:cNvPr>
          <p:cNvGraphicFramePr/>
          <p:nvPr>
            <p:extLst>
              <p:ext uri="{D42A27DB-BD31-4B8C-83A1-F6EECF244321}">
                <p14:modId xmlns:p14="http://schemas.microsoft.com/office/powerpoint/2010/main" val="3925814753"/>
              </p:ext>
            </p:extLst>
          </p:nvPr>
        </p:nvGraphicFramePr>
        <p:xfrm>
          <a:off x="7571871" y="947094"/>
          <a:ext cx="4620129" cy="3080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22267E70-1E2F-4819-B7F7-0085BCD09D61}"/>
              </a:ext>
            </a:extLst>
          </p:cNvPr>
          <p:cNvGraphicFramePr/>
          <p:nvPr>
            <p:extLst>
              <p:ext uri="{D42A27DB-BD31-4B8C-83A1-F6EECF244321}">
                <p14:modId xmlns:p14="http://schemas.microsoft.com/office/powerpoint/2010/main" val="721156102"/>
              </p:ext>
            </p:extLst>
          </p:nvPr>
        </p:nvGraphicFramePr>
        <p:xfrm>
          <a:off x="3656892" y="2822711"/>
          <a:ext cx="3489161" cy="27526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CEC8BEA9-8576-424B-B525-6167F3F80FCE}"/>
              </a:ext>
            </a:extLst>
          </p:cNvPr>
          <p:cNvGraphicFramePr/>
          <p:nvPr>
            <p:extLst>
              <p:ext uri="{D42A27DB-BD31-4B8C-83A1-F6EECF244321}">
                <p14:modId xmlns:p14="http://schemas.microsoft.com/office/powerpoint/2010/main" val="2502317407"/>
              </p:ext>
            </p:extLst>
          </p:nvPr>
        </p:nvGraphicFramePr>
        <p:xfrm>
          <a:off x="6903838" y="4136427"/>
          <a:ext cx="6911087" cy="2469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5141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3" y="87486"/>
            <a:ext cx="11266420" cy="1139834"/>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More youth than adults report having a case manager or service coordinator</a:t>
            </a:r>
            <a:br>
              <a:rPr lang="en-US" sz="2800" b="1" dirty="0">
                <a:latin typeface="Arial" panose="020B0604020202020204" pitchFamily="34" charset="0"/>
                <a:cs typeface="Arial" panose="020B0604020202020204" pitchFamily="34" charset="0"/>
              </a:rPr>
            </a:br>
            <a:r>
              <a:rPr kumimoji="0" lang="en-US" sz="1600" i="0" u="none" strike="noStrike" kern="1200" cap="none" spc="0" normalizeH="0" baseline="0" noProof="0" dirty="0">
                <a:ln>
                  <a:noFill/>
                </a:ln>
                <a:solidFill>
                  <a:prstClr val="black"/>
                </a:solidFill>
                <a:effectLst/>
                <a:uLnTx/>
                <a:uFillTx/>
                <a:latin typeface="Segoe UI" panose="020B0502040204020203" pitchFamily="34" charset="0"/>
                <a:ea typeface="+mj-ea"/>
                <a:cs typeface="Segoe UI" panose="020B0502040204020203" pitchFamily="34" charset="0"/>
              </a:rPr>
              <a:t>Presence of case manager or service coordinator indicates consumer is receiving long term</a:t>
            </a:r>
            <a:r>
              <a:rPr lang="en-US" sz="1600" dirty="0">
                <a:solidFill>
                  <a:prstClr val="black"/>
                </a:solidFill>
                <a:latin typeface="Segoe UI" panose="020B0502040204020203" pitchFamily="34" charset="0"/>
                <a:cs typeface="Segoe UI" panose="020B0502040204020203" pitchFamily="34" charset="0"/>
              </a:rPr>
              <a:t> support services (LTSS)</a:t>
            </a:r>
            <a:endParaRPr lang="en-US" sz="28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B9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21" name="Slide Number Placeholder 15">
            <a:extLst>
              <a:ext uri="{FF2B5EF4-FFF2-40B4-BE49-F238E27FC236}">
                <a16:creationId xmlns:a16="http://schemas.microsoft.com/office/drawing/2014/main" id="{8DDB458F-AF5C-4783-B76C-6CC90156AFCD}"/>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58</a:t>
            </a:fld>
            <a:endParaRPr lang="en-US" sz="1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9D3D1C1-1289-4DA5-AA60-E014191566BF}"/>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graphicFrame>
        <p:nvGraphicFramePr>
          <p:cNvPr id="3" name="Chart 2">
            <a:extLst>
              <a:ext uri="{FF2B5EF4-FFF2-40B4-BE49-F238E27FC236}">
                <a16:creationId xmlns:a16="http://schemas.microsoft.com/office/drawing/2014/main" id="{F838EF31-4038-7E1D-3CDF-102217E581B0}"/>
              </a:ext>
            </a:extLst>
          </p:cNvPr>
          <p:cNvGraphicFramePr/>
          <p:nvPr>
            <p:extLst>
              <p:ext uri="{D42A27DB-BD31-4B8C-83A1-F6EECF244321}">
                <p14:modId xmlns:p14="http://schemas.microsoft.com/office/powerpoint/2010/main" val="2918863652"/>
              </p:ext>
            </p:extLst>
          </p:nvPr>
        </p:nvGraphicFramePr>
        <p:xfrm>
          <a:off x="1211178" y="2237284"/>
          <a:ext cx="4403562" cy="334595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3DE59983-56C3-9FBB-F3EE-C54826F99124}"/>
              </a:ext>
            </a:extLst>
          </p:cNvPr>
          <p:cNvSpPr txBox="1">
            <a:spLocks/>
          </p:cNvSpPr>
          <p:nvPr/>
        </p:nvSpPr>
        <p:spPr>
          <a:xfrm>
            <a:off x="2431653" y="1418896"/>
            <a:ext cx="1962611" cy="616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400" b="1" dirty="0">
                <a:solidFill>
                  <a:srgbClr val="00522C"/>
                </a:solidFill>
                <a:latin typeface="Arial" panose="020B0604020202020204" pitchFamily="34" charset="0"/>
                <a:cs typeface="Arial" panose="020B0604020202020204" pitchFamily="34" charset="0"/>
              </a:rPr>
              <a:t>MHSIP</a:t>
            </a:r>
            <a:endParaRPr lang="en-US" sz="2400" dirty="0">
              <a:solidFill>
                <a:srgbClr val="00522C"/>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381FCDE4-3629-757F-089F-8085958E0E6A}"/>
              </a:ext>
            </a:extLst>
          </p:cNvPr>
          <p:cNvSpPr txBox="1">
            <a:spLocks/>
          </p:cNvSpPr>
          <p:nvPr/>
        </p:nvSpPr>
        <p:spPr>
          <a:xfrm>
            <a:off x="7583886" y="1418896"/>
            <a:ext cx="1962611" cy="616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400" b="1" dirty="0">
                <a:solidFill>
                  <a:srgbClr val="151E66"/>
                </a:solidFill>
                <a:latin typeface="Arial" panose="020B0604020202020204" pitchFamily="34" charset="0"/>
                <a:cs typeface="Arial" panose="020B0604020202020204" pitchFamily="34" charset="0"/>
              </a:rPr>
              <a:t>YSS</a:t>
            </a:r>
            <a:endParaRPr lang="en-US" sz="2400" dirty="0">
              <a:solidFill>
                <a:srgbClr val="151E66"/>
              </a:solidFill>
              <a:latin typeface="Segoe UI" panose="020B0502040204020203" pitchFamily="34" charset="0"/>
              <a:cs typeface="Segoe UI" panose="020B0502040204020203" pitchFamily="34" charset="0"/>
            </a:endParaRPr>
          </a:p>
        </p:txBody>
      </p:sp>
      <p:graphicFrame>
        <p:nvGraphicFramePr>
          <p:cNvPr id="9" name="Chart 8">
            <a:extLst>
              <a:ext uri="{FF2B5EF4-FFF2-40B4-BE49-F238E27FC236}">
                <a16:creationId xmlns:a16="http://schemas.microsoft.com/office/drawing/2014/main" id="{4B1A51DF-5877-2DBF-DC0C-1956F0FA441B}"/>
              </a:ext>
            </a:extLst>
          </p:cNvPr>
          <p:cNvGraphicFramePr/>
          <p:nvPr>
            <p:extLst>
              <p:ext uri="{D42A27DB-BD31-4B8C-83A1-F6EECF244321}">
                <p14:modId xmlns:p14="http://schemas.microsoft.com/office/powerpoint/2010/main" val="1121757691"/>
              </p:ext>
            </p:extLst>
          </p:nvPr>
        </p:nvGraphicFramePr>
        <p:xfrm>
          <a:off x="6363411" y="2237284"/>
          <a:ext cx="4403562" cy="33459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0133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AD44796-7D67-4235-88BA-36E0C3C1A7B2}"/>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368968" y="141827"/>
            <a:ext cx="10691759" cy="1325563"/>
          </a:xfrm>
        </p:spPr>
        <p:txBody>
          <a:bodyPr>
            <a:normAutofit/>
          </a:bodyPr>
          <a:lstStyle/>
          <a:p>
            <a:pPr>
              <a:spcAft>
                <a:spcPts val="600"/>
              </a:spcAft>
            </a:pPr>
            <a:r>
              <a:rPr lang="en-US" sz="3200" b="1" dirty="0">
                <a:latin typeface="Arial" panose="020B0604020202020204" pitchFamily="34" charset="0"/>
                <a:cs typeface="Arial" panose="020B0604020202020204" pitchFamily="34" charset="0"/>
              </a:rPr>
              <a:t>Total cumulative completions </a:t>
            </a:r>
            <a:r>
              <a:rPr lang="en-US" sz="3200" b="1" dirty="0">
                <a:solidFill>
                  <a:srgbClr val="00B9FA"/>
                </a:solidFill>
                <a:latin typeface="Arial" panose="020B0604020202020204" pitchFamily="34" charset="0"/>
                <a:cs typeface="Arial" panose="020B0604020202020204" pitchFamily="34" charset="0"/>
              </a:rPr>
              <a:t>returned to normal </a:t>
            </a:r>
            <a:r>
              <a:rPr lang="en-US" sz="3200" b="1" dirty="0">
                <a:latin typeface="Arial" panose="020B0604020202020204" pitchFamily="34" charset="0"/>
                <a:cs typeface="Arial" panose="020B0604020202020204" pitchFamily="34" charset="0"/>
              </a:rPr>
              <a:t>in 2022</a:t>
            </a:r>
            <a:br>
              <a:rPr lang="en-US" sz="3200" b="1" dirty="0">
                <a:latin typeface="Lora" panose="02000503000000020004" pitchFamily="2" charset="0"/>
              </a:rPr>
            </a:br>
            <a:r>
              <a:rPr lang="en-US" sz="1800" dirty="0">
                <a:latin typeface="Segoe UI" panose="020B0502040204020203" pitchFamily="34" charset="0"/>
                <a:cs typeface="Segoe UI" panose="020B0502040204020203" pitchFamily="34" charset="0"/>
              </a:rPr>
              <a:t>MHSIP responses lagged YSS responses, the latter having the most responses in recent memory</a:t>
            </a:r>
            <a:endParaRPr lang="en-US" sz="3200" dirty="0">
              <a:latin typeface="Segoe UI" panose="020B0502040204020203" pitchFamily="34" charset="0"/>
              <a:cs typeface="Segoe UI" panose="020B0502040204020203" pitchFamily="34" charset="0"/>
            </a:endParaRPr>
          </a:p>
        </p:txBody>
      </p:sp>
      <p:graphicFrame>
        <p:nvGraphicFramePr>
          <p:cNvPr id="8" name="Content Placeholder 7">
            <a:extLst>
              <a:ext uri="{FF2B5EF4-FFF2-40B4-BE49-F238E27FC236}">
                <a16:creationId xmlns:a16="http://schemas.microsoft.com/office/drawing/2014/main" id="{8CC84A6A-0CB4-432E-9521-078DDC648DD1}"/>
              </a:ext>
            </a:extLst>
          </p:cNvPr>
          <p:cNvGraphicFramePr>
            <a:graphicFrameLocks noGrp="1"/>
          </p:cNvGraphicFramePr>
          <p:nvPr>
            <p:ph idx="1"/>
            <p:extLst>
              <p:ext uri="{D42A27DB-BD31-4B8C-83A1-F6EECF244321}">
                <p14:modId xmlns:p14="http://schemas.microsoft.com/office/powerpoint/2010/main" val="2971833218"/>
              </p:ext>
            </p:extLst>
          </p:nvPr>
        </p:nvGraphicFramePr>
        <p:xfrm>
          <a:off x="838200" y="1194545"/>
          <a:ext cx="10515600" cy="4892675"/>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B9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0" name="Slide Number Placeholder 15">
            <a:extLst>
              <a:ext uri="{FF2B5EF4-FFF2-40B4-BE49-F238E27FC236}">
                <a16:creationId xmlns:a16="http://schemas.microsoft.com/office/drawing/2014/main" id="{6F8F8646-B3A1-4227-AE16-61E056FDEF6E}"/>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59</a:t>
            </a:fld>
            <a:endParaRPr 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72FCB11-523E-4639-9180-4D6FE81072A2}"/>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spTree>
    <p:extLst>
      <p:ext uri="{BB962C8B-B14F-4D97-AF65-F5344CB8AC3E}">
        <p14:creationId xmlns:p14="http://schemas.microsoft.com/office/powerpoint/2010/main" val="170139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B5DE74-3D70-4726-9654-3D906CA735E9}"/>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47BE5DE-E9E7-4382-8DBF-4F4062F35AF7}"/>
              </a:ext>
            </a:extLst>
          </p:cNvPr>
          <p:cNvSpPr>
            <a:spLocks noGrp="1"/>
          </p:cNvSpPr>
          <p:nvPr>
            <p:ph type="title"/>
          </p:nvPr>
        </p:nvSpPr>
        <p:spPr>
          <a:xfrm>
            <a:off x="488533" y="2668650"/>
            <a:ext cx="8142120" cy="3012959"/>
          </a:xfrm>
        </p:spPr>
        <p:txBody>
          <a:bodyPr>
            <a:normAutofit/>
          </a:bodyPr>
          <a:lstStyle/>
          <a:p>
            <a:pPr>
              <a:spcAft>
                <a:spcPts val="600"/>
              </a:spcAft>
            </a:pPr>
            <a:r>
              <a:rPr lang="en-US" sz="5400" b="1" dirty="0">
                <a:latin typeface="Arial" panose="020B0604020202020204" pitchFamily="34" charset="0"/>
                <a:cs typeface="Arial" panose="020B0604020202020204" pitchFamily="34" charset="0"/>
              </a:rPr>
              <a:t>Significant Changes to Survey Interpretation</a:t>
            </a:r>
            <a:endParaRPr lang="en-US" sz="5400" dirty="0">
              <a:latin typeface="Arial" panose="020B0604020202020204" pitchFamily="34" charset="0"/>
              <a:cs typeface="Arial" panose="020B0604020202020204" pitchFamily="34" charset="0"/>
            </a:endParaRPr>
          </a:p>
        </p:txBody>
      </p:sp>
      <p:sp>
        <p:nvSpPr>
          <p:cNvPr id="9" name="Right Triangle 8">
            <a:extLst>
              <a:ext uri="{FF2B5EF4-FFF2-40B4-BE49-F238E27FC236}">
                <a16:creationId xmlns:a16="http://schemas.microsoft.com/office/drawing/2014/main" id="{8480D1DF-92B0-47B2-9D99-7AA546FCD50D}"/>
              </a:ext>
            </a:extLst>
          </p:cNvPr>
          <p:cNvSpPr/>
          <p:nvPr/>
        </p:nvSpPr>
        <p:spPr>
          <a:xfrm rot="10800000">
            <a:off x="7216948" y="0"/>
            <a:ext cx="4975052" cy="5012171"/>
          </a:xfrm>
          <a:prstGeom prst="rtTriangle">
            <a:avLst/>
          </a:prstGeom>
          <a:solidFill>
            <a:srgbClr val="FED90B"/>
          </a:solidFill>
          <a:ln>
            <a:solidFill>
              <a:srgbClr val="FED9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41E5159-59FB-4625-812F-9D712833C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1" name="TextBox 10">
            <a:extLst>
              <a:ext uri="{FF2B5EF4-FFF2-40B4-BE49-F238E27FC236}">
                <a16:creationId xmlns:a16="http://schemas.microsoft.com/office/drawing/2014/main" id="{17C6A364-22E8-48DD-8857-E00BAF4FDA3C}"/>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sp>
        <p:nvSpPr>
          <p:cNvPr id="13" name="Slide Number Placeholder 15">
            <a:extLst>
              <a:ext uri="{FF2B5EF4-FFF2-40B4-BE49-F238E27FC236}">
                <a16:creationId xmlns:a16="http://schemas.microsoft.com/office/drawing/2014/main" id="{A8430AEA-51FD-4287-966E-17CCEC59F0A7}"/>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6</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6181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0"/>
            <a:ext cx="10515600" cy="1325563"/>
          </a:xfrm>
        </p:spPr>
        <p:txBody>
          <a:bodyPr>
            <a:normAutofit/>
          </a:bodyPr>
          <a:lstStyle/>
          <a:p>
            <a:pPr>
              <a:spcAft>
                <a:spcPts val="600"/>
              </a:spcAft>
            </a:pPr>
            <a:r>
              <a:rPr lang="en-US" sz="2800" b="1" dirty="0">
                <a:latin typeface="Arial" panose="020B0604020202020204" pitchFamily="34" charset="0"/>
                <a:cs typeface="Arial" panose="020B0604020202020204" pitchFamily="34" charset="0"/>
              </a:rPr>
              <a:t>Total aggregate average scores comparable across MHSIP and YSS in 2022</a:t>
            </a:r>
            <a:br>
              <a:rPr lang="en-US" sz="2800" dirty="0">
                <a:latin typeface="Lora" panose="02000503000000020004" pitchFamily="2" charset="0"/>
              </a:rPr>
            </a:br>
            <a:r>
              <a:rPr lang="en-US" sz="1600" dirty="0">
                <a:latin typeface="Segoe UI" panose="020B0502040204020203" pitchFamily="34" charset="0"/>
                <a:cs typeface="Segoe UI" panose="020B0502040204020203" pitchFamily="34" charset="0"/>
              </a:rPr>
              <a:t>Single year reported rather than multi-year due to change in interpretation of aggregate positive scores in 2022</a:t>
            </a:r>
            <a:endParaRPr lang="en-US" sz="2800" dirty="0">
              <a:latin typeface="Segoe UI" panose="020B0502040204020203" pitchFamily="34" charset="0"/>
              <a:cs typeface="Segoe UI" panose="020B0502040204020203" pitchFamily="34" charset="0"/>
            </a:endParaRPr>
          </a:p>
        </p:txBody>
      </p:sp>
      <p:graphicFrame>
        <p:nvGraphicFramePr>
          <p:cNvPr id="8" name="Content Placeholder 7">
            <a:extLst>
              <a:ext uri="{FF2B5EF4-FFF2-40B4-BE49-F238E27FC236}">
                <a16:creationId xmlns:a16="http://schemas.microsoft.com/office/drawing/2014/main" id="{8CC84A6A-0CB4-432E-9521-078DDC648DD1}"/>
              </a:ext>
            </a:extLst>
          </p:cNvPr>
          <p:cNvGraphicFramePr>
            <a:graphicFrameLocks noGrp="1"/>
          </p:cNvGraphicFramePr>
          <p:nvPr>
            <p:ph idx="1"/>
            <p:extLst>
              <p:ext uri="{D42A27DB-BD31-4B8C-83A1-F6EECF244321}">
                <p14:modId xmlns:p14="http://schemas.microsoft.com/office/powerpoint/2010/main" val="2640330919"/>
              </p:ext>
            </p:extLst>
          </p:nvPr>
        </p:nvGraphicFramePr>
        <p:xfrm>
          <a:off x="1897212" y="1828321"/>
          <a:ext cx="4231105" cy="4290504"/>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B9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0" name="Slide Number Placeholder 15">
            <a:extLst>
              <a:ext uri="{FF2B5EF4-FFF2-40B4-BE49-F238E27FC236}">
                <a16:creationId xmlns:a16="http://schemas.microsoft.com/office/drawing/2014/main" id="{6F8F8646-B3A1-4227-AE16-61E056FDEF6E}"/>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60</a:t>
            </a:fld>
            <a:endParaRPr 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72FCB11-523E-4639-9180-4D6FE81072A2}"/>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graphicFrame>
        <p:nvGraphicFramePr>
          <p:cNvPr id="9" name="Content Placeholder 7">
            <a:extLst>
              <a:ext uri="{FF2B5EF4-FFF2-40B4-BE49-F238E27FC236}">
                <a16:creationId xmlns:a16="http://schemas.microsoft.com/office/drawing/2014/main" id="{B8628F83-F521-412B-A3B1-64A8C6E277CA}"/>
              </a:ext>
            </a:extLst>
          </p:cNvPr>
          <p:cNvGraphicFramePr>
            <a:graphicFrameLocks/>
          </p:cNvGraphicFramePr>
          <p:nvPr>
            <p:extLst>
              <p:ext uri="{D42A27DB-BD31-4B8C-83A1-F6EECF244321}">
                <p14:modId xmlns:p14="http://schemas.microsoft.com/office/powerpoint/2010/main" val="448824008"/>
              </p:ext>
            </p:extLst>
          </p:nvPr>
        </p:nvGraphicFramePr>
        <p:xfrm>
          <a:off x="6096000" y="1828321"/>
          <a:ext cx="3943780" cy="42905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825935C2-07A5-4F70-A6ED-AD52F6E41FC2}"/>
              </a:ext>
            </a:extLst>
          </p:cNvPr>
          <p:cNvSpPr txBox="1">
            <a:spLocks/>
          </p:cNvSpPr>
          <p:nvPr/>
        </p:nvSpPr>
        <p:spPr>
          <a:xfrm>
            <a:off x="3031458" y="1324087"/>
            <a:ext cx="1962611" cy="616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400" b="1" dirty="0">
                <a:solidFill>
                  <a:srgbClr val="00B9FA"/>
                </a:solidFill>
                <a:latin typeface="Arial" panose="020B0604020202020204" pitchFamily="34" charset="0"/>
                <a:cs typeface="Arial" panose="020B0604020202020204" pitchFamily="34" charset="0"/>
              </a:rPr>
              <a:t>MHSIP</a:t>
            </a:r>
            <a:endParaRPr lang="en-US" sz="2400" dirty="0">
              <a:solidFill>
                <a:srgbClr val="00B9FA"/>
              </a:solidFill>
              <a:latin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DBDD2550-2B8C-4CDE-AD17-D3B0355102F0}"/>
              </a:ext>
            </a:extLst>
          </p:cNvPr>
          <p:cNvSpPr txBox="1">
            <a:spLocks/>
          </p:cNvSpPr>
          <p:nvPr/>
        </p:nvSpPr>
        <p:spPr>
          <a:xfrm>
            <a:off x="7086584" y="1323504"/>
            <a:ext cx="1962611" cy="616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400" b="1" dirty="0">
                <a:solidFill>
                  <a:srgbClr val="151E66"/>
                </a:solidFill>
                <a:latin typeface="Arial" panose="020B0604020202020204" pitchFamily="34" charset="0"/>
                <a:cs typeface="Arial" panose="020B0604020202020204" pitchFamily="34" charset="0"/>
              </a:rPr>
              <a:t>YSS</a:t>
            </a:r>
            <a:endParaRPr lang="en-US" sz="2400" dirty="0">
              <a:solidFill>
                <a:srgbClr val="151E66"/>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086350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AD44796-7D67-4235-88BA-36E0C3C1A7B2}"/>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272949" y="-71657"/>
            <a:ext cx="10515600" cy="1325563"/>
          </a:xfrm>
        </p:spPr>
        <p:txBody>
          <a:bodyPr>
            <a:normAutofit/>
          </a:bodyPr>
          <a:lstStyle/>
          <a:p>
            <a:pPr>
              <a:spcAft>
                <a:spcPts val="600"/>
              </a:spcAft>
            </a:pPr>
            <a:r>
              <a:rPr lang="en-US" sz="3200" b="1" dirty="0">
                <a:latin typeface="Arial" panose="020B0604020202020204" pitchFamily="34" charset="0"/>
                <a:cs typeface="Arial" panose="020B0604020202020204" pitchFamily="34" charset="0"/>
              </a:rPr>
              <a:t>Survey methods employed in 2022</a:t>
            </a:r>
            <a:endParaRPr lang="en-US" sz="32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B9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0" name="Slide Number Placeholder 15">
            <a:extLst>
              <a:ext uri="{FF2B5EF4-FFF2-40B4-BE49-F238E27FC236}">
                <a16:creationId xmlns:a16="http://schemas.microsoft.com/office/drawing/2014/main" id="{6F8F8646-B3A1-4227-AE16-61E056FDEF6E}"/>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61</a:t>
            </a:fld>
            <a:endParaRPr 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72FCB11-523E-4639-9180-4D6FE81072A2}"/>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sp>
        <p:nvSpPr>
          <p:cNvPr id="4" name="Content Placeholder 3">
            <a:extLst>
              <a:ext uri="{FF2B5EF4-FFF2-40B4-BE49-F238E27FC236}">
                <a16:creationId xmlns:a16="http://schemas.microsoft.com/office/drawing/2014/main" id="{2DCE386A-4F0A-451B-98C9-031C273F9990}"/>
              </a:ext>
            </a:extLst>
          </p:cNvPr>
          <p:cNvSpPr>
            <a:spLocks noGrp="1"/>
          </p:cNvSpPr>
          <p:nvPr>
            <p:ph idx="1"/>
          </p:nvPr>
        </p:nvSpPr>
        <p:spPr>
          <a:xfrm>
            <a:off x="838200" y="1040048"/>
            <a:ext cx="10515600" cy="5106471"/>
          </a:xfrm>
        </p:spPr>
        <p:txBody>
          <a:bodyPr>
            <a:normAutofit lnSpcReduction="10000"/>
          </a:bodyPr>
          <a:lstStyle/>
          <a:p>
            <a:r>
              <a:rPr lang="en-US" sz="2400" dirty="0">
                <a:latin typeface="Segoe UI" panose="020B0502040204020203" pitchFamily="34" charset="0"/>
                <a:cs typeface="Segoe UI" panose="020B0502040204020203" pitchFamily="34" charset="0"/>
              </a:rPr>
              <a:t>In order to course correct from severe decline in phone call response rates, first </a:t>
            </a:r>
            <a:r>
              <a:rPr lang="en-US" sz="2400" b="1" dirty="0">
                <a:latin typeface="Segoe UI" panose="020B0502040204020203" pitchFamily="34" charset="0"/>
                <a:cs typeface="Segoe UI" panose="020B0502040204020203" pitchFamily="34" charset="0"/>
              </a:rPr>
              <a:t>email invitations</a:t>
            </a:r>
            <a:r>
              <a:rPr lang="en-US" sz="2400" dirty="0">
                <a:latin typeface="Segoe UI" panose="020B0502040204020203" pitchFamily="34" charset="0"/>
                <a:cs typeface="Segoe UI" panose="020B0502040204020203" pitchFamily="34" charset="0"/>
              </a:rPr>
              <a:t> were sent (if available) then a series of </a:t>
            </a:r>
            <a:r>
              <a:rPr lang="en-US" sz="2400" b="1" dirty="0">
                <a:latin typeface="Segoe UI" panose="020B0502040204020203" pitchFamily="34" charset="0"/>
                <a:cs typeface="Segoe UI" panose="020B0502040204020203" pitchFamily="34" charset="0"/>
              </a:rPr>
              <a:t>text message invitations</a:t>
            </a:r>
          </a:p>
          <a:p>
            <a:pPr lvl="1"/>
            <a:r>
              <a:rPr lang="en-US" sz="2000" dirty="0">
                <a:latin typeface="Segoe UI" panose="020B0502040204020203" pitchFamily="34" charset="0"/>
                <a:cs typeface="Segoe UI" panose="020B0502040204020203" pitchFamily="34" charset="0"/>
              </a:rPr>
              <a:t>Response rates via text message were much improved and should be repeated next year</a:t>
            </a:r>
            <a:br>
              <a:rPr lang="en-US" sz="2000" dirty="0">
                <a:latin typeface="Segoe UI" panose="020B0502040204020203" pitchFamily="34" charset="0"/>
                <a:cs typeface="Segoe UI" panose="020B0502040204020203" pitchFamily="34" charset="0"/>
              </a:rPr>
            </a:br>
            <a:endParaRPr lang="en-US" sz="20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In 2022, several tablets were purchased for consumers to complete surveys on-site, but this resulted in few completions (only 2 responses came from this method)</a:t>
            </a:r>
            <a:br>
              <a:rPr lang="en-US" sz="2400" dirty="0">
                <a:latin typeface="Segoe UI" panose="020B0502040204020203" pitchFamily="34" charset="0"/>
                <a:cs typeface="Segoe UI" panose="020B0502040204020203" pitchFamily="34" charset="0"/>
              </a:rPr>
            </a:br>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A new demographic question for long term support services was asked and a goal of 300 responses for CCBHC CMHs was nearly reached </a:t>
            </a:r>
            <a:br>
              <a:rPr lang="en-US" sz="2400" dirty="0">
                <a:latin typeface="Segoe UI" panose="020B0502040204020203" pitchFamily="34" charset="0"/>
                <a:cs typeface="Segoe UI" panose="020B0502040204020203" pitchFamily="34" charset="0"/>
              </a:rPr>
            </a:br>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Data from both sources were cleaned and separated into 2 distinct data sets</a:t>
            </a: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59082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AD44796-7D67-4235-88BA-36E0C3C1A7B2}"/>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385243" y="-48629"/>
            <a:ext cx="10515600" cy="1325563"/>
          </a:xfrm>
        </p:spPr>
        <p:txBody>
          <a:bodyPr>
            <a:normAutofit/>
          </a:bodyPr>
          <a:lstStyle/>
          <a:p>
            <a:pPr>
              <a:spcAft>
                <a:spcPts val="600"/>
              </a:spcAft>
            </a:pPr>
            <a:r>
              <a:rPr lang="en-US" sz="3200" b="1" dirty="0">
                <a:latin typeface="Arial" panose="020B0604020202020204" pitchFamily="34" charset="0"/>
                <a:cs typeface="Arial" panose="020B0604020202020204" pitchFamily="34" charset="0"/>
              </a:rPr>
              <a:t>Recommendations for 2023 surveys</a:t>
            </a:r>
            <a:endParaRPr lang="en-US" sz="32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00B9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0" name="Slide Number Placeholder 15">
            <a:extLst>
              <a:ext uri="{FF2B5EF4-FFF2-40B4-BE49-F238E27FC236}">
                <a16:creationId xmlns:a16="http://schemas.microsoft.com/office/drawing/2014/main" id="{6F8F8646-B3A1-4227-AE16-61E056FDEF6E}"/>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62</a:t>
            </a:fld>
            <a:endParaRPr 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72FCB11-523E-4639-9180-4D6FE81072A2}"/>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sp>
        <p:nvSpPr>
          <p:cNvPr id="4" name="Content Placeholder 3">
            <a:extLst>
              <a:ext uri="{FF2B5EF4-FFF2-40B4-BE49-F238E27FC236}">
                <a16:creationId xmlns:a16="http://schemas.microsoft.com/office/drawing/2014/main" id="{2DCE386A-4F0A-451B-98C9-031C273F9990}"/>
              </a:ext>
            </a:extLst>
          </p:cNvPr>
          <p:cNvSpPr>
            <a:spLocks noGrp="1"/>
          </p:cNvSpPr>
          <p:nvPr>
            <p:ph idx="1"/>
          </p:nvPr>
        </p:nvSpPr>
        <p:spPr>
          <a:xfrm>
            <a:off x="659848" y="1344138"/>
            <a:ext cx="10872304" cy="4169723"/>
          </a:xfrm>
        </p:spPr>
        <p:txBody>
          <a:bodyPr>
            <a:normAutofit/>
          </a:bodyPr>
          <a:lstStyle/>
          <a:p>
            <a:pPr marL="0" indent="0">
              <a:buNone/>
            </a:pPr>
            <a:r>
              <a:rPr lang="en-US" sz="2400" b="1" dirty="0">
                <a:latin typeface="Segoe UI" panose="020B0502040204020203" pitchFamily="34" charset="0"/>
                <a:cs typeface="Segoe UI" panose="020B0502040204020203" pitchFamily="34" charset="0"/>
              </a:rPr>
              <a:t>Create bot-catching mechanisms </a:t>
            </a:r>
            <a:r>
              <a:rPr lang="en-US" sz="2400" dirty="0">
                <a:latin typeface="Segoe UI" panose="020B0502040204020203" pitchFamily="34" charset="0"/>
                <a:cs typeface="Segoe UI" panose="020B0502040204020203" pitchFamily="34" charset="0"/>
              </a:rPr>
              <a:t>for the 2023 survey</a:t>
            </a:r>
          </a:p>
          <a:p>
            <a:pPr lvl="1"/>
            <a:r>
              <a:rPr lang="en-US" sz="2000" dirty="0">
                <a:latin typeface="Segoe UI" panose="020B0502040204020203" pitchFamily="34" charset="0"/>
                <a:cs typeface="Segoe UI" panose="020B0502040204020203" pitchFamily="34" charset="0"/>
              </a:rPr>
              <a:t>2022 surveys saw ballot stuffing from ineligible people trying to take advantage of the gift card incentives</a:t>
            </a:r>
          </a:p>
          <a:p>
            <a:pPr lvl="1"/>
            <a:r>
              <a:rPr lang="en-US" sz="2000" dirty="0">
                <a:latin typeface="Segoe UI" panose="020B0502040204020203" pitchFamily="34" charset="0"/>
                <a:cs typeface="Segoe UI" panose="020B0502040204020203" pitchFamily="34" charset="0"/>
              </a:rPr>
              <a:t>Potential methods to stop this include reCAPTCHA, trap/red herring questions, consistency checks, etc.</a:t>
            </a:r>
            <a:br>
              <a:rPr lang="en-US" sz="2000" dirty="0">
                <a:latin typeface="Segoe UI" panose="020B0502040204020203" pitchFamily="34" charset="0"/>
                <a:cs typeface="Segoe UI" panose="020B0502040204020203" pitchFamily="34" charset="0"/>
              </a:rPr>
            </a:br>
            <a:endParaRPr lang="en-US" sz="2400" dirty="0">
              <a:latin typeface="Segoe UI" panose="020B0502040204020203" pitchFamily="34" charset="0"/>
              <a:cs typeface="Segoe UI" panose="020B0502040204020203" pitchFamily="34" charset="0"/>
            </a:endParaRPr>
          </a:p>
          <a:p>
            <a:pPr marL="0" indent="0">
              <a:buNone/>
            </a:pPr>
            <a:r>
              <a:rPr lang="en-US" sz="2400" dirty="0">
                <a:latin typeface="Segoe UI" panose="020B0502040204020203" pitchFamily="34" charset="0"/>
                <a:cs typeface="Segoe UI" panose="020B0502040204020203" pitchFamily="34" charset="0"/>
              </a:rPr>
              <a:t>Consider </a:t>
            </a:r>
            <a:r>
              <a:rPr lang="en-US" sz="2400" b="1" dirty="0">
                <a:latin typeface="Segoe UI" panose="020B0502040204020203" pitchFamily="34" charset="0"/>
                <a:cs typeface="Segoe UI" panose="020B0502040204020203" pitchFamily="34" charset="0"/>
              </a:rPr>
              <a:t>incentivizing</a:t>
            </a:r>
            <a:r>
              <a:rPr lang="en-US" sz="2400" dirty="0">
                <a:latin typeface="Segoe UI" panose="020B0502040204020203" pitchFamily="34" charset="0"/>
                <a:cs typeface="Segoe UI" panose="020B0502040204020203" pitchFamily="34" charset="0"/>
              </a:rPr>
              <a:t> every respondent (i.e., $2 or $5 for anyone that completes)</a:t>
            </a:r>
          </a:p>
          <a:p>
            <a:pPr lvl="1"/>
            <a:r>
              <a:rPr lang="en-US" sz="2000" dirty="0">
                <a:latin typeface="Segoe UI" panose="020B0502040204020203" pitchFamily="34" charset="0"/>
                <a:cs typeface="Segoe UI" panose="020B0502040204020203" pitchFamily="34" charset="0"/>
              </a:rPr>
              <a:t>Depending on the mode of delivery, this could make the survey more cost effective and more representative of the true consumer population</a:t>
            </a:r>
          </a:p>
          <a:p>
            <a:pPr lvl="1"/>
            <a:r>
              <a:rPr lang="en-US" sz="2000" dirty="0">
                <a:latin typeface="Segoe UI" panose="020B0502040204020203" pitchFamily="34" charset="0"/>
                <a:cs typeface="Segoe UI" panose="020B0502040204020203" pitchFamily="34" charset="0"/>
              </a:rPr>
              <a:t>Another option is to incentivize counties that have lower population and higher uncertainty (Cass, Branch) or underrepresented minorities</a:t>
            </a:r>
          </a:p>
        </p:txBody>
      </p:sp>
    </p:spTree>
    <p:extLst>
      <p:ext uri="{BB962C8B-B14F-4D97-AF65-F5344CB8AC3E}">
        <p14:creationId xmlns:p14="http://schemas.microsoft.com/office/powerpoint/2010/main" val="30691175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AD44796-7D67-4235-88BA-36E0C3C1A7B2}"/>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2343" y="5259946"/>
            <a:ext cx="3531482" cy="1249526"/>
          </a:xfrm>
          <a:prstGeom prst="rect">
            <a:avLst/>
          </a:prstGeom>
          <a:noFill/>
        </p:spPr>
      </p:pic>
      <p:pic>
        <p:nvPicPr>
          <p:cNvPr id="13" name="Picture 12">
            <a:extLst>
              <a:ext uri="{FF2B5EF4-FFF2-40B4-BE49-F238E27FC236}">
                <a16:creationId xmlns:a16="http://schemas.microsoft.com/office/drawing/2014/main" id="{A488007B-B054-4926-AAEA-A95D6F6242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20517" y="3673300"/>
            <a:ext cx="1410431" cy="1384995"/>
          </a:xfrm>
          <a:prstGeom prst="rect">
            <a:avLst/>
          </a:prstGeom>
          <a:ln>
            <a:solidFill>
              <a:schemeClr val="tx1"/>
            </a:solidFill>
          </a:ln>
        </p:spPr>
      </p:pic>
      <p:sp>
        <p:nvSpPr>
          <p:cNvPr id="14" name="Rectangle 13">
            <a:extLst>
              <a:ext uri="{FF2B5EF4-FFF2-40B4-BE49-F238E27FC236}">
                <a16:creationId xmlns:a16="http://schemas.microsoft.com/office/drawing/2014/main" id="{34D5E869-F8FE-462A-8B89-663722CCD40E}"/>
              </a:ext>
            </a:extLst>
          </p:cNvPr>
          <p:cNvSpPr/>
          <p:nvPr/>
        </p:nvSpPr>
        <p:spPr>
          <a:xfrm>
            <a:off x="5842497" y="3692351"/>
            <a:ext cx="5094670" cy="1384995"/>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Nathan Browning</a:t>
            </a:r>
          </a:p>
          <a:p>
            <a:r>
              <a:rPr lang="en-US" sz="1400" dirty="0">
                <a:latin typeface="Arial" panose="020B0604020202020204" pitchFamily="34" charset="0"/>
                <a:cs typeface="Arial" panose="020B0604020202020204" pitchFamily="34" charset="0"/>
              </a:rPr>
              <a:t>Principal</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nathan@kiaerresearch.com</a:t>
            </a:r>
          </a:p>
          <a:p>
            <a:r>
              <a:rPr lang="en-US" sz="1400" dirty="0">
                <a:latin typeface="Arial" panose="020B0604020202020204" pitchFamily="34" charset="0"/>
                <a:cs typeface="Arial" panose="020B0604020202020204" pitchFamily="34" charset="0"/>
              </a:rPr>
              <a:t>(269) 743-4960 (call/text)</a:t>
            </a:r>
          </a:p>
          <a:p>
            <a:r>
              <a:rPr lang="en-US" sz="1400" dirty="0">
                <a:latin typeface="Arial" panose="020B0604020202020204" pitchFamily="34" charset="0"/>
                <a:cs typeface="Arial" panose="020B0604020202020204" pitchFamily="34" charset="0"/>
                <a:hlinkClick r:id="rId4"/>
              </a:rPr>
              <a:t>https://kiaerresearch.com</a:t>
            </a:r>
            <a:endParaRPr lang="en-US" sz="1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32F8FDC-C5AA-465C-BCE4-FF5561BD5607}"/>
              </a:ext>
            </a:extLst>
          </p:cNvPr>
          <p:cNvSpPr txBox="1"/>
          <p:nvPr/>
        </p:nvSpPr>
        <p:spPr>
          <a:xfrm>
            <a:off x="4028954" y="710888"/>
            <a:ext cx="4489403" cy="2369880"/>
          </a:xfrm>
          <a:prstGeom prst="rect">
            <a:avLst/>
          </a:prstGeom>
          <a:noFill/>
        </p:spPr>
        <p:txBody>
          <a:bodyPr wrap="square">
            <a:spAutoFit/>
          </a:bodyPr>
          <a:lstStyle/>
          <a:p>
            <a:r>
              <a:rPr lang="en-US" sz="3200" dirty="0">
                <a:latin typeface="Arial Narrow" panose="020B0606020202030204" pitchFamily="34" charset="0"/>
              </a:rPr>
              <a:t>“Unjudgmental, listening, empathy, and compassion. That makes a HUGE difference.”</a:t>
            </a:r>
          </a:p>
          <a:p>
            <a:r>
              <a:rPr lang="en-US" sz="2000" dirty="0">
                <a:latin typeface="Arial Narrow" panose="020B0606020202030204" pitchFamily="34" charset="0"/>
              </a:rPr>
              <a:t>- MHSIP respondent</a:t>
            </a:r>
            <a:endParaRPr lang="en-US" sz="3200" dirty="0">
              <a:latin typeface="Arial Narrow" panose="020B0606020202030204" pitchFamily="34" charset="0"/>
            </a:endParaRPr>
          </a:p>
        </p:txBody>
      </p:sp>
    </p:spTree>
    <p:extLst>
      <p:ext uri="{BB962C8B-B14F-4D97-AF65-F5344CB8AC3E}">
        <p14:creationId xmlns:p14="http://schemas.microsoft.com/office/powerpoint/2010/main" val="3608437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AD44796-7D67-4235-88BA-36E0C3C1A7B2}"/>
              </a:ext>
            </a:extLst>
          </p:cNvPr>
          <p:cNvSpPr/>
          <p:nvPr/>
        </p:nvSpPr>
        <p:spPr>
          <a:xfrm>
            <a:off x="6764784" y="781235"/>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272949" y="-71657"/>
            <a:ext cx="10515600" cy="1325563"/>
          </a:xfrm>
        </p:spPr>
        <p:txBody>
          <a:bodyPr>
            <a:normAutofit/>
          </a:bodyPr>
          <a:lstStyle/>
          <a:p>
            <a:pPr>
              <a:spcAft>
                <a:spcPts val="600"/>
              </a:spcAft>
            </a:pPr>
            <a:r>
              <a:rPr lang="en-US" sz="3200" b="1" dirty="0">
                <a:latin typeface="Arial" panose="020B0604020202020204" pitchFamily="34" charset="0"/>
                <a:cs typeface="Arial" panose="020B0604020202020204" pitchFamily="34" charset="0"/>
              </a:rPr>
              <a:t>Significant changes were made to the survey</a:t>
            </a:r>
            <a:endParaRPr lang="en-US" sz="32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FED9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0" name="Slide Number Placeholder 15">
            <a:extLst>
              <a:ext uri="{FF2B5EF4-FFF2-40B4-BE49-F238E27FC236}">
                <a16:creationId xmlns:a16="http://schemas.microsoft.com/office/drawing/2014/main" id="{6F8F8646-B3A1-4227-AE16-61E056FDEF6E}"/>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7</a:t>
            </a:fld>
            <a:endParaRPr 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72FCB11-523E-4639-9180-4D6FE81072A2}"/>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sp>
        <p:nvSpPr>
          <p:cNvPr id="4" name="Content Placeholder 3">
            <a:extLst>
              <a:ext uri="{FF2B5EF4-FFF2-40B4-BE49-F238E27FC236}">
                <a16:creationId xmlns:a16="http://schemas.microsoft.com/office/drawing/2014/main" id="{2DCE386A-4F0A-451B-98C9-031C273F9990}"/>
              </a:ext>
            </a:extLst>
          </p:cNvPr>
          <p:cNvSpPr>
            <a:spLocks noGrp="1"/>
          </p:cNvSpPr>
          <p:nvPr>
            <p:ph idx="1"/>
          </p:nvPr>
        </p:nvSpPr>
        <p:spPr>
          <a:xfrm>
            <a:off x="838200" y="1167966"/>
            <a:ext cx="10515600" cy="4779727"/>
          </a:xfrm>
        </p:spPr>
        <p:txBody>
          <a:bodyPr>
            <a:normAutofit/>
          </a:bodyPr>
          <a:lstStyle/>
          <a:p>
            <a:r>
              <a:rPr lang="en-US" sz="2400" dirty="0">
                <a:latin typeface="Segoe UI" panose="020B0502040204020203" pitchFamily="34" charset="0"/>
                <a:cs typeface="Segoe UI" panose="020B0502040204020203" pitchFamily="34" charset="0"/>
              </a:rPr>
              <a:t>A factor analysis was conducted to determine if any core survey items were redundant</a:t>
            </a:r>
          </a:p>
          <a:p>
            <a:pPr lvl="1"/>
            <a:r>
              <a:rPr lang="en-US" sz="1800" dirty="0">
                <a:latin typeface="Segoe UI" panose="020B0502040204020203" pitchFamily="34" charset="0"/>
                <a:cs typeface="Segoe UI" panose="020B0502040204020203" pitchFamily="34" charset="0"/>
              </a:rPr>
              <a:t>Goal: shorten the length of the survey to ease survey fatigue and increase response rates</a:t>
            </a:r>
          </a:p>
          <a:p>
            <a:pPr lvl="1"/>
            <a:r>
              <a:rPr lang="en-US" sz="1800" dirty="0">
                <a:latin typeface="Segoe UI" panose="020B0502040204020203" pitchFamily="34" charset="0"/>
                <a:cs typeface="Segoe UI" panose="020B0502040204020203" pitchFamily="34" charset="0"/>
              </a:rPr>
              <a:t>MHSIP: Revised from 36 core items to 24 core items (in addition to open-ended &amp; demographics) while combining some constructs that were redundant</a:t>
            </a:r>
          </a:p>
          <a:p>
            <a:pPr lvl="1"/>
            <a:r>
              <a:rPr lang="en-US" sz="1800" dirty="0">
                <a:latin typeface="Segoe UI" panose="020B0502040204020203" pitchFamily="34" charset="0"/>
                <a:cs typeface="Segoe UI" panose="020B0502040204020203" pitchFamily="34" charset="0"/>
              </a:rPr>
              <a:t>YSS: Revised from 26 core items to 23 core items (in addition to open-ended &amp; demographics)</a:t>
            </a:r>
          </a:p>
          <a:p>
            <a:pPr lvl="1"/>
            <a:endParaRPr lang="en-US" sz="16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Item response options were changed from a 5-pt scale with a neutral option to a 4-pt scale with no neutral option</a:t>
            </a:r>
          </a:p>
          <a:p>
            <a:pPr lvl="1"/>
            <a:r>
              <a:rPr lang="en-US" sz="1800" dirty="0">
                <a:latin typeface="Segoe UI" panose="020B0502040204020203" pitchFamily="34" charset="0"/>
                <a:cs typeface="Segoe UI" panose="020B0502040204020203" pitchFamily="34" charset="0"/>
              </a:rPr>
              <a:t>Previously, a “neutral” response was interpreted as a positive outcome</a:t>
            </a:r>
          </a:p>
          <a:p>
            <a:pPr lvl="1"/>
            <a:r>
              <a:rPr lang="en-US" sz="1800" dirty="0">
                <a:latin typeface="Segoe UI" panose="020B0502040204020203" pitchFamily="34" charset="0"/>
                <a:cs typeface="Segoe UI" panose="020B0502040204020203" pitchFamily="34" charset="0"/>
              </a:rPr>
              <a:t>New scale forces respondents to respond either positively or negatively</a:t>
            </a:r>
          </a:p>
          <a:p>
            <a:pPr lvl="1"/>
            <a:endParaRPr lang="en-US" sz="1800" dirty="0">
              <a:latin typeface="Segoe UI" panose="020B0502040204020203" pitchFamily="34" charset="0"/>
              <a:cs typeface="Segoe UI" panose="020B0502040204020203" pitchFamily="34" charset="0"/>
            </a:endParaRPr>
          </a:p>
          <a:p>
            <a:r>
              <a:rPr lang="en-US" sz="2200" dirty="0">
                <a:latin typeface="Segoe UI" panose="020B0502040204020203" pitchFamily="34" charset="0"/>
                <a:cs typeface="Segoe UI" panose="020B0502040204020203" pitchFamily="34" charset="0"/>
              </a:rPr>
              <a:t>“Somewhat” labels were added to mid-scale positive and negative options</a:t>
            </a:r>
          </a:p>
          <a:p>
            <a:pPr lvl="1"/>
            <a:r>
              <a:rPr lang="en-US" sz="1800" dirty="0">
                <a:latin typeface="Segoe UI" panose="020B0502040204020203" pitchFamily="34" charset="0"/>
                <a:cs typeface="Segoe UI" panose="020B0502040204020203" pitchFamily="34" charset="0"/>
              </a:rPr>
              <a:t>Literature shows that a “somewhat” label makes for a more accurate measurement</a:t>
            </a:r>
          </a:p>
        </p:txBody>
      </p:sp>
    </p:spTree>
    <p:extLst>
      <p:ext uri="{BB962C8B-B14F-4D97-AF65-F5344CB8AC3E}">
        <p14:creationId xmlns:p14="http://schemas.microsoft.com/office/powerpoint/2010/main" val="892571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AD44796-7D67-4235-88BA-36E0C3C1A7B2}"/>
              </a:ext>
            </a:extLst>
          </p:cNvPr>
          <p:cNvSpPr/>
          <p:nvPr/>
        </p:nvSpPr>
        <p:spPr>
          <a:xfrm>
            <a:off x="6652489" y="943874"/>
            <a:ext cx="905523" cy="8877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77641"/>
            <a:ext cx="10515600" cy="960033"/>
          </a:xfrm>
        </p:spPr>
        <p:txBody>
          <a:bodyPr>
            <a:normAutofit/>
          </a:bodyPr>
          <a:lstStyle/>
          <a:p>
            <a:pPr>
              <a:spcAft>
                <a:spcPts val="600"/>
              </a:spcAft>
            </a:pPr>
            <a:r>
              <a:rPr lang="en-US" sz="2400" b="1" dirty="0">
                <a:solidFill>
                  <a:srgbClr val="00522C"/>
                </a:solidFill>
                <a:latin typeface="Arial" panose="020B0604020202020204" pitchFamily="34" charset="0"/>
                <a:cs typeface="Arial" panose="020B0604020202020204" pitchFamily="34" charset="0"/>
              </a:rPr>
              <a:t>MHSIP</a:t>
            </a:r>
            <a:r>
              <a:rPr lang="en-US" sz="2400" b="1" dirty="0">
                <a:latin typeface="Arial" panose="020B0604020202020204" pitchFamily="34" charset="0"/>
                <a:cs typeface="Arial" panose="020B0604020202020204" pitchFamily="34" charset="0"/>
              </a:rPr>
              <a:t> completers rated items more highly in 2022, likely as a result of removing “neutral” option, adding “somewhat” to agree</a:t>
            </a:r>
            <a:endParaRPr lang="en-US" sz="24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FED9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0" name="Slide Number Placeholder 15">
            <a:extLst>
              <a:ext uri="{FF2B5EF4-FFF2-40B4-BE49-F238E27FC236}">
                <a16:creationId xmlns:a16="http://schemas.microsoft.com/office/drawing/2014/main" id="{6F8F8646-B3A1-4227-AE16-61E056FDEF6E}"/>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8</a:t>
            </a:fld>
            <a:endParaRPr 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72FCB11-523E-4639-9180-4D6FE81072A2}"/>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graphicFrame>
        <p:nvGraphicFramePr>
          <p:cNvPr id="8" name="Chart 7">
            <a:extLst>
              <a:ext uri="{FF2B5EF4-FFF2-40B4-BE49-F238E27FC236}">
                <a16:creationId xmlns:a16="http://schemas.microsoft.com/office/drawing/2014/main" id="{AA2D83D8-F00F-2ACA-FE4E-911DB7BF38BD}"/>
              </a:ext>
            </a:extLst>
          </p:cNvPr>
          <p:cNvGraphicFramePr/>
          <p:nvPr>
            <p:extLst>
              <p:ext uri="{D42A27DB-BD31-4B8C-83A1-F6EECF244321}">
                <p14:modId xmlns:p14="http://schemas.microsoft.com/office/powerpoint/2010/main" val="2963119426"/>
              </p:ext>
            </p:extLst>
          </p:nvPr>
        </p:nvGraphicFramePr>
        <p:xfrm>
          <a:off x="768502" y="1174062"/>
          <a:ext cx="9907752" cy="5092814"/>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a:extLst>
              <a:ext uri="{FF2B5EF4-FFF2-40B4-BE49-F238E27FC236}">
                <a16:creationId xmlns:a16="http://schemas.microsoft.com/office/drawing/2014/main" id="{FFD02F14-233C-4840-12C3-930ED3B5D812}"/>
              </a:ext>
            </a:extLst>
          </p:cNvPr>
          <p:cNvGrpSpPr/>
          <p:nvPr/>
        </p:nvGrpSpPr>
        <p:grpSpPr>
          <a:xfrm>
            <a:off x="4073088" y="2237567"/>
            <a:ext cx="3257235" cy="526235"/>
            <a:chOff x="4437076" y="2677214"/>
            <a:chExt cx="3257235" cy="526235"/>
          </a:xfrm>
        </p:grpSpPr>
        <p:sp>
          <p:nvSpPr>
            <p:cNvPr id="19" name="TextBox 18">
              <a:extLst>
                <a:ext uri="{FF2B5EF4-FFF2-40B4-BE49-F238E27FC236}">
                  <a16:creationId xmlns:a16="http://schemas.microsoft.com/office/drawing/2014/main" id="{B8436A0C-FF23-1F7F-D5C1-F32AABAEC553}"/>
                </a:ext>
              </a:extLst>
            </p:cNvPr>
            <p:cNvSpPr txBox="1"/>
            <p:nvPr/>
          </p:nvSpPr>
          <p:spPr>
            <a:xfrm>
              <a:off x="4437076" y="2677214"/>
              <a:ext cx="2081463" cy="276999"/>
            </a:xfrm>
            <a:prstGeom prst="rect">
              <a:avLst/>
            </a:prstGeom>
            <a:noFill/>
          </p:spPr>
          <p:txBody>
            <a:bodyPr wrap="square" rtlCol="0">
              <a:spAutoFit/>
            </a:bodyPr>
            <a:lstStyle/>
            <a:p>
              <a:r>
                <a:rPr lang="en-US" sz="1200" b="1" dirty="0">
                  <a:solidFill>
                    <a:srgbClr val="FED90B"/>
                  </a:solidFill>
                  <a:latin typeface="Segoe UI" panose="020B0502040204020203" pitchFamily="34" charset="0"/>
                  <a:cs typeface="Segoe UI" panose="020B0502040204020203" pitchFamily="34" charset="0"/>
                </a:rPr>
                <a:t>Same item in 2021</a:t>
              </a:r>
            </a:p>
          </p:txBody>
        </p:sp>
        <p:sp>
          <p:nvSpPr>
            <p:cNvPr id="20" name="Left Bracket 19">
              <a:extLst>
                <a:ext uri="{FF2B5EF4-FFF2-40B4-BE49-F238E27FC236}">
                  <a16:creationId xmlns:a16="http://schemas.microsoft.com/office/drawing/2014/main" id="{837724E8-01A6-80E7-0787-136B0EC45B08}"/>
                </a:ext>
              </a:extLst>
            </p:cNvPr>
            <p:cNvSpPr/>
            <p:nvPr/>
          </p:nvSpPr>
          <p:spPr>
            <a:xfrm rot="16200000">
              <a:off x="6185626" y="2486917"/>
              <a:ext cx="237551" cy="657592"/>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21" name="TextBox 20">
              <a:extLst>
                <a:ext uri="{FF2B5EF4-FFF2-40B4-BE49-F238E27FC236}">
                  <a16:creationId xmlns:a16="http://schemas.microsoft.com/office/drawing/2014/main" id="{BFC8C42A-1E76-4986-311E-FF71FC750599}"/>
                </a:ext>
              </a:extLst>
            </p:cNvPr>
            <p:cNvSpPr txBox="1"/>
            <p:nvPr/>
          </p:nvSpPr>
          <p:spPr>
            <a:xfrm>
              <a:off x="6096001" y="2934489"/>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58%</a:t>
              </a:r>
            </a:p>
          </p:txBody>
        </p:sp>
        <p:sp>
          <p:nvSpPr>
            <p:cNvPr id="22" name="Left Bracket 21">
              <a:extLst>
                <a:ext uri="{FF2B5EF4-FFF2-40B4-BE49-F238E27FC236}">
                  <a16:creationId xmlns:a16="http://schemas.microsoft.com/office/drawing/2014/main" id="{20B41A30-ECA0-643F-1445-C8AB00A96206}"/>
                </a:ext>
              </a:extLst>
            </p:cNvPr>
            <p:cNvSpPr/>
            <p:nvPr/>
          </p:nvSpPr>
          <p:spPr>
            <a:xfrm rot="16200000">
              <a:off x="7228621" y="2685861"/>
              <a:ext cx="237551" cy="259699"/>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23" name="TextBox 22">
              <a:extLst>
                <a:ext uri="{FF2B5EF4-FFF2-40B4-BE49-F238E27FC236}">
                  <a16:creationId xmlns:a16="http://schemas.microsoft.com/office/drawing/2014/main" id="{CF0A6E4C-284A-F7F6-4C30-8D96D27CA51F}"/>
                </a:ext>
              </a:extLst>
            </p:cNvPr>
            <p:cNvSpPr txBox="1"/>
            <p:nvPr/>
          </p:nvSpPr>
          <p:spPr>
            <a:xfrm>
              <a:off x="7144315" y="2941839"/>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24%</a:t>
              </a:r>
            </a:p>
          </p:txBody>
        </p:sp>
      </p:grpSp>
      <p:grpSp>
        <p:nvGrpSpPr>
          <p:cNvPr id="24" name="Group 23">
            <a:extLst>
              <a:ext uri="{FF2B5EF4-FFF2-40B4-BE49-F238E27FC236}">
                <a16:creationId xmlns:a16="http://schemas.microsoft.com/office/drawing/2014/main" id="{ADDC4763-4D67-031C-7AC8-C01457391BBB}"/>
              </a:ext>
            </a:extLst>
          </p:cNvPr>
          <p:cNvGrpSpPr/>
          <p:nvPr/>
        </p:nvGrpSpPr>
        <p:grpSpPr>
          <a:xfrm>
            <a:off x="4073088" y="3424433"/>
            <a:ext cx="3269187" cy="526235"/>
            <a:chOff x="4437076" y="2677214"/>
            <a:chExt cx="3269187" cy="526235"/>
          </a:xfrm>
        </p:grpSpPr>
        <p:sp>
          <p:nvSpPr>
            <p:cNvPr id="25" name="TextBox 24">
              <a:extLst>
                <a:ext uri="{FF2B5EF4-FFF2-40B4-BE49-F238E27FC236}">
                  <a16:creationId xmlns:a16="http://schemas.microsoft.com/office/drawing/2014/main" id="{5DB33F7F-B3BE-6A5D-9C76-5490FD2FF113}"/>
                </a:ext>
              </a:extLst>
            </p:cNvPr>
            <p:cNvSpPr txBox="1"/>
            <p:nvPr/>
          </p:nvSpPr>
          <p:spPr>
            <a:xfrm>
              <a:off x="4437076" y="2677214"/>
              <a:ext cx="2081463" cy="276999"/>
            </a:xfrm>
            <a:prstGeom prst="rect">
              <a:avLst/>
            </a:prstGeom>
            <a:noFill/>
          </p:spPr>
          <p:txBody>
            <a:bodyPr wrap="square" rtlCol="0">
              <a:spAutoFit/>
            </a:bodyPr>
            <a:lstStyle/>
            <a:p>
              <a:r>
                <a:rPr lang="en-US" sz="1200" b="1" dirty="0">
                  <a:solidFill>
                    <a:srgbClr val="FED90B"/>
                  </a:solidFill>
                  <a:latin typeface="Segoe UI" panose="020B0502040204020203" pitchFamily="34" charset="0"/>
                  <a:cs typeface="Segoe UI" panose="020B0502040204020203" pitchFamily="34" charset="0"/>
                </a:rPr>
                <a:t>Same item in 2021</a:t>
              </a:r>
            </a:p>
          </p:txBody>
        </p:sp>
        <p:sp>
          <p:nvSpPr>
            <p:cNvPr id="26" name="Left Bracket 25">
              <a:extLst>
                <a:ext uri="{FF2B5EF4-FFF2-40B4-BE49-F238E27FC236}">
                  <a16:creationId xmlns:a16="http://schemas.microsoft.com/office/drawing/2014/main" id="{8A6D2A5D-1979-2543-767A-BF554DE800B9}"/>
                </a:ext>
              </a:extLst>
            </p:cNvPr>
            <p:cNvSpPr/>
            <p:nvPr/>
          </p:nvSpPr>
          <p:spPr>
            <a:xfrm rot="16200000">
              <a:off x="6159416" y="2513127"/>
              <a:ext cx="237551" cy="605172"/>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27" name="TextBox 26">
              <a:extLst>
                <a:ext uri="{FF2B5EF4-FFF2-40B4-BE49-F238E27FC236}">
                  <a16:creationId xmlns:a16="http://schemas.microsoft.com/office/drawing/2014/main" id="{31EB910C-A41D-E925-43B7-A67604F95FB6}"/>
                </a:ext>
              </a:extLst>
            </p:cNvPr>
            <p:cNvSpPr txBox="1"/>
            <p:nvPr/>
          </p:nvSpPr>
          <p:spPr>
            <a:xfrm>
              <a:off x="6072695" y="2939412"/>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54%</a:t>
              </a:r>
            </a:p>
          </p:txBody>
        </p:sp>
        <p:sp>
          <p:nvSpPr>
            <p:cNvPr id="28" name="Left Bracket 27">
              <a:extLst>
                <a:ext uri="{FF2B5EF4-FFF2-40B4-BE49-F238E27FC236}">
                  <a16:creationId xmlns:a16="http://schemas.microsoft.com/office/drawing/2014/main" id="{26C29D41-5980-92CF-33CE-C31DC7A32440}"/>
                </a:ext>
              </a:extLst>
            </p:cNvPr>
            <p:cNvSpPr/>
            <p:nvPr/>
          </p:nvSpPr>
          <p:spPr>
            <a:xfrm rot="16200000">
              <a:off x="7250051" y="2664429"/>
              <a:ext cx="237551" cy="302560"/>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29" name="TextBox 28">
              <a:extLst>
                <a:ext uri="{FF2B5EF4-FFF2-40B4-BE49-F238E27FC236}">
                  <a16:creationId xmlns:a16="http://schemas.microsoft.com/office/drawing/2014/main" id="{3F05CBE8-45EB-DD8D-AEB7-D604120C20E3}"/>
                </a:ext>
              </a:extLst>
            </p:cNvPr>
            <p:cNvSpPr txBox="1"/>
            <p:nvPr/>
          </p:nvSpPr>
          <p:spPr>
            <a:xfrm>
              <a:off x="7156267" y="2941839"/>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26%</a:t>
              </a:r>
            </a:p>
          </p:txBody>
        </p:sp>
      </p:grpSp>
      <p:grpSp>
        <p:nvGrpSpPr>
          <p:cNvPr id="30" name="Group 29">
            <a:extLst>
              <a:ext uri="{FF2B5EF4-FFF2-40B4-BE49-F238E27FC236}">
                <a16:creationId xmlns:a16="http://schemas.microsoft.com/office/drawing/2014/main" id="{EB25F9A3-832C-B4B7-6976-5A10A108D6E4}"/>
              </a:ext>
            </a:extLst>
          </p:cNvPr>
          <p:cNvGrpSpPr/>
          <p:nvPr/>
        </p:nvGrpSpPr>
        <p:grpSpPr>
          <a:xfrm>
            <a:off x="4074113" y="5805658"/>
            <a:ext cx="3286401" cy="526144"/>
            <a:chOff x="4437076" y="2677214"/>
            <a:chExt cx="3286401" cy="526144"/>
          </a:xfrm>
        </p:grpSpPr>
        <p:sp>
          <p:nvSpPr>
            <p:cNvPr id="31" name="TextBox 30">
              <a:extLst>
                <a:ext uri="{FF2B5EF4-FFF2-40B4-BE49-F238E27FC236}">
                  <a16:creationId xmlns:a16="http://schemas.microsoft.com/office/drawing/2014/main" id="{DE0726C0-669B-7E12-2A85-2FB0D693FF36}"/>
                </a:ext>
              </a:extLst>
            </p:cNvPr>
            <p:cNvSpPr txBox="1"/>
            <p:nvPr/>
          </p:nvSpPr>
          <p:spPr>
            <a:xfrm>
              <a:off x="4437076" y="2677214"/>
              <a:ext cx="2081463" cy="276999"/>
            </a:xfrm>
            <a:prstGeom prst="rect">
              <a:avLst/>
            </a:prstGeom>
            <a:noFill/>
          </p:spPr>
          <p:txBody>
            <a:bodyPr wrap="square" rtlCol="0">
              <a:spAutoFit/>
            </a:bodyPr>
            <a:lstStyle/>
            <a:p>
              <a:r>
                <a:rPr lang="en-US" sz="1200" b="1" dirty="0">
                  <a:solidFill>
                    <a:srgbClr val="FED90B"/>
                  </a:solidFill>
                  <a:latin typeface="Segoe UI" panose="020B0502040204020203" pitchFamily="34" charset="0"/>
                  <a:cs typeface="Segoe UI" panose="020B0502040204020203" pitchFamily="34" charset="0"/>
                </a:rPr>
                <a:t>Same item in 2021</a:t>
              </a:r>
            </a:p>
          </p:txBody>
        </p:sp>
        <p:sp>
          <p:nvSpPr>
            <p:cNvPr id="32" name="Left Bracket 31">
              <a:extLst>
                <a:ext uri="{FF2B5EF4-FFF2-40B4-BE49-F238E27FC236}">
                  <a16:creationId xmlns:a16="http://schemas.microsoft.com/office/drawing/2014/main" id="{AB837ED2-84F8-0988-05D1-AB00CA263443}"/>
                </a:ext>
              </a:extLst>
            </p:cNvPr>
            <p:cNvSpPr/>
            <p:nvPr/>
          </p:nvSpPr>
          <p:spPr>
            <a:xfrm rot="16200000">
              <a:off x="6074208" y="2598335"/>
              <a:ext cx="237551" cy="434755"/>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33" name="TextBox 32">
              <a:extLst>
                <a:ext uri="{FF2B5EF4-FFF2-40B4-BE49-F238E27FC236}">
                  <a16:creationId xmlns:a16="http://schemas.microsoft.com/office/drawing/2014/main" id="{68A9FCDA-FC51-7B8C-623C-53BCFE97EEAD}"/>
                </a:ext>
              </a:extLst>
            </p:cNvPr>
            <p:cNvSpPr txBox="1"/>
            <p:nvPr/>
          </p:nvSpPr>
          <p:spPr>
            <a:xfrm>
              <a:off x="5983680" y="2941748"/>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43%</a:t>
              </a:r>
            </a:p>
          </p:txBody>
        </p:sp>
        <p:sp>
          <p:nvSpPr>
            <p:cNvPr id="34" name="Left Bracket 33">
              <a:extLst>
                <a:ext uri="{FF2B5EF4-FFF2-40B4-BE49-F238E27FC236}">
                  <a16:creationId xmlns:a16="http://schemas.microsoft.com/office/drawing/2014/main" id="{9D67ECCD-5026-AD62-5DF3-263DAC00F858}"/>
                </a:ext>
              </a:extLst>
            </p:cNvPr>
            <p:cNvSpPr/>
            <p:nvPr/>
          </p:nvSpPr>
          <p:spPr>
            <a:xfrm rot="16200000">
              <a:off x="7279755" y="2634724"/>
              <a:ext cx="237551" cy="361970"/>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35" name="TextBox 34">
              <a:extLst>
                <a:ext uri="{FF2B5EF4-FFF2-40B4-BE49-F238E27FC236}">
                  <a16:creationId xmlns:a16="http://schemas.microsoft.com/office/drawing/2014/main" id="{74273366-4142-4FA8-9E4B-C5CA74B3B70B}"/>
                </a:ext>
              </a:extLst>
            </p:cNvPr>
            <p:cNvSpPr txBox="1"/>
            <p:nvPr/>
          </p:nvSpPr>
          <p:spPr>
            <a:xfrm>
              <a:off x="7173481" y="2941748"/>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30%</a:t>
              </a:r>
            </a:p>
          </p:txBody>
        </p:sp>
      </p:grpSp>
      <p:grpSp>
        <p:nvGrpSpPr>
          <p:cNvPr id="36" name="Group 35">
            <a:extLst>
              <a:ext uri="{FF2B5EF4-FFF2-40B4-BE49-F238E27FC236}">
                <a16:creationId xmlns:a16="http://schemas.microsoft.com/office/drawing/2014/main" id="{B4CD38D0-A2E7-FFAE-EB09-099CF1ECB20F}"/>
              </a:ext>
            </a:extLst>
          </p:cNvPr>
          <p:cNvGrpSpPr/>
          <p:nvPr/>
        </p:nvGrpSpPr>
        <p:grpSpPr>
          <a:xfrm>
            <a:off x="4073088" y="4640942"/>
            <a:ext cx="3287426" cy="526233"/>
            <a:chOff x="4437076" y="2677214"/>
            <a:chExt cx="3287426" cy="526233"/>
          </a:xfrm>
        </p:grpSpPr>
        <p:sp>
          <p:nvSpPr>
            <p:cNvPr id="37" name="TextBox 36">
              <a:extLst>
                <a:ext uri="{FF2B5EF4-FFF2-40B4-BE49-F238E27FC236}">
                  <a16:creationId xmlns:a16="http://schemas.microsoft.com/office/drawing/2014/main" id="{D5675EF9-77A8-1239-356A-271189BA0E87}"/>
                </a:ext>
              </a:extLst>
            </p:cNvPr>
            <p:cNvSpPr txBox="1"/>
            <p:nvPr/>
          </p:nvSpPr>
          <p:spPr>
            <a:xfrm>
              <a:off x="4437076" y="2677214"/>
              <a:ext cx="2081463" cy="276999"/>
            </a:xfrm>
            <a:prstGeom prst="rect">
              <a:avLst/>
            </a:prstGeom>
            <a:noFill/>
          </p:spPr>
          <p:txBody>
            <a:bodyPr wrap="square" rtlCol="0">
              <a:spAutoFit/>
            </a:bodyPr>
            <a:lstStyle/>
            <a:p>
              <a:r>
                <a:rPr lang="en-US" sz="1200" b="1" dirty="0">
                  <a:solidFill>
                    <a:srgbClr val="FED90B"/>
                  </a:solidFill>
                  <a:latin typeface="Segoe UI" panose="020B0502040204020203" pitchFamily="34" charset="0"/>
                  <a:cs typeface="Segoe UI" panose="020B0502040204020203" pitchFamily="34" charset="0"/>
                </a:rPr>
                <a:t>Same item in 2021</a:t>
              </a:r>
            </a:p>
          </p:txBody>
        </p:sp>
        <p:sp>
          <p:nvSpPr>
            <p:cNvPr id="38" name="Left Bracket 37">
              <a:extLst>
                <a:ext uri="{FF2B5EF4-FFF2-40B4-BE49-F238E27FC236}">
                  <a16:creationId xmlns:a16="http://schemas.microsoft.com/office/drawing/2014/main" id="{37AD8148-05C8-79B5-2D04-0AC624E73371}"/>
                </a:ext>
              </a:extLst>
            </p:cNvPr>
            <p:cNvSpPr/>
            <p:nvPr/>
          </p:nvSpPr>
          <p:spPr>
            <a:xfrm rot="16200000">
              <a:off x="6131829" y="2540714"/>
              <a:ext cx="237551" cy="549997"/>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39" name="TextBox 38">
              <a:extLst>
                <a:ext uri="{FF2B5EF4-FFF2-40B4-BE49-F238E27FC236}">
                  <a16:creationId xmlns:a16="http://schemas.microsoft.com/office/drawing/2014/main" id="{B2D3275D-1D18-2B9A-BB07-7EA1825C9CFB}"/>
                </a:ext>
              </a:extLst>
            </p:cNvPr>
            <p:cNvSpPr txBox="1"/>
            <p:nvPr/>
          </p:nvSpPr>
          <p:spPr>
            <a:xfrm>
              <a:off x="6046580" y="2938317"/>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51%</a:t>
              </a:r>
            </a:p>
          </p:txBody>
        </p:sp>
        <p:sp>
          <p:nvSpPr>
            <p:cNvPr id="40" name="Left Bracket 39">
              <a:extLst>
                <a:ext uri="{FF2B5EF4-FFF2-40B4-BE49-F238E27FC236}">
                  <a16:creationId xmlns:a16="http://schemas.microsoft.com/office/drawing/2014/main" id="{F41F0CA2-F7C8-4446-6BCE-038F81679755}"/>
                </a:ext>
              </a:extLst>
            </p:cNvPr>
            <p:cNvSpPr/>
            <p:nvPr/>
          </p:nvSpPr>
          <p:spPr>
            <a:xfrm rot="16200000">
              <a:off x="7284817" y="2629661"/>
              <a:ext cx="237551" cy="372093"/>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41" name="TextBox 40">
              <a:extLst>
                <a:ext uri="{FF2B5EF4-FFF2-40B4-BE49-F238E27FC236}">
                  <a16:creationId xmlns:a16="http://schemas.microsoft.com/office/drawing/2014/main" id="{1E93556C-33B1-693F-411F-CE17754CEFE3}"/>
                </a:ext>
              </a:extLst>
            </p:cNvPr>
            <p:cNvSpPr txBox="1"/>
            <p:nvPr/>
          </p:nvSpPr>
          <p:spPr>
            <a:xfrm>
              <a:off x="7174506" y="2941837"/>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31%</a:t>
              </a:r>
            </a:p>
          </p:txBody>
        </p:sp>
      </p:grpSp>
      <p:sp>
        <p:nvSpPr>
          <p:cNvPr id="42" name="Title 1">
            <a:extLst>
              <a:ext uri="{FF2B5EF4-FFF2-40B4-BE49-F238E27FC236}">
                <a16:creationId xmlns:a16="http://schemas.microsoft.com/office/drawing/2014/main" id="{6219D8E9-C7D4-AA74-20EB-D1DB3C2E965F}"/>
              </a:ext>
            </a:extLst>
          </p:cNvPr>
          <p:cNvSpPr txBox="1">
            <a:spLocks/>
          </p:cNvSpPr>
          <p:nvPr/>
        </p:nvSpPr>
        <p:spPr>
          <a:xfrm>
            <a:off x="5528889" y="898482"/>
            <a:ext cx="1281629" cy="8551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1200" b="1" dirty="0">
                <a:solidFill>
                  <a:srgbClr val="00522C"/>
                </a:solidFill>
                <a:latin typeface="Segoe UI" panose="020B0502040204020203" pitchFamily="34" charset="0"/>
                <a:cs typeface="Segoe UI" panose="020B0502040204020203" pitchFamily="34" charset="0"/>
              </a:rPr>
              <a:t>Strongly </a:t>
            </a:r>
          </a:p>
          <a:p>
            <a:pPr>
              <a:lnSpc>
                <a:spcPct val="100000"/>
              </a:lnSpc>
              <a:spcBef>
                <a:spcPts val="0"/>
              </a:spcBef>
            </a:pPr>
            <a:r>
              <a:rPr lang="en-US" sz="1200" b="1" dirty="0">
                <a:solidFill>
                  <a:srgbClr val="00522C"/>
                </a:solidFill>
                <a:latin typeface="Segoe UI" panose="020B0502040204020203" pitchFamily="34" charset="0"/>
                <a:cs typeface="Segoe UI" panose="020B0502040204020203" pitchFamily="34" charset="0"/>
              </a:rPr>
              <a:t>agree</a:t>
            </a:r>
          </a:p>
        </p:txBody>
      </p:sp>
      <p:sp>
        <p:nvSpPr>
          <p:cNvPr id="43" name="Title 1">
            <a:extLst>
              <a:ext uri="{FF2B5EF4-FFF2-40B4-BE49-F238E27FC236}">
                <a16:creationId xmlns:a16="http://schemas.microsoft.com/office/drawing/2014/main" id="{8337AFDE-4C2A-A560-2808-47FADAB143F1}"/>
              </a:ext>
            </a:extLst>
          </p:cNvPr>
          <p:cNvSpPr txBox="1">
            <a:spLocks/>
          </p:cNvSpPr>
          <p:nvPr/>
        </p:nvSpPr>
        <p:spPr>
          <a:xfrm>
            <a:off x="6742212" y="1104981"/>
            <a:ext cx="1371189"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00E078"/>
                </a:solidFill>
                <a:latin typeface="Segoe UI" panose="020B0502040204020203" pitchFamily="34" charset="0"/>
                <a:cs typeface="Segoe UI" panose="020B0502040204020203" pitchFamily="34" charset="0"/>
              </a:rPr>
              <a:t>Somewhat agree</a:t>
            </a:r>
          </a:p>
        </p:txBody>
      </p:sp>
      <p:sp>
        <p:nvSpPr>
          <p:cNvPr id="44" name="Title 1">
            <a:extLst>
              <a:ext uri="{FF2B5EF4-FFF2-40B4-BE49-F238E27FC236}">
                <a16:creationId xmlns:a16="http://schemas.microsoft.com/office/drawing/2014/main" id="{E7F320F9-FEDB-F518-0496-F1276E4CAFC4}"/>
              </a:ext>
            </a:extLst>
          </p:cNvPr>
          <p:cNvSpPr txBox="1">
            <a:spLocks/>
          </p:cNvSpPr>
          <p:nvPr/>
        </p:nvSpPr>
        <p:spPr>
          <a:xfrm>
            <a:off x="9221104" y="1104981"/>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760000"/>
                </a:solidFill>
                <a:latin typeface="Segoe UI" panose="020B0502040204020203" pitchFamily="34" charset="0"/>
                <a:cs typeface="Segoe UI" panose="020B0502040204020203" pitchFamily="34" charset="0"/>
              </a:rPr>
              <a:t>Strongly disagree</a:t>
            </a:r>
          </a:p>
        </p:txBody>
      </p:sp>
      <p:sp>
        <p:nvSpPr>
          <p:cNvPr id="45" name="Title 1">
            <a:extLst>
              <a:ext uri="{FF2B5EF4-FFF2-40B4-BE49-F238E27FC236}">
                <a16:creationId xmlns:a16="http://schemas.microsoft.com/office/drawing/2014/main" id="{30A45705-856D-9EB9-55C8-4FA73A3DB6B3}"/>
              </a:ext>
            </a:extLst>
          </p:cNvPr>
          <p:cNvSpPr txBox="1">
            <a:spLocks/>
          </p:cNvSpPr>
          <p:nvPr/>
        </p:nvSpPr>
        <p:spPr>
          <a:xfrm>
            <a:off x="7955535" y="1104981"/>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AC2900"/>
                </a:solidFill>
                <a:latin typeface="Segoe UI" panose="020B0502040204020203" pitchFamily="34" charset="0"/>
                <a:cs typeface="Segoe UI" panose="020B0502040204020203" pitchFamily="34" charset="0"/>
              </a:rPr>
              <a:t>Somewhat disagree</a:t>
            </a:r>
          </a:p>
        </p:txBody>
      </p:sp>
      <p:sp>
        <p:nvSpPr>
          <p:cNvPr id="46" name="TextBox 45">
            <a:extLst>
              <a:ext uri="{FF2B5EF4-FFF2-40B4-BE49-F238E27FC236}">
                <a16:creationId xmlns:a16="http://schemas.microsoft.com/office/drawing/2014/main" id="{5DE17834-0ED8-274C-A25A-F8464BE7717C}"/>
              </a:ext>
            </a:extLst>
          </p:cNvPr>
          <p:cNvSpPr txBox="1"/>
          <p:nvPr/>
        </p:nvSpPr>
        <p:spPr>
          <a:xfrm>
            <a:off x="7570341" y="2293531"/>
            <a:ext cx="3628567" cy="261610"/>
          </a:xfrm>
          <a:prstGeom prst="rect">
            <a:avLst/>
          </a:prstGeom>
          <a:noFill/>
        </p:spPr>
        <p:txBody>
          <a:bodyPr wrap="square" rtlCol="0">
            <a:spAutoFit/>
          </a:bodyPr>
          <a:lstStyle/>
          <a:p>
            <a:r>
              <a:rPr lang="en-US" sz="1100" b="1" dirty="0">
                <a:ln w="127">
                  <a:noFill/>
                </a:ln>
                <a:latin typeface="Arial Narrow" panose="020B0606020202030204" pitchFamily="34" charset="0"/>
              </a:rPr>
              <a:t>In 2021, this option appeared to consumers as simply “agree”</a:t>
            </a:r>
          </a:p>
        </p:txBody>
      </p:sp>
      <p:cxnSp>
        <p:nvCxnSpPr>
          <p:cNvPr id="47" name="Straight Connector 46">
            <a:extLst>
              <a:ext uri="{FF2B5EF4-FFF2-40B4-BE49-F238E27FC236}">
                <a16:creationId xmlns:a16="http://schemas.microsoft.com/office/drawing/2014/main" id="{E820A3A2-B367-C755-87BE-298CE031435F}"/>
              </a:ext>
            </a:extLst>
          </p:cNvPr>
          <p:cNvCxnSpPr>
            <a:cxnSpLocks/>
          </p:cNvCxnSpPr>
          <p:nvPr/>
        </p:nvCxnSpPr>
        <p:spPr>
          <a:xfrm flipV="1">
            <a:off x="7253810" y="2437656"/>
            <a:ext cx="316531" cy="607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07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6964E96-A268-D396-4C7A-55194604C11C}"/>
              </a:ext>
            </a:extLst>
          </p:cNvPr>
          <p:cNvGraphicFramePr/>
          <p:nvPr>
            <p:extLst>
              <p:ext uri="{D42A27DB-BD31-4B8C-83A1-F6EECF244321}">
                <p14:modId xmlns:p14="http://schemas.microsoft.com/office/powerpoint/2010/main" val="1450753256"/>
              </p:ext>
            </p:extLst>
          </p:nvPr>
        </p:nvGraphicFramePr>
        <p:xfrm>
          <a:off x="1142124" y="1110451"/>
          <a:ext cx="9907752" cy="530865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05E98AF-1E47-41F0-8A6B-0BE8A96B9C0C}"/>
              </a:ext>
            </a:extLst>
          </p:cNvPr>
          <p:cNvSpPr>
            <a:spLocks noGrp="1"/>
          </p:cNvSpPr>
          <p:nvPr>
            <p:ph type="title"/>
          </p:nvPr>
        </p:nvSpPr>
        <p:spPr>
          <a:xfrm>
            <a:off x="160654" y="77641"/>
            <a:ext cx="10515600" cy="960033"/>
          </a:xfrm>
        </p:spPr>
        <p:txBody>
          <a:bodyPr>
            <a:normAutofit/>
          </a:bodyPr>
          <a:lstStyle/>
          <a:p>
            <a:pPr>
              <a:spcAft>
                <a:spcPts val="600"/>
              </a:spcAft>
            </a:pPr>
            <a:r>
              <a:rPr lang="en-US" sz="2400" b="1" dirty="0">
                <a:solidFill>
                  <a:srgbClr val="151E66"/>
                </a:solidFill>
                <a:latin typeface="Arial" panose="020B0604020202020204" pitchFamily="34" charset="0"/>
                <a:cs typeface="Arial" panose="020B0604020202020204" pitchFamily="34" charset="0"/>
              </a:rPr>
              <a:t>YSS</a:t>
            </a:r>
            <a:r>
              <a:rPr lang="en-US" sz="2400" b="1" dirty="0">
                <a:latin typeface="Arial" panose="020B0604020202020204" pitchFamily="34" charset="0"/>
                <a:cs typeface="Arial" panose="020B0604020202020204" pitchFamily="34" charset="0"/>
              </a:rPr>
              <a:t> completers rated items more highly in 2022, likely as a result of removing “neutral” option, adding “somewhat” to agree</a:t>
            </a:r>
            <a:endParaRPr lang="en-US" sz="2400" dirty="0">
              <a:latin typeface="Segoe UI" panose="020B0502040204020203" pitchFamily="34" charset="0"/>
              <a:cs typeface="Segoe UI" panose="020B0502040204020203" pitchFamily="34" charset="0"/>
            </a:endParaRPr>
          </a:p>
        </p:txBody>
      </p:sp>
      <p:sp>
        <p:nvSpPr>
          <p:cNvPr id="7" name="Right Triangle 6">
            <a:extLst>
              <a:ext uri="{FF2B5EF4-FFF2-40B4-BE49-F238E27FC236}">
                <a16:creationId xmlns:a16="http://schemas.microsoft.com/office/drawing/2014/main" id="{5397BEC3-B52D-45CD-97C5-629F24E9D48E}"/>
              </a:ext>
            </a:extLst>
          </p:cNvPr>
          <p:cNvSpPr/>
          <p:nvPr/>
        </p:nvSpPr>
        <p:spPr>
          <a:xfrm rot="10800000">
            <a:off x="11427073" y="-6024"/>
            <a:ext cx="764927" cy="770634"/>
          </a:xfrm>
          <a:prstGeom prst="rtTriangle">
            <a:avLst/>
          </a:prstGeom>
          <a:solidFill>
            <a:srgbClr val="FED9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790444-C257-4E75-8089-571517EDF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4" y="6266876"/>
            <a:ext cx="1507726" cy="533471"/>
          </a:xfrm>
          <a:prstGeom prst="rect">
            <a:avLst/>
          </a:prstGeom>
          <a:noFill/>
        </p:spPr>
      </p:pic>
      <p:sp>
        <p:nvSpPr>
          <p:cNvPr id="10" name="Slide Number Placeholder 15">
            <a:extLst>
              <a:ext uri="{FF2B5EF4-FFF2-40B4-BE49-F238E27FC236}">
                <a16:creationId xmlns:a16="http://schemas.microsoft.com/office/drawing/2014/main" id="{6F8F8646-B3A1-4227-AE16-61E056FDEF6E}"/>
              </a:ext>
            </a:extLst>
          </p:cNvPr>
          <p:cNvSpPr>
            <a:spLocks noGrp="1"/>
          </p:cNvSpPr>
          <p:nvPr>
            <p:ph type="sldNum" sz="quarter" idx="12"/>
          </p:nvPr>
        </p:nvSpPr>
        <p:spPr>
          <a:xfrm>
            <a:off x="9288146" y="6351048"/>
            <a:ext cx="2743200" cy="365125"/>
          </a:xfrm>
        </p:spPr>
        <p:txBody>
          <a:bodyPr/>
          <a:lstStyle/>
          <a:p>
            <a:fld id="{7D37F576-7DC0-42AE-A2A5-B617555A5E5F}" type="slidenum">
              <a:rPr lang="en-US" sz="1400" smtClean="0">
                <a:latin typeface="Arial" panose="020B0604020202020204" pitchFamily="34" charset="0"/>
                <a:cs typeface="Arial" panose="020B0604020202020204" pitchFamily="34" charset="0"/>
              </a:rPr>
              <a:t>9</a:t>
            </a:fld>
            <a:endParaRPr 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72FCB11-523E-4639-9180-4D6FE81072A2}"/>
              </a:ext>
            </a:extLst>
          </p:cNvPr>
          <p:cNvSpPr txBox="1"/>
          <p:nvPr/>
        </p:nvSpPr>
        <p:spPr>
          <a:xfrm>
            <a:off x="1716505" y="6275833"/>
            <a:ext cx="3080081" cy="553998"/>
          </a:xfrm>
          <a:prstGeom prst="rect">
            <a:avLst/>
          </a:prstGeom>
          <a:noFill/>
        </p:spPr>
        <p:txBody>
          <a:bodyPr wrap="square" rtlCol="0">
            <a:spAutoFit/>
          </a:bodyPr>
          <a:lstStyle/>
          <a:p>
            <a:r>
              <a:rPr lang="en-US" sz="1500" dirty="0">
                <a:solidFill>
                  <a:srgbClr val="999999"/>
                </a:solidFill>
                <a:latin typeface="Arial" panose="020B0604020202020204" pitchFamily="34" charset="0"/>
                <a:cs typeface="Arial" panose="020B0604020202020204" pitchFamily="34" charset="0"/>
              </a:rPr>
              <a:t>SWMBH Consumer Satisfaction</a:t>
            </a:r>
          </a:p>
          <a:p>
            <a:r>
              <a:rPr lang="en-US" sz="1500" dirty="0">
                <a:solidFill>
                  <a:srgbClr val="999999"/>
                </a:solidFill>
                <a:latin typeface="Arial" panose="020B0604020202020204" pitchFamily="34" charset="0"/>
                <a:cs typeface="Arial" panose="020B0604020202020204" pitchFamily="34" charset="0"/>
              </a:rPr>
              <a:t>2022 Results</a:t>
            </a:r>
          </a:p>
        </p:txBody>
      </p:sp>
      <p:grpSp>
        <p:nvGrpSpPr>
          <p:cNvPr id="18" name="Group 17">
            <a:extLst>
              <a:ext uri="{FF2B5EF4-FFF2-40B4-BE49-F238E27FC236}">
                <a16:creationId xmlns:a16="http://schemas.microsoft.com/office/drawing/2014/main" id="{FFD02F14-233C-4840-12C3-930ED3B5D812}"/>
              </a:ext>
            </a:extLst>
          </p:cNvPr>
          <p:cNvGrpSpPr/>
          <p:nvPr/>
        </p:nvGrpSpPr>
        <p:grpSpPr>
          <a:xfrm>
            <a:off x="4062266" y="1987764"/>
            <a:ext cx="3368568" cy="522635"/>
            <a:chOff x="4437076" y="2677214"/>
            <a:chExt cx="3368568" cy="522635"/>
          </a:xfrm>
        </p:grpSpPr>
        <p:sp>
          <p:nvSpPr>
            <p:cNvPr id="19" name="TextBox 18">
              <a:extLst>
                <a:ext uri="{FF2B5EF4-FFF2-40B4-BE49-F238E27FC236}">
                  <a16:creationId xmlns:a16="http://schemas.microsoft.com/office/drawing/2014/main" id="{B8436A0C-FF23-1F7F-D5C1-F32AABAEC553}"/>
                </a:ext>
              </a:extLst>
            </p:cNvPr>
            <p:cNvSpPr txBox="1"/>
            <p:nvPr/>
          </p:nvSpPr>
          <p:spPr>
            <a:xfrm>
              <a:off x="4437076" y="2677214"/>
              <a:ext cx="2081463" cy="276999"/>
            </a:xfrm>
            <a:prstGeom prst="rect">
              <a:avLst/>
            </a:prstGeom>
            <a:noFill/>
          </p:spPr>
          <p:txBody>
            <a:bodyPr wrap="square" rtlCol="0">
              <a:spAutoFit/>
            </a:bodyPr>
            <a:lstStyle/>
            <a:p>
              <a:r>
                <a:rPr lang="en-US" sz="1200" b="1" dirty="0">
                  <a:solidFill>
                    <a:srgbClr val="FED90B"/>
                  </a:solidFill>
                  <a:latin typeface="Segoe UI" panose="020B0502040204020203" pitchFamily="34" charset="0"/>
                  <a:cs typeface="Segoe UI" panose="020B0502040204020203" pitchFamily="34" charset="0"/>
                </a:rPr>
                <a:t>Same item in 2021</a:t>
              </a:r>
            </a:p>
          </p:txBody>
        </p:sp>
        <p:sp>
          <p:nvSpPr>
            <p:cNvPr id="20" name="Left Bracket 19">
              <a:extLst>
                <a:ext uri="{FF2B5EF4-FFF2-40B4-BE49-F238E27FC236}">
                  <a16:creationId xmlns:a16="http://schemas.microsoft.com/office/drawing/2014/main" id="{837724E8-01A6-80E7-0787-136B0EC45B08}"/>
                </a:ext>
              </a:extLst>
            </p:cNvPr>
            <p:cNvSpPr/>
            <p:nvPr/>
          </p:nvSpPr>
          <p:spPr>
            <a:xfrm rot="16200000">
              <a:off x="6131829" y="2540714"/>
              <a:ext cx="237551" cy="549997"/>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21" name="TextBox 20">
              <a:extLst>
                <a:ext uri="{FF2B5EF4-FFF2-40B4-BE49-F238E27FC236}">
                  <a16:creationId xmlns:a16="http://schemas.microsoft.com/office/drawing/2014/main" id="{BFC8C42A-1E76-4986-311E-FF71FC750599}"/>
                </a:ext>
              </a:extLst>
            </p:cNvPr>
            <p:cNvSpPr txBox="1"/>
            <p:nvPr/>
          </p:nvSpPr>
          <p:spPr>
            <a:xfrm>
              <a:off x="6038833" y="2934485"/>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44%</a:t>
              </a:r>
            </a:p>
          </p:txBody>
        </p:sp>
        <p:sp>
          <p:nvSpPr>
            <p:cNvPr id="22" name="Left Bracket 21">
              <a:extLst>
                <a:ext uri="{FF2B5EF4-FFF2-40B4-BE49-F238E27FC236}">
                  <a16:creationId xmlns:a16="http://schemas.microsoft.com/office/drawing/2014/main" id="{20B41A30-ECA0-643F-1445-C8AB00A96206}"/>
                </a:ext>
              </a:extLst>
            </p:cNvPr>
            <p:cNvSpPr/>
            <p:nvPr/>
          </p:nvSpPr>
          <p:spPr>
            <a:xfrm rot="16200000">
              <a:off x="7347806" y="2639905"/>
              <a:ext cx="237551" cy="351607"/>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23" name="TextBox 22">
              <a:extLst>
                <a:ext uri="{FF2B5EF4-FFF2-40B4-BE49-F238E27FC236}">
                  <a16:creationId xmlns:a16="http://schemas.microsoft.com/office/drawing/2014/main" id="{CF0A6E4C-284A-F7F6-4C30-8D96D27CA51F}"/>
                </a:ext>
              </a:extLst>
            </p:cNvPr>
            <p:cNvSpPr txBox="1"/>
            <p:nvPr/>
          </p:nvSpPr>
          <p:spPr>
            <a:xfrm>
              <a:off x="7255648" y="2938239"/>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27%</a:t>
              </a:r>
            </a:p>
          </p:txBody>
        </p:sp>
      </p:grpSp>
      <p:sp>
        <p:nvSpPr>
          <p:cNvPr id="46" name="TextBox 45">
            <a:extLst>
              <a:ext uri="{FF2B5EF4-FFF2-40B4-BE49-F238E27FC236}">
                <a16:creationId xmlns:a16="http://schemas.microsoft.com/office/drawing/2014/main" id="{5DE17834-0ED8-274C-A25A-F8464BE7717C}"/>
              </a:ext>
            </a:extLst>
          </p:cNvPr>
          <p:cNvSpPr txBox="1"/>
          <p:nvPr/>
        </p:nvSpPr>
        <p:spPr>
          <a:xfrm>
            <a:off x="7720085" y="2064954"/>
            <a:ext cx="3628567" cy="261610"/>
          </a:xfrm>
          <a:prstGeom prst="rect">
            <a:avLst/>
          </a:prstGeom>
          <a:noFill/>
        </p:spPr>
        <p:txBody>
          <a:bodyPr wrap="square" rtlCol="0">
            <a:spAutoFit/>
          </a:bodyPr>
          <a:lstStyle/>
          <a:p>
            <a:r>
              <a:rPr lang="en-US" sz="1100" b="1" dirty="0">
                <a:ln w="127">
                  <a:noFill/>
                </a:ln>
                <a:latin typeface="Arial Narrow" panose="020B0606020202030204" pitchFamily="34" charset="0"/>
              </a:rPr>
              <a:t>In 2021, this option appeared to consumers as simply “agree”</a:t>
            </a:r>
          </a:p>
        </p:txBody>
      </p:sp>
      <p:cxnSp>
        <p:nvCxnSpPr>
          <p:cNvPr id="47" name="Straight Connector 46">
            <a:extLst>
              <a:ext uri="{FF2B5EF4-FFF2-40B4-BE49-F238E27FC236}">
                <a16:creationId xmlns:a16="http://schemas.microsoft.com/office/drawing/2014/main" id="{E820A3A2-B367-C755-87BE-298CE031435F}"/>
              </a:ext>
            </a:extLst>
          </p:cNvPr>
          <p:cNvCxnSpPr>
            <a:cxnSpLocks/>
          </p:cNvCxnSpPr>
          <p:nvPr/>
        </p:nvCxnSpPr>
        <p:spPr>
          <a:xfrm flipV="1">
            <a:off x="7403554" y="2209079"/>
            <a:ext cx="316531" cy="607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872CD5F2-DDEF-2A78-70CA-4479AEBC5DC8}"/>
              </a:ext>
            </a:extLst>
          </p:cNvPr>
          <p:cNvSpPr txBox="1">
            <a:spLocks/>
          </p:cNvSpPr>
          <p:nvPr/>
        </p:nvSpPr>
        <p:spPr>
          <a:xfrm>
            <a:off x="5508191" y="953699"/>
            <a:ext cx="1281629" cy="503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1200" b="1" dirty="0">
                <a:solidFill>
                  <a:srgbClr val="151E66"/>
                </a:solidFill>
                <a:latin typeface="Segoe UI" panose="020B0502040204020203" pitchFamily="34" charset="0"/>
                <a:cs typeface="Segoe UI" panose="020B0502040204020203" pitchFamily="34" charset="0"/>
              </a:rPr>
              <a:t>Strongly </a:t>
            </a:r>
          </a:p>
          <a:p>
            <a:pPr>
              <a:lnSpc>
                <a:spcPct val="100000"/>
              </a:lnSpc>
              <a:spcBef>
                <a:spcPts val="0"/>
              </a:spcBef>
            </a:pPr>
            <a:r>
              <a:rPr lang="en-US" sz="1200" b="1" dirty="0">
                <a:solidFill>
                  <a:srgbClr val="151E66"/>
                </a:solidFill>
                <a:latin typeface="Segoe UI" panose="020B0502040204020203" pitchFamily="34" charset="0"/>
                <a:cs typeface="Segoe UI" panose="020B0502040204020203" pitchFamily="34" charset="0"/>
              </a:rPr>
              <a:t>agree</a:t>
            </a:r>
          </a:p>
        </p:txBody>
      </p:sp>
      <p:sp>
        <p:nvSpPr>
          <p:cNvPr id="6" name="Title 1">
            <a:extLst>
              <a:ext uri="{FF2B5EF4-FFF2-40B4-BE49-F238E27FC236}">
                <a16:creationId xmlns:a16="http://schemas.microsoft.com/office/drawing/2014/main" id="{574A766D-5C57-E424-6DAC-81089309B2D0}"/>
              </a:ext>
            </a:extLst>
          </p:cNvPr>
          <p:cNvSpPr txBox="1">
            <a:spLocks/>
          </p:cNvSpPr>
          <p:nvPr/>
        </p:nvSpPr>
        <p:spPr>
          <a:xfrm>
            <a:off x="6841999" y="983200"/>
            <a:ext cx="1281630"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1E2C92"/>
                </a:solidFill>
                <a:latin typeface="Segoe UI" panose="020B0502040204020203" pitchFamily="34" charset="0"/>
                <a:cs typeface="Segoe UI" panose="020B0502040204020203" pitchFamily="34" charset="0"/>
              </a:rPr>
              <a:t>Somewhat agree</a:t>
            </a:r>
          </a:p>
        </p:txBody>
      </p:sp>
      <p:sp>
        <p:nvSpPr>
          <p:cNvPr id="9" name="Title 1">
            <a:extLst>
              <a:ext uri="{FF2B5EF4-FFF2-40B4-BE49-F238E27FC236}">
                <a16:creationId xmlns:a16="http://schemas.microsoft.com/office/drawing/2014/main" id="{A8998285-3792-07E4-1D44-5626FB199566}"/>
              </a:ext>
            </a:extLst>
          </p:cNvPr>
          <p:cNvSpPr txBox="1">
            <a:spLocks/>
          </p:cNvSpPr>
          <p:nvPr/>
        </p:nvSpPr>
        <p:spPr>
          <a:xfrm>
            <a:off x="9465330" y="983200"/>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760000"/>
                </a:solidFill>
                <a:latin typeface="Segoe UI" panose="020B0502040204020203" pitchFamily="34" charset="0"/>
                <a:cs typeface="Segoe UI" panose="020B0502040204020203" pitchFamily="34" charset="0"/>
              </a:rPr>
              <a:t>Strongly disagree</a:t>
            </a:r>
          </a:p>
        </p:txBody>
      </p:sp>
      <p:sp>
        <p:nvSpPr>
          <p:cNvPr id="12" name="Title 1">
            <a:extLst>
              <a:ext uri="{FF2B5EF4-FFF2-40B4-BE49-F238E27FC236}">
                <a16:creationId xmlns:a16="http://schemas.microsoft.com/office/drawing/2014/main" id="{A854A2F4-BDFA-5EA3-CBE8-7E4A8F3C6DEB}"/>
              </a:ext>
            </a:extLst>
          </p:cNvPr>
          <p:cNvSpPr txBox="1">
            <a:spLocks/>
          </p:cNvSpPr>
          <p:nvPr/>
        </p:nvSpPr>
        <p:spPr>
          <a:xfrm>
            <a:off x="8131611" y="983200"/>
            <a:ext cx="1383521" cy="4421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700"/>
              </a:spcAft>
            </a:pPr>
            <a:r>
              <a:rPr lang="en-US" sz="1200" b="1" dirty="0">
                <a:solidFill>
                  <a:srgbClr val="AC2900"/>
                </a:solidFill>
                <a:latin typeface="Segoe UI" panose="020B0502040204020203" pitchFamily="34" charset="0"/>
                <a:cs typeface="Segoe UI" panose="020B0502040204020203" pitchFamily="34" charset="0"/>
              </a:rPr>
              <a:t>Somewhat disagree</a:t>
            </a:r>
          </a:p>
        </p:txBody>
      </p:sp>
      <p:grpSp>
        <p:nvGrpSpPr>
          <p:cNvPr id="50" name="Group 49">
            <a:extLst>
              <a:ext uri="{FF2B5EF4-FFF2-40B4-BE49-F238E27FC236}">
                <a16:creationId xmlns:a16="http://schemas.microsoft.com/office/drawing/2014/main" id="{2EB9E8F5-3701-0CA9-BB8E-E6B10C360DDC}"/>
              </a:ext>
            </a:extLst>
          </p:cNvPr>
          <p:cNvGrpSpPr/>
          <p:nvPr/>
        </p:nvGrpSpPr>
        <p:grpSpPr>
          <a:xfrm>
            <a:off x="4063563" y="3008859"/>
            <a:ext cx="3422749" cy="529318"/>
            <a:chOff x="4437076" y="2677214"/>
            <a:chExt cx="3422749" cy="529318"/>
          </a:xfrm>
        </p:grpSpPr>
        <p:sp>
          <p:nvSpPr>
            <p:cNvPr id="51" name="TextBox 50">
              <a:extLst>
                <a:ext uri="{FF2B5EF4-FFF2-40B4-BE49-F238E27FC236}">
                  <a16:creationId xmlns:a16="http://schemas.microsoft.com/office/drawing/2014/main" id="{28A00E3A-5806-241E-108B-671B007991E1}"/>
                </a:ext>
              </a:extLst>
            </p:cNvPr>
            <p:cNvSpPr txBox="1"/>
            <p:nvPr/>
          </p:nvSpPr>
          <p:spPr>
            <a:xfrm>
              <a:off x="4437076" y="2677214"/>
              <a:ext cx="2081463" cy="276999"/>
            </a:xfrm>
            <a:prstGeom prst="rect">
              <a:avLst/>
            </a:prstGeom>
            <a:noFill/>
          </p:spPr>
          <p:txBody>
            <a:bodyPr wrap="square" rtlCol="0">
              <a:spAutoFit/>
            </a:bodyPr>
            <a:lstStyle/>
            <a:p>
              <a:r>
                <a:rPr lang="en-US" sz="1200" b="1" dirty="0">
                  <a:solidFill>
                    <a:srgbClr val="FED90B"/>
                  </a:solidFill>
                  <a:latin typeface="Segoe UI" panose="020B0502040204020203" pitchFamily="34" charset="0"/>
                  <a:cs typeface="Segoe UI" panose="020B0502040204020203" pitchFamily="34" charset="0"/>
                </a:rPr>
                <a:t>Same item in 2021</a:t>
              </a:r>
            </a:p>
          </p:txBody>
        </p:sp>
        <p:sp>
          <p:nvSpPr>
            <p:cNvPr id="52" name="Left Bracket 51">
              <a:extLst>
                <a:ext uri="{FF2B5EF4-FFF2-40B4-BE49-F238E27FC236}">
                  <a16:creationId xmlns:a16="http://schemas.microsoft.com/office/drawing/2014/main" id="{5ADB97B8-5E3B-63D2-9891-29A68B21F1F5}"/>
                </a:ext>
              </a:extLst>
            </p:cNvPr>
            <p:cNvSpPr/>
            <p:nvPr/>
          </p:nvSpPr>
          <p:spPr>
            <a:xfrm rot="16200000">
              <a:off x="6203796" y="2468746"/>
              <a:ext cx="237551" cy="693932"/>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53" name="TextBox 52">
              <a:extLst>
                <a:ext uri="{FF2B5EF4-FFF2-40B4-BE49-F238E27FC236}">
                  <a16:creationId xmlns:a16="http://schemas.microsoft.com/office/drawing/2014/main" id="{D4992A6C-65F2-83C1-AC45-3B693EB73F97}"/>
                </a:ext>
              </a:extLst>
            </p:cNvPr>
            <p:cNvSpPr txBox="1"/>
            <p:nvPr/>
          </p:nvSpPr>
          <p:spPr>
            <a:xfrm>
              <a:off x="6117931" y="2934485"/>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57%</a:t>
              </a:r>
            </a:p>
          </p:txBody>
        </p:sp>
        <p:sp>
          <p:nvSpPr>
            <p:cNvPr id="54" name="Left Bracket 53">
              <a:extLst>
                <a:ext uri="{FF2B5EF4-FFF2-40B4-BE49-F238E27FC236}">
                  <a16:creationId xmlns:a16="http://schemas.microsoft.com/office/drawing/2014/main" id="{D27619E3-965B-C51C-FBEB-45ADA99B6740}"/>
                </a:ext>
              </a:extLst>
            </p:cNvPr>
            <p:cNvSpPr/>
            <p:nvPr/>
          </p:nvSpPr>
          <p:spPr>
            <a:xfrm rot="16200000">
              <a:off x="7403659" y="2582754"/>
              <a:ext cx="237551" cy="465908"/>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55" name="TextBox 54">
              <a:extLst>
                <a:ext uri="{FF2B5EF4-FFF2-40B4-BE49-F238E27FC236}">
                  <a16:creationId xmlns:a16="http://schemas.microsoft.com/office/drawing/2014/main" id="{AC58E04B-4DE9-AE10-1D3A-A212C89C9D10}"/>
                </a:ext>
              </a:extLst>
            </p:cNvPr>
            <p:cNvSpPr txBox="1"/>
            <p:nvPr/>
          </p:nvSpPr>
          <p:spPr>
            <a:xfrm>
              <a:off x="7309829" y="2944922"/>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34%</a:t>
              </a:r>
            </a:p>
          </p:txBody>
        </p:sp>
      </p:grpSp>
      <p:grpSp>
        <p:nvGrpSpPr>
          <p:cNvPr id="56" name="Group 55">
            <a:extLst>
              <a:ext uri="{FF2B5EF4-FFF2-40B4-BE49-F238E27FC236}">
                <a16:creationId xmlns:a16="http://schemas.microsoft.com/office/drawing/2014/main" id="{33D1FD81-B93D-F115-6775-CD4FA38164C9}"/>
              </a:ext>
            </a:extLst>
          </p:cNvPr>
          <p:cNvGrpSpPr/>
          <p:nvPr/>
        </p:nvGrpSpPr>
        <p:grpSpPr>
          <a:xfrm>
            <a:off x="4063563" y="3992745"/>
            <a:ext cx="3383350" cy="533383"/>
            <a:chOff x="4437076" y="2677214"/>
            <a:chExt cx="3383350" cy="533383"/>
          </a:xfrm>
        </p:grpSpPr>
        <p:sp>
          <p:nvSpPr>
            <p:cNvPr id="57" name="TextBox 56">
              <a:extLst>
                <a:ext uri="{FF2B5EF4-FFF2-40B4-BE49-F238E27FC236}">
                  <a16:creationId xmlns:a16="http://schemas.microsoft.com/office/drawing/2014/main" id="{6105493C-B76B-7E0E-DCAD-EAE9D65F4A74}"/>
                </a:ext>
              </a:extLst>
            </p:cNvPr>
            <p:cNvSpPr txBox="1"/>
            <p:nvPr/>
          </p:nvSpPr>
          <p:spPr>
            <a:xfrm>
              <a:off x="4437076" y="2677214"/>
              <a:ext cx="2081463" cy="276999"/>
            </a:xfrm>
            <a:prstGeom prst="rect">
              <a:avLst/>
            </a:prstGeom>
            <a:noFill/>
          </p:spPr>
          <p:txBody>
            <a:bodyPr wrap="square" rtlCol="0">
              <a:spAutoFit/>
            </a:bodyPr>
            <a:lstStyle/>
            <a:p>
              <a:r>
                <a:rPr lang="en-US" sz="1200" b="1" dirty="0">
                  <a:solidFill>
                    <a:srgbClr val="FED90B"/>
                  </a:solidFill>
                  <a:latin typeface="Segoe UI" panose="020B0502040204020203" pitchFamily="34" charset="0"/>
                  <a:cs typeface="Segoe UI" panose="020B0502040204020203" pitchFamily="34" charset="0"/>
                </a:rPr>
                <a:t>Same item in 2021</a:t>
              </a:r>
            </a:p>
          </p:txBody>
        </p:sp>
        <p:sp>
          <p:nvSpPr>
            <p:cNvPr id="58" name="Left Bracket 57">
              <a:extLst>
                <a:ext uri="{FF2B5EF4-FFF2-40B4-BE49-F238E27FC236}">
                  <a16:creationId xmlns:a16="http://schemas.microsoft.com/office/drawing/2014/main" id="{0C95B50C-6415-3FA4-DED7-9A82B4F50E08}"/>
                </a:ext>
              </a:extLst>
            </p:cNvPr>
            <p:cNvSpPr/>
            <p:nvPr/>
          </p:nvSpPr>
          <p:spPr>
            <a:xfrm rot="16200000">
              <a:off x="6151410" y="2521131"/>
              <a:ext cx="237551" cy="589160"/>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59" name="TextBox 58">
              <a:extLst>
                <a:ext uri="{FF2B5EF4-FFF2-40B4-BE49-F238E27FC236}">
                  <a16:creationId xmlns:a16="http://schemas.microsoft.com/office/drawing/2014/main" id="{2A97387A-C53C-32D0-0F4E-B40287DA5EC9}"/>
                </a:ext>
              </a:extLst>
            </p:cNvPr>
            <p:cNvSpPr txBox="1"/>
            <p:nvPr/>
          </p:nvSpPr>
          <p:spPr>
            <a:xfrm>
              <a:off x="6056550" y="2936792"/>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46%</a:t>
              </a:r>
            </a:p>
          </p:txBody>
        </p:sp>
        <p:sp>
          <p:nvSpPr>
            <p:cNvPr id="60" name="Left Bracket 59">
              <a:extLst>
                <a:ext uri="{FF2B5EF4-FFF2-40B4-BE49-F238E27FC236}">
                  <a16:creationId xmlns:a16="http://schemas.microsoft.com/office/drawing/2014/main" id="{4D96A92E-AD6F-88C0-8A34-18EDDBDBE330}"/>
                </a:ext>
              </a:extLst>
            </p:cNvPr>
            <p:cNvSpPr/>
            <p:nvPr/>
          </p:nvSpPr>
          <p:spPr>
            <a:xfrm rot="16200000">
              <a:off x="7370322" y="2616092"/>
              <a:ext cx="237551" cy="399232"/>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61" name="TextBox 60">
              <a:extLst>
                <a:ext uri="{FF2B5EF4-FFF2-40B4-BE49-F238E27FC236}">
                  <a16:creationId xmlns:a16="http://schemas.microsoft.com/office/drawing/2014/main" id="{F67FCFF1-AC56-54DA-ECF7-1CE77F65925D}"/>
                </a:ext>
              </a:extLst>
            </p:cNvPr>
            <p:cNvSpPr txBox="1"/>
            <p:nvPr/>
          </p:nvSpPr>
          <p:spPr>
            <a:xfrm>
              <a:off x="7270430" y="2948987"/>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31%</a:t>
              </a:r>
            </a:p>
          </p:txBody>
        </p:sp>
      </p:grpSp>
      <p:grpSp>
        <p:nvGrpSpPr>
          <p:cNvPr id="62" name="Group 61">
            <a:extLst>
              <a:ext uri="{FF2B5EF4-FFF2-40B4-BE49-F238E27FC236}">
                <a16:creationId xmlns:a16="http://schemas.microsoft.com/office/drawing/2014/main" id="{925A087F-C593-841E-9ED0-316565A13E09}"/>
              </a:ext>
            </a:extLst>
          </p:cNvPr>
          <p:cNvGrpSpPr/>
          <p:nvPr/>
        </p:nvGrpSpPr>
        <p:grpSpPr>
          <a:xfrm>
            <a:off x="4062268" y="5025255"/>
            <a:ext cx="3434386" cy="536607"/>
            <a:chOff x="4437076" y="2677214"/>
            <a:chExt cx="3434386" cy="536607"/>
          </a:xfrm>
        </p:grpSpPr>
        <p:sp>
          <p:nvSpPr>
            <p:cNvPr id="63" name="TextBox 62">
              <a:extLst>
                <a:ext uri="{FF2B5EF4-FFF2-40B4-BE49-F238E27FC236}">
                  <a16:creationId xmlns:a16="http://schemas.microsoft.com/office/drawing/2014/main" id="{FCD2F6FB-5A40-D13D-FF0D-EB252C7ACD95}"/>
                </a:ext>
              </a:extLst>
            </p:cNvPr>
            <p:cNvSpPr txBox="1"/>
            <p:nvPr/>
          </p:nvSpPr>
          <p:spPr>
            <a:xfrm>
              <a:off x="4437076" y="2677214"/>
              <a:ext cx="2081463" cy="276999"/>
            </a:xfrm>
            <a:prstGeom prst="rect">
              <a:avLst/>
            </a:prstGeom>
            <a:noFill/>
          </p:spPr>
          <p:txBody>
            <a:bodyPr wrap="square" rtlCol="0">
              <a:spAutoFit/>
            </a:bodyPr>
            <a:lstStyle/>
            <a:p>
              <a:r>
                <a:rPr lang="en-US" sz="1200" b="1" dirty="0">
                  <a:solidFill>
                    <a:srgbClr val="FED90B"/>
                  </a:solidFill>
                  <a:latin typeface="Segoe UI" panose="020B0502040204020203" pitchFamily="34" charset="0"/>
                  <a:cs typeface="Segoe UI" panose="020B0502040204020203" pitchFamily="34" charset="0"/>
                </a:rPr>
                <a:t>Same item in 2021</a:t>
              </a:r>
            </a:p>
          </p:txBody>
        </p:sp>
        <p:sp>
          <p:nvSpPr>
            <p:cNvPr id="64" name="Left Bracket 63">
              <a:extLst>
                <a:ext uri="{FF2B5EF4-FFF2-40B4-BE49-F238E27FC236}">
                  <a16:creationId xmlns:a16="http://schemas.microsoft.com/office/drawing/2014/main" id="{053B3CC3-4180-9136-9CD7-B034AEE92C5F}"/>
                </a:ext>
              </a:extLst>
            </p:cNvPr>
            <p:cNvSpPr/>
            <p:nvPr/>
          </p:nvSpPr>
          <p:spPr>
            <a:xfrm rot="16200000">
              <a:off x="6213970" y="2458572"/>
              <a:ext cx="237551" cy="714280"/>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65" name="TextBox 64">
              <a:extLst>
                <a:ext uri="{FF2B5EF4-FFF2-40B4-BE49-F238E27FC236}">
                  <a16:creationId xmlns:a16="http://schemas.microsoft.com/office/drawing/2014/main" id="{BC8EE05C-7919-7DCE-CC9E-9455B4BFAA56}"/>
                </a:ext>
              </a:extLst>
            </p:cNvPr>
            <p:cNvSpPr txBox="1"/>
            <p:nvPr/>
          </p:nvSpPr>
          <p:spPr>
            <a:xfrm>
              <a:off x="6117931" y="2934485"/>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58%</a:t>
              </a:r>
            </a:p>
          </p:txBody>
        </p:sp>
        <p:sp>
          <p:nvSpPr>
            <p:cNvPr id="66" name="Left Bracket 65">
              <a:extLst>
                <a:ext uri="{FF2B5EF4-FFF2-40B4-BE49-F238E27FC236}">
                  <a16:creationId xmlns:a16="http://schemas.microsoft.com/office/drawing/2014/main" id="{BB6B8E70-4613-BC8D-94B0-E4FC7B7A66F4}"/>
                </a:ext>
              </a:extLst>
            </p:cNvPr>
            <p:cNvSpPr/>
            <p:nvPr/>
          </p:nvSpPr>
          <p:spPr>
            <a:xfrm rot="16200000">
              <a:off x="7409718" y="2577992"/>
              <a:ext cx="237551" cy="475432"/>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67" name="TextBox 66">
              <a:extLst>
                <a:ext uri="{FF2B5EF4-FFF2-40B4-BE49-F238E27FC236}">
                  <a16:creationId xmlns:a16="http://schemas.microsoft.com/office/drawing/2014/main" id="{28D169EF-D374-28D9-CCA6-50E736713F20}"/>
                </a:ext>
              </a:extLst>
            </p:cNvPr>
            <p:cNvSpPr txBox="1"/>
            <p:nvPr/>
          </p:nvSpPr>
          <p:spPr>
            <a:xfrm>
              <a:off x="7321466" y="2952211"/>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34%</a:t>
              </a:r>
            </a:p>
          </p:txBody>
        </p:sp>
      </p:grpSp>
      <p:grpSp>
        <p:nvGrpSpPr>
          <p:cNvPr id="68" name="Group 67">
            <a:extLst>
              <a:ext uri="{FF2B5EF4-FFF2-40B4-BE49-F238E27FC236}">
                <a16:creationId xmlns:a16="http://schemas.microsoft.com/office/drawing/2014/main" id="{B7C07F2F-53D1-7253-D02F-53A0E974A1C9}"/>
              </a:ext>
            </a:extLst>
          </p:cNvPr>
          <p:cNvGrpSpPr/>
          <p:nvPr/>
        </p:nvGrpSpPr>
        <p:grpSpPr>
          <a:xfrm>
            <a:off x="4066671" y="6043365"/>
            <a:ext cx="3361193" cy="534922"/>
            <a:chOff x="4437076" y="2677214"/>
            <a:chExt cx="3361193" cy="534922"/>
          </a:xfrm>
        </p:grpSpPr>
        <p:sp>
          <p:nvSpPr>
            <p:cNvPr id="69" name="TextBox 68">
              <a:extLst>
                <a:ext uri="{FF2B5EF4-FFF2-40B4-BE49-F238E27FC236}">
                  <a16:creationId xmlns:a16="http://schemas.microsoft.com/office/drawing/2014/main" id="{9627B0D7-BD9C-6D6B-1AA7-E6E92F0A8E4D}"/>
                </a:ext>
              </a:extLst>
            </p:cNvPr>
            <p:cNvSpPr txBox="1"/>
            <p:nvPr/>
          </p:nvSpPr>
          <p:spPr>
            <a:xfrm>
              <a:off x="4437076" y="2677214"/>
              <a:ext cx="2081463" cy="276999"/>
            </a:xfrm>
            <a:prstGeom prst="rect">
              <a:avLst/>
            </a:prstGeom>
            <a:noFill/>
          </p:spPr>
          <p:txBody>
            <a:bodyPr wrap="square" rtlCol="0">
              <a:spAutoFit/>
            </a:bodyPr>
            <a:lstStyle/>
            <a:p>
              <a:r>
                <a:rPr lang="en-US" sz="1200" b="1" dirty="0">
                  <a:solidFill>
                    <a:srgbClr val="FED90B"/>
                  </a:solidFill>
                  <a:latin typeface="Segoe UI" panose="020B0502040204020203" pitchFamily="34" charset="0"/>
                  <a:cs typeface="Segoe UI" panose="020B0502040204020203" pitchFamily="34" charset="0"/>
                </a:rPr>
                <a:t>Same item in 2021</a:t>
              </a:r>
            </a:p>
          </p:txBody>
        </p:sp>
        <p:sp>
          <p:nvSpPr>
            <p:cNvPr id="70" name="Left Bracket 69">
              <a:extLst>
                <a:ext uri="{FF2B5EF4-FFF2-40B4-BE49-F238E27FC236}">
                  <a16:creationId xmlns:a16="http://schemas.microsoft.com/office/drawing/2014/main" id="{A41D7662-138C-8B35-F6B0-B26BE807FC4A}"/>
                </a:ext>
              </a:extLst>
            </p:cNvPr>
            <p:cNvSpPr/>
            <p:nvPr/>
          </p:nvSpPr>
          <p:spPr>
            <a:xfrm rot="16200000">
              <a:off x="6040319" y="2632223"/>
              <a:ext cx="237551" cy="366977"/>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71" name="TextBox 70">
              <a:extLst>
                <a:ext uri="{FF2B5EF4-FFF2-40B4-BE49-F238E27FC236}">
                  <a16:creationId xmlns:a16="http://schemas.microsoft.com/office/drawing/2014/main" id="{E87CF1FF-0A65-C36D-CDA5-3E52E7E14657}"/>
                </a:ext>
              </a:extLst>
            </p:cNvPr>
            <p:cNvSpPr txBox="1"/>
            <p:nvPr/>
          </p:nvSpPr>
          <p:spPr>
            <a:xfrm>
              <a:off x="5952256" y="2934485"/>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29%</a:t>
              </a:r>
            </a:p>
          </p:txBody>
        </p:sp>
        <p:sp>
          <p:nvSpPr>
            <p:cNvPr id="72" name="Left Bracket 71">
              <a:extLst>
                <a:ext uri="{FF2B5EF4-FFF2-40B4-BE49-F238E27FC236}">
                  <a16:creationId xmlns:a16="http://schemas.microsoft.com/office/drawing/2014/main" id="{DEA00778-9A0E-F78F-D692-F5583F7512EE}"/>
                </a:ext>
              </a:extLst>
            </p:cNvPr>
            <p:cNvSpPr/>
            <p:nvPr/>
          </p:nvSpPr>
          <p:spPr>
            <a:xfrm rot="16200000">
              <a:off x="7333877" y="2649428"/>
              <a:ext cx="237551" cy="332557"/>
            </a:xfrm>
            <a:prstGeom prst="leftBracket">
              <a:avLst/>
            </a:prstGeom>
            <a:ln w="28575">
              <a:solidFill>
                <a:srgbClr val="FED9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ED90B"/>
                </a:solidFill>
              </a:endParaRPr>
            </a:p>
          </p:txBody>
        </p:sp>
        <p:sp>
          <p:nvSpPr>
            <p:cNvPr id="73" name="TextBox 72">
              <a:extLst>
                <a:ext uri="{FF2B5EF4-FFF2-40B4-BE49-F238E27FC236}">
                  <a16:creationId xmlns:a16="http://schemas.microsoft.com/office/drawing/2014/main" id="{DCC36FC1-8B7E-4745-4D15-2D48F28A1E5F}"/>
                </a:ext>
              </a:extLst>
            </p:cNvPr>
            <p:cNvSpPr txBox="1"/>
            <p:nvPr/>
          </p:nvSpPr>
          <p:spPr>
            <a:xfrm>
              <a:off x="7248273" y="2950526"/>
              <a:ext cx="549996" cy="261610"/>
            </a:xfrm>
            <a:prstGeom prst="rect">
              <a:avLst/>
            </a:prstGeom>
            <a:noFill/>
          </p:spPr>
          <p:txBody>
            <a:bodyPr wrap="square" rtlCol="0">
              <a:spAutoFit/>
            </a:bodyPr>
            <a:lstStyle/>
            <a:p>
              <a:r>
                <a:rPr lang="en-US" sz="1100" b="1" dirty="0">
                  <a:solidFill>
                    <a:srgbClr val="FED90B"/>
                  </a:solidFill>
                  <a:latin typeface="Arial" panose="020B0604020202020204" pitchFamily="34" charset="0"/>
                  <a:cs typeface="Arial" panose="020B0604020202020204" pitchFamily="34" charset="0"/>
                </a:rPr>
                <a:t>26%</a:t>
              </a:r>
            </a:p>
          </p:txBody>
        </p:sp>
      </p:grpSp>
    </p:spTree>
    <p:extLst>
      <p:ext uri="{BB962C8B-B14F-4D97-AF65-F5344CB8AC3E}">
        <p14:creationId xmlns:p14="http://schemas.microsoft.com/office/powerpoint/2010/main" val="2478542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115859</TotalTime>
  <Words>5145</Words>
  <Application>Microsoft Office PowerPoint</Application>
  <PresentationFormat>Widescreen</PresentationFormat>
  <Paragraphs>758</Paragraphs>
  <Slides>63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Arial Narrow</vt:lpstr>
      <vt:lpstr>Calibri</vt:lpstr>
      <vt:lpstr>Calibri Light</vt:lpstr>
      <vt:lpstr>Lora</vt:lpstr>
      <vt:lpstr>Segoe UI</vt:lpstr>
      <vt:lpstr>Office Theme</vt:lpstr>
      <vt:lpstr>PowerPoint Presentation</vt:lpstr>
      <vt:lpstr>Contents</vt:lpstr>
      <vt:lpstr>Response Rate Recovery</vt:lpstr>
      <vt:lpstr>Response rates for the MHSIP rebounded in 2022 Switch to text message survey invitation for phones resulted in return to normalcy for sample size</vt:lpstr>
      <vt:lpstr>Response rates for the 2022 YSS reached highest point yet Email response rates lowered while switching to SMS invitations more than tripled phone response rates</vt:lpstr>
      <vt:lpstr>Significant Changes to Survey Interpretation</vt:lpstr>
      <vt:lpstr>Significant changes were made to the survey</vt:lpstr>
      <vt:lpstr>MHSIP completers rated items more highly in 2022, likely as a result of removing “neutral” option, adding “somewhat” to agree</vt:lpstr>
      <vt:lpstr>YSS completers rated items more highly in 2022, likely as a result of removing “neutral” option, adding “somewhat” to agree</vt:lpstr>
      <vt:lpstr>Mental Health Statistics Improvement Plan (MHSIP)  Revised Tool: 2022</vt:lpstr>
      <vt:lpstr>General CMHSP satisfaction was consistent across all items And positive – a majority of MHSIP respondents strongly agreed with each item measuring satisfaction</vt:lpstr>
      <vt:lpstr>Consumers had life-changing accounts  of benefit from their CMHSPs</vt:lpstr>
      <vt:lpstr>Majority of consumers had good access to services Treatment plan adherence and the timing of services were the most approved items.</vt:lpstr>
      <vt:lpstr>Lack of information provided biggest detractor from quality-appropriateness and participation But only just over 1 in 10 reported not having adequate information about their treatment</vt:lpstr>
      <vt:lpstr>Consumer outcomes &amp; functioning relatively consistent across all items Disagreement ratings for “symptoms not bothering me as much” the highest among all items.</vt:lpstr>
      <vt:lpstr>Strong majority of consumers have adequate social supports Over 80% of consumers rated that they had social support in each item.</vt:lpstr>
      <vt:lpstr>All SWMBH CMHSPs: 2022 MHSIP scores by construct Dark green denotes the percentage in agreement for that construct’s items Gray bars denote the likely range where the true percentage for all SWMBH consumers might lie (i.e., margin of error*)</vt:lpstr>
      <vt:lpstr>Barry County: On par with other counties in 2022 MHSIP Dark green denotes the percentage in agreement for that construct’s items Gray bars denote the likely range where the true percentage for all SWMBH consumers might lie (i.e., margin of error*)</vt:lpstr>
      <vt:lpstr>Berrien County: Below average in 2 MHSIP constructs in 2022 Dark green denotes the percentage in agreement for that construct’s items Gray bars denote the likely range where the true percentage for all SWMBH consumers might lie (i.e., margin of error*)</vt:lpstr>
      <vt:lpstr>Branch County: On par with other counties in 2022 MHSIP Dark green denotes the percentage in agreement for that construct’s items Gray bars denote the likely range where the true percentage for all SWMBH consumers might lie (i.e., margin of error*)</vt:lpstr>
      <vt:lpstr>Calhoun County: Above average in 1 MHSIP construct in 2022 Dark green denotes the percentage in agreement for that construct’s items Gray bars denote the likely range where the true percentage for all SWMBH consumers might lie (i.e., margin of error*)</vt:lpstr>
      <vt:lpstr>Cass County: Above average in 1 MHSIP construct in 2022 Dark green denotes the percentage in agreement for that construct’s items Gray bars denote the likely range where the true percentage for all SWMBH consumers might lie (i.e., margin of error*)</vt:lpstr>
      <vt:lpstr>Kalamazoo County: On par with other counties in 2022 MHSIP Dark green denotes the percentage in agreement for that construct’s items Gray bars denote the likely range where the true percentage for all SWMBH consumers might lie (i.e., margin of error*)</vt:lpstr>
      <vt:lpstr>St. Joseph County: Above average in 1 MHSIP construct in 2022 Dark green denotes the percentage in agreement for that construct’s items Gray bars denote the likely range where the true percentage for all SWMBH consumers might lie (i.e., margin of error*)</vt:lpstr>
      <vt:lpstr>Van Buren County: Above average in 1 MHSIP construct in 2022 Dark green denotes the percentage in agreement for that construct’s items Gray bars denote the likely range where the true percentage for all SWMBH consumers might lie (i.e., margin of error*)</vt:lpstr>
      <vt:lpstr>Aged 30-44 MHSIP respondents gave slightly lower ratings Overall, ratings were similar between all age groups</vt:lpstr>
      <vt:lpstr>Adult consumers of color show slightly lower social connection ratings “Nonwhite” category comprises any race other than White, including Black/African American, Asian, Native American, Native Hawaiian/Pacific Islander, or any mix of races.</vt:lpstr>
      <vt:lpstr>Adult LTSS consumers report better scores than non-LTSS adults across the board Dark green denotes the percentage of LTSS (long-term social services) consumers in agreement for that construct’s items Gray bars denote the likely range where the true percentage for all LTSS consumers might lie (i.e., margin of error*)</vt:lpstr>
      <vt:lpstr>Opportunities for improvement in diversifying treatment options Of respondents to the MHSIP who were dissatisfied with services, diversifying treatment options and having to wait to receive services were the most mentioned areas for improvement</vt:lpstr>
      <vt:lpstr>2022 saw many complaints about staff professionalism and communication Many comments discussed staff attitude, providers listening more, and better communication between different staff</vt:lpstr>
      <vt:lpstr>Youth Services Survey  for Families (YSS)  2022</vt:lpstr>
      <vt:lpstr>CMHSP satisfaction &amp; appropriateness hindered by access to services YSS item related to amount of help received got lowest strongly agree ratings</vt:lpstr>
      <vt:lpstr>Positive highlights from the YSS comments section</vt:lpstr>
      <vt:lpstr>Parents overwhelmingly felt very involved with their child’s services YSS items measuring parental involvement in childrens’ services received very low disagreement ratings</vt:lpstr>
      <vt:lpstr>Most access ratings were strong, some weaker Less agreement with items related to receiving different types of services and urgent treatment.</vt:lpstr>
      <vt:lpstr>CMHSP cultural sensitivity received near perfect ratings A majority of YSS respondents gave the cultural sensitivity items strongly agree ratings</vt:lpstr>
      <vt:lpstr>Outcomes for youth consistent, but not stellar For over 1 in 5 respondents, their child saw no improvement across the different outcome measures</vt:lpstr>
      <vt:lpstr>Any poor outcomes may stem from scheduling and communication</vt:lpstr>
      <vt:lpstr>Parents’ social connectedness rated as mostly positive A majority of YSS respondents gave the social connectedness items agree ratings</vt:lpstr>
      <vt:lpstr>All SWMBH CMHSPs: 2022 YSS scores by construct Dark blue denotes the percentage in agreement for that construct’s items Gray bars denote the likely range where the true percentage for all the county’s consumers might lie (i.e., margin of error*)</vt:lpstr>
      <vt:lpstr>Barry County: Below average in 1 YSS construct in 2022 Dark blue denotes the percentage in agreement for that construct’s items Gray bars denote the likely range where the true percentage for all the county’s consumers might lie (i.e., margin of error*)</vt:lpstr>
      <vt:lpstr>Berrien County: Below average in 2 YSS constructs in 2022 Dark blue denotes the percentage in agreement for that construct’s items Gray bars denote the likely range where the true percentage for all the county’s consumers might lie (i.e., margin of error*)</vt:lpstr>
      <vt:lpstr>Branch County: On par with other counties in 2022 YSS Dark blue denotes the percentage in agreement for that construct’s items Gray bars denote the likely range where the true percentage for all the county’s consumers might lie (i.e., margin of error*)</vt:lpstr>
      <vt:lpstr>Calhoun County: Below average in every YSS construct in 2022 Dark blue denotes the percentage in agreement for that construct’s items Gray bars denote the likely range where the true percentage for all the county’s consumers might lie (i.e., margin of error*)</vt:lpstr>
      <vt:lpstr>Cass County: On par with other counties in 2022 YSS Dark blue denotes the percentage in agreement for that construct’s items Gray bars denote the likely range where the true percentage for all the county’s consumers might lie (i.e., margin of error*)</vt:lpstr>
      <vt:lpstr>Kalamazoo: On par with other counties in 2022 YSS Dark blue denotes the percentage in agreement for that construct’s items Gray bars denote the likely range where the true percentage for all the county’s consumers might lie (i.e., margin of error*)</vt:lpstr>
      <vt:lpstr>St. Joseph County: Above average in 3 YSS constructs in 2022 Dark blue denotes the percentage in agreement for that construct’s items for the county Gray bars denote the likely range where the true percentage for all the county’s consumers might lie (i.e., margin of error*)</vt:lpstr>
      <vt:lpstr>Van Buren County: On par with other counties in 2022 YSS Dark blue denotes the percentage in agreement for that construct’s items for the county Gray bars denote the likely range where the true percentage for all the county’s consumers might lie (i.e., margin of error*)</vt:lpstr>
      <vt:lpstr>The older the youth, the lower the survey scores YSS survey completers over 18 reported lower scores, often because their child was no longer in their care.</vt:lpstr>
      <vt:lpstr>Scores similar between white consumers and consumers of color “Nonwhite” category comprises any race other than White, including Black/African American, Asian, Native American, Native Hawaiian/Pacific Islander, or any mix of races.</vt:lpstr>
      <vt:lpstr>Youth LTSS consumers report better scores than non-LTSS youth across the board Dark green denotes the percentage of LTSS (long-term social services) consumers in agreement for that construct’s items Gray bars denote the likely range where the true percentage for all LTSS consumers might lie (i.e., margin of error*)</vt:lpstr>
      <vt:lpstr>Opportunities for improvement in staffing, diversifying treatment Comments mentioned staff consistency (i.e. turnover) and long wait times as a large detractor of service quality</vt:lpstr>
      <vt:lpstr>Number of complaints increased in 2022, categories similar This relates to the stories seen in the outcomes section of the YSS</vt:lpstr>
      <vt:lpstr>Different treatment options requested included...</vt:lpstr>
      <vt:lpstr>Survey Diagnostics, Analytics &amp; Recommendations</vt:lpstr>
      <vt:lpstr>MHSIP 2022 respondents similar in makeup to prior years This year saw slightly less minority respondents and slightly more male respondents.</vt:lpstr>
      <vt:lpstr>YSS 2022 youth reported less racial diversity Many more boys than girls are receiving services, with age 5-12 most common</vt:lpstr>
      <vt:lpstr>More youth than adults report having a case manager or service coordinator Presence of case manager or service coordinator indicates consumer is receiving long term support services (LTSS)</vt:lpstr>
      <vt:lpstr>Total cumulative completions returned to normal in 2022 MHSIP responses lagged YSS responses, the latter having the most responses in recent memory</vt:lpstr>
      <vt:lpstr>Total aggregate average scores comparable across MHSIP and YSS in 2022 Single year reported rather than multi-year due to change in interpretation of aggregate positive scores in 2022</vt:lpstr>
      <vt:lpstr>Survey methods employed in 2022</vt:lpstr>
      <vt:lpstr>Recommendations for 2023 surveys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Browning</dc:creator>
  <cp:lastModifiedBy>Marissa Miller</cp:lastModifiedBy>
  <cp:revision>338</cp:revision>
  <cp:lastPrinted>2022-02-25T20:21:55Z</cp:lastPrinted>
  <dcterms:created xsi:type="dcterms:W3CDTF">2021-01-11T17:00:22Z</dcterms:created>
  <dcterms:modified xsi:type="dcterms:W3CDTF">2023-03-09T15:32:57Z</dcterms:modified>
</cp:coreProperties>
</file>