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44"/>
  </p:notesMasterIdLst>
  <p:handoutMasterIdLst>
    <p:handoutMasterId r:id="rId45"/>
  </p:handoutMasterIdLst>
  <p:sldIdLst>
    <p:sldId id="256" r:id="rId5"/>
    <p:sldId id="842" r:id="rId6"/>
    <p:sldId id="359" r:id="rId7"/>
    <p:sldId id="363" r:id="rId8"/>
    <p:sldId id="862" r:id="rId9"/>
    <p:sldId id="360" r:id="rId10"/>
    <p:sldId id="361" r:id="rId11"/>
    <p:sldId id="362" r:id="rId12"/>
    <p:sldId id="347" r:id="rId13"/>
    <p:sldId id="350" r:id="rId14"/>
    <p:sldId id="349" r:id="rId15"/>
    <p:sldId id="261" r:id="rId16"/>
    <p:sldId id="358" r:id="rId17"/>
    <p:sldId id="293" r:id="rId18"/>
    <p:sldId id="294" r:id="rId19"/>
    <p:sldId id="461" r:id="rId20"/>
    <p:sldId id="825" r:id="rId21"/>
    <p:sldId id="824" r:id="rId22"/>
    <p:sldId id="445" r:id="rId23"/>
    <p:sldId id="863" r:id="rId24"/>
    <p:sldId id="864" r:id="rId25"/>
    <p:sldId id="818" r:id="rId26"/>
    <p:sldId id="865" r:id="rId27"/>
    <p:sldId id="866" r:id="rId28"/>
    <p:sldId id="868" r:id="rId29"/>
    <p:sldId id="867" r:id="rId30"/>
    <p:sldId id="437" r:id="rId31"/>
    <p:sldId id="440" r:id="rId32"/>
    <p:sldId id="441" r:id="rId33"/>
    <p:sldId id="449" r:id="rId34"/>
    <p:sldId id="475" r:id="rId35"/>
    <p:sldId id="476" r:id="rId36"/>
    <p:sldId id="433" r:id="rId37"/>
    <p:sldId id="477" r:id="rId38"/>
    <p:sldId id="462" r:id="rId39"/>
    <p:sldId id="467" r:id="rId40"/>
    <p:sldId id="465" r:id="rId41"/>
    <p:sldId id="861" r:id="rId42"/>
    <p:sldId id="35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52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1583928913009E-2"/>
          <c:y val="3.0400360549838499E-2"/>
          <c:w val="0.91374840285627479"/>
          <c:h val="0.64716567154476778"/>
        </c:manualLayout>
      </c:layout>
      <c:barChart>
        <c:barDir val="col"/>
        <c:grouping val="clustered"/>
        <c:varyColors val="0"/>
        <c:ser>
          <c:idx val="0"/>
          <c:order val="0"/>
          <c:tx>
            <c:strRef>
              <c:f>'2014-2021 Summary'!$B$10</c:f>
              <c:strCache>
                <c:ptCount val="1"/>
                <c:pt idx="0">
                  <c:v>2014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Summary'!$B$11:$B$16</c:f>
              <c:numCache>
                <c:formatCode>General</c:formatCode>
                <c:ptCount val="6"/>
                <c:pt idx="0">
                  <c:v>4.29</c:v>
                </c:pt>
                <c:pt idx="1">
                  <c:v>3.86</c:v>
                </c:pt>
                <c:pt idx="2">
                  <c:v>4.18</c:v>
                </c:pt>
                <c:pt idx="3">
                  <c:v>4.42</c:v>
                </c:pt>
                <c:pt idx="4">
                  <c:v>4.3099999999999996</c:v>
                </c:pt>
                <c:pt idx="5" formatCode="0.00">
                  <c:v>4.2430594858902957</c:v>
                </c:pt>
              </c:numCache>
            </c:numRef>
          </c:val>
          <c:extLst>
            <c:ext xmlns:c16="http://schemas.microsoft.com/office/drawing/2014/chart" uri="{C3380CC4-5D6E-409C-BE32-E72D297353CC}">
              <c16:uniqueId val="{00000000-DBF2-41BD-A560-F04F2B0F9219}"/>
            </c:ext>
          </c:extLst>
        </c:ser>
        <c:ser>
          <c:idx val="1"/>
          <c:order val="1"/>
          <c:tx>
            <c:strRef>
              <c:f>'2014-2021 Summary'!$C$10</c:f>
              <c:strCache>
                <c:ptCount val="1"/>
                <c:pt idx="0">
                  <c:v>2015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Summary'!$C$11:$C$16</c:f>
              <c:numCache>
                <c:formatCode>General</c:formatCode>
                <c:ptCount val="6"/>
                <c:pt idx="0">
                  <c:v>4.3600000000000003</c:v>
                </c:pt>
                <c:pt idx="1">
                  <c:v>3.88</c:v>
                </c:pt>
                <c:pt idx="2">
                  <c:v>4.17</c:v>
                </c:pt>
                <c:pt idx="3">
                  <c:v>4.5</c:v>
                </c:pt>
                <c:pt idx="4">
                  <c:v>4.3099999999999996</c:v>
                </c:pt>
                <c:pt idx="5" formatCode="0.00">
                  <c:v>4.2854778725680349</c:v>
                </c:pt>
              </c:numCache>
            </c:numRef>
          </c:val>
          <c:extLst>
            <c:ext xmlns:c16="http://schemas.microsoft.com/office/drawing/2014/chart" uri="{C3380CC4-5D6E-409C-BE32-E72D297353CC}">
              <c16:uniqueId val="{00000001-DBF2-41BD-A560-F04F2B0F9219}"/>
            </c:ext>
          </c:extLst>
        </c:ser>
        <c:ser>
          <c:idx val="2"/>
          <c:order val="2"/>
          <c:tx>
            <c:strRef>
              <c:f>'2014-2021 Summary'!$D$10</c:f>
              <c:strCache>
                <c:ptCount val="1"/>
                <c:pt idx="0">
                  <c:v>2016</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Summary'!$D$11:$D$16</c:f>
              <c:numCache>
                <c:formatCode>General</c:formatCode>
                <c:ptCount val="6"/>
                <c:pt idx="0">
                  <c:v>4.34</c:v>
                </c:pt>
                <c:pt idx="1">
                  <c:v>4.12</c:v>
                </c:pt>
                <c:pt idx="2">
                  <c:v>4.24</c:v>
                </c:pt>
                <c:pt idx="3">
                  <c:v>4.46</c:v>
                </c:pt>
                <c:pt idx="4">
                  <c:v>4.33</c:v>
                </c:pt>
                <c:pt idx="5">
                  <c:v>4.3099999999999996</c:v>
                </c:pt>
              </c:numCache>
            </c:numRef>
          </c:val>
          <c:extLst>
            <c:ext xmlns:c16="http://schemas.microsoft.com/office/drawing/2014/chart" uri="{C3380CC4-5D6E-409C-BE32-E72D297353CC}">
              <c16:uniqueId val="{00000002-DBF2-41BD-A560-F04F2B0F9219}"/>
            </c:ext>
          </c:extLst>
        </c:ser>
        <c:ser>
          <c:idx val="3"/>
          <c:order val="3"/>
          <c:tx>
            <c:strRef>
              <c:f>'2014-2021 Summary'!$E$10</c:f>
              <c:strCache>
                <c:ptCount val="1"/>
                <c:pt idx="0">
                  <c:v>2017</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Summary'!$E$11:$E$16</c:f>
              <c:numCache>
                <c:formatCode>General</c:formatCode>
                <c:ptCount val="6"/>
                <c:pt idx="0">
                  <c:v>4.21</c:v>
                </c:pt>
                <c:pt idx="1">
                  <c:v>3.76</c:v>
                </c:pt>
                <c:pt idx="2">
                  <c:v>4.05</c:v>
                </c:pt>
                <c:pt idx="3">
                  <c:v>4.3600000000000003</c:v>
                </c:pt>
                <c:pt idx="4">
                  <c:v>4.16</c:v>
                </c:pt>
                <c:pt idx="5">
                  <c:v>4.13</c:v>
                </c:pt>
              </c:numCache>
            </c:numRef>
          </c:val>
          <c:extLst>
            <c:ext xmlns:c16="http://schemas.microsoft.com/office/drawing/2014/chart" uri="{C3380CC4-5D6E-409C-BE32-E72D297353CC}">
              <c16:uniqueId val="{00000003-DBF2-41BD-A560-F04F2B0F9219}"/>
            </c:ext>
          </c:extLst>
        </c:ser>
        <c:ser>
          <c:idx val="4"/>
          <c:order val="4"/>
          <c:tx>
            <c:strRef>
              <c:f>'2014-2021 Summary'!$F$10</c:f>
              <c:strCache>
                <c:ptCount val="1"/>
                <c:pt idx="0">
                  <c:v>2018</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Summary'!$F$11:$F$16</c:f>
              <c:numCache>
                <c:formatCode>0.00</c:formatCode>
                <c:ptCount val="6"/>
                <c:pt idx="0">
                  <c:v>4.2699999999999996</c:v>
                </c:pt>
                <c:pt idx="1">
                  <c:v>3.85</c:v>
                </c:pt>
                <c:pt idx="2">
                  <c:v>4.17</c:v>
                </c:pt>
                <c:pt idx="3">
                  <c:v>4.4000000000000004</c:v>
                </c:pt>
                <c:pt idx="4">
                  <c:v>4.2</c:v>
                </c:pt>
                <c:pt idx="5">
                  <c:v>4.22</c:v>
                </c:pt>
              </c:numCache>
            </c:numRef>
          </c:val>
          <c:extLst>
            <c:ext xmlns:c16="http://schemas.microsoft.com/office/drawing/2014/chart" uri="{C3380CC4-5D6E-409C-BE32-E72D297353CC}">
              <c16:uniqueId val="{00000004-DBF2-41BD-A560-F04F2B0F9219}"/>
            </c:ext>
          </c:extLst>
        </c:ser>
        <c:ser>
          <c:idx val="5"/>
          <c:order val="5"/>
          <c:tx>
            <c:strRef>
              <c:f>'2014-2021 Summary'!$G$10</c:f>
              <c:strCache>
                <c:ptCount val="1"/>
                <c:pt idx="0">
                  <c:v>2019</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Summary'!$G$11:$G$16</c:f>
              <c:numCache>
                <c:formatCode>General</c:formatCode>
                <c:ptCount val="6"/>
                <c:pt idx="0">
                  <c:v>4.34</c:v>
                </c:pt>
                <c:pt idx="1">
                  <c:v>3.98</c:v>
                </c:pt>
                <c:pt idx="2">
                  <c:v>4.22</c:v>
                </c:pt>
                <c:pt idx="3">
                  <c:v>4.47</c:v>
                </c:pt>
                <c:pt idx="4">
                  <c:v>4.3600000000000003</c:v>
                </c:pt>
                <c:pt idx="5">
                  <c:v>4.3600000000000003</c:v>
                </c:pt>
              </c:numCache>
            </c:numRef>
          </c:val>
          <c:extLst>
            <c:ext xmlns:c16="http://schemas.microsoft.com/office/drawing/2014/chart" uri="{C3380CC4-5D6E-409C-BE32-E72D297353CC}">
              <c16:uniqueId val="{00000005-DBF2-41BD-A560-F04F2B0F9219}"/>
            </c:ext>
          </c:extLst>
        </c:ser>
        <c:ser>
          <c:idx val="6"/>
          <c:order val="6"/>
          <c:tx>
            <c:strRef>
              <c:f>'2014-2021 Summary'!$H$10</c:f>
              <c:strCache>
                <c:ptCount val="1"/>
                <c:pt idx="0">
                  <c:v>2020</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'2014-2021 Summary'!$A$11:$A$16</c:f>
              <c:strCache>
                <c:ptCount val="6"/>
                <c:pt idx="0">
                  <c:v>Life Goals</c:v>
                </c:pt>
                <c:pt idx="1">
                  <c:v>Involvement</c:v>
                </c:pt>
                <c:pt idx="2">
                  <c:v>Diversity of Treatment</c:v>
                </c:pt>
                <c:pt idx="3">
                  <c:v>Choice</c:v>
                </c:pt>
                <c:pt idx="4">
                  <c:v>Individually Tailored Services</c:v>
                </c:pt>
                <c:pt idx="5">
                  <c:v>OVERALL MEAN SCORE</c:v>
                </c:pt>
              </c:strCache>
            </c:strRef>
          </c:cat>
          <c:val>
            <c:numRef>
              <c:f>'2014-2021 Summary'!$H$11:$H$16</c:f>
              <c:numCache>
                <c:formatCode>General</c:formatCode>
                <c:ptCount val="6"/>
                <c:pt idx="0">
                  <c:v>4.28</c:v>
                </c:pt>
                <c:pt idx="1">
                  <c:v>3.78</c:v>
                </c:pt>
                <c:pt idx="2">
                  <c:v>4.1500000000000004</c:v>
                </c:pt>
                <c:pt idx="3">
                  <c:v>4.3899999999999997</c:v>
                </c:pt>
                <c:pt idx="4">
                  <c:v>4.29</c:v>
                </c:pt>
                <c:pt idx="5" formatCode="0.00">
                  <c:v>4.2</c:v>
                </c:pt>
              </c:numCache>
            </c:numRef>
          </c:val>
          <c:extLst>
            <c:ext xmlns:c16="http://schemas.microsoft.com/office/drawing/2014/chart" uri="{C3380CC4-5D6E-409C-BE32-E72D297353CC}">
              <c16:uniqueId val="{00000006-DBF2-41BD-A560-F04F2B0F9219}"/>
            </c:ext>
          </c:extLst>
        </c:ser>
        <c:ser>
          <c:idx val="7"/>
          <c:order val="7"/>
          <c:tx>
            <c:strRef>
              <c:f>'2014-2021 Summary'!$I$10</c:f>
              <c:strCache>
                <c:ptCount val="1"/>
                <c:pt idx="0">
                  <c:v>2021</c:v>
                </c:pt>
              </c:strCache>
            </c:strRef>
          </c:tx>
          <c:spPr>
            <a:solidFill>
              <a:schemeClr val="accent2">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'2014-2021 Summary'!$I$11:$I$16</c:f>
              <c:numCache>
                <c:formatCode>General</c:formatCode>
                <c:ptCount val="6"/>
                <c:pt idx="0">
                  <c:v>4.1500000000000004</c:v>
                </c:pt>
                <c:pt idx="1">
                  <c:v>3.65</c:v>
                </c:pt>
                <c:pt idx="2">
                  <c:v>3.96</c:v>
                </c:pt>
                <c:pt idx="3">
                  <c:v>4.29</c:v>
                </c:pt>
                <c:pt idx="4">
                  <c:v>4.16</c:v>
                </c:pt>
                <c:pt idx="5" formatCode="0.00">
                  <c:v>4.0666448793486225</c:v>
                </c:pt>
              </c:numCache>
            </c:numRef>
          </c:val>
          <c:extLst>
            <c:ext xmlns:c16="http://schemas.microsoft.com/office/drawing/2014/chart" uri="{C3380CC4-5D6E-409C-BE32-E72D297353CC}">
              <c16:uniqueId val="{00000007-DBF2-41BD-A560-F04F2B0F9219}"/>
            </c:ext>
          </c:extLst>
        </c:ser>
        <c:dLbls>
          <c:showLegendKey val="0"/>
          <c:showVal val="0"/>
          <c:showCatName val="0"/>
          <c:showSerName val="0"/>
          <c:showPercent val="0"/>
          <c:showBubbleSize val="0"/>
        </c:dLbls>
        <c:gapWidth val="219"/>
        <c:overlap val="-27"/>
        <c:axId val="586599744"/>
        <c:axId val="586599200"/>
      </c:barChart>
      <c:catAx>
        <c:axId val="58659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86599200"/>
        <c:crosses val="autoZero"/>
        <c:auto val="1"/>
        <c:lblAlgn val="ctr"/>
        <c:lblOffset val="100"/>
        <c:noMultiLvlLbl val="0"/>
      </c:catAx>
      <c:valAx>
        <c:axId val="58659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59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42659188418807E-2"/>
          <c:y val="3.5412858157839851E-2"/>
          <c:w val="0.88708859744862123"/>
          <c:h val="0.86525788554192451"/>
        </c:manualLayout>
      </c:layout>
      <c:barChart>
        <c:barDir val="col"/>
        <c:grouping val="clustered"/>
        <c:varyColors val="0"/>
        <c:ser>
          <c:idx val="0"/>
          <c:order val="0"/>
          <c:tx>
            <c:strRef>
              <c:f>'2014-2021 Summary'!$A$3</c:f>
              <c:strCache>
                <c:ptCount val="1"/>
                <c:pt idx="0">
                  <c:v># of respondents</c:v>
                </c:pt>
              </c:strCache>
            </c:strRef>
          </c:tx>
          <c:spPr>
            <a:solidFill>
              <a:schemeClr val="accent1"/>
            </a:solidFill>
            <a:ln>
              <a:noFill/>
            </a:ln>
            <a:effectLst/>
          </c:spPr>
          <c:invertIfNegative val="0"/>
          <c:cat>
            <c:numRef>
              <c:f>'2014-2021 Summary'!$B$2:$I$2</c:f>
              <c:numCache>
                <c:formatCode>General</c:formatCode>
                <c:ptCount val="8"/>
                <c:pt idx="0">
                  <c:v>2014</c:v>
                </c:pt>
                <c:pt idx="1">
                  <c:v>2015</c:v>
                </c:pt>
                <c:pt idx="2">
                  <c:v>2016</c:v>
                </c:pt>
                <c:pt idx="3">
                  <c:v>2017</c:v>
                </c:pt>
                <c:pt idx="4">
                  <c:v>2018</c:v>
                </c:pt>
                <c:pt idx="5">
                  <c:v>2019</c:v>
                </c:pt>
                <c:pt idx="6">
                  <c:v>2020</c:v>
                </c:pt>
                <c:pt idx="7">
                  <c:v>2021</c:v>
                </c:pt>
              </c:numCache>
            </c:numRef>
          </c:cat>
          <c:val>
            <c:numRef>
              <c:f>'2014-2021 Summary'!$B$3:$I$3</c:f>
              <c:numCache>
                <c:formatCode>General</c:formatCode>
                <c:ptCount val="8"/>
                <c:pt idx="0">
                  <c:v>368</c:v>
                </c:pt>
                <c:pt idx="1">
                  <c:v>495</c:v>
                </c:pt>
                <c:pt idx="2">
                  <c:v>515</c:v>
                </c:pt>
                <c:pt idx="3">
                  <c:v>1140</c:v>
                </c:pt>
                <c:pt idx="4">
                  <c:v>1087</c:v>
                </c:pt>
                <c:pt idx="5">
                  <c:v>859</c:v>
                </c:pt>
                <c:pt idx="6">
                  <c:v>482</c:v>
                </c:pt>
                <c:pt idx="7">
                  <c:v>475</c:v>
                </c:pt>
              </c:numCache>
            </c:numRef>
          </c:val>
          <c:extLst>
            <c:ext xmlns:c16="http://schemas.microsoft.com/office/drawing/2014/chart" uri="{C3380CC4-5D6E-409C-BE32-E72D297353CC}">
              <c16:uniqueId val="{00000000-B5AE-4643-AB90-378695A3C17E}"/>
            </c:ext>
          </c:extLst>
        </c:ser>
        <c:dLbls>
          <c:showLegendKey val="0"/>
          <c:showVal val="0"/>
          <c:showCatName val="0"/>
          <c:showSerName val="0"/>
          <c:showPercent val="0"/>
          <c:showBubbleSize val="0"/>
        </c:dLbls>
        <c:gapWidth val="219"/>
        <c:axId val="586594304"/>
        <c:axId val="586593760"/>
      </c:barChart>
      <c:lineChart>
        <c:grouping val="standard"/>
        <c:varyColors val="0"/>
        <c:ser>
          <c:idx val="1"/>
          <c:order val="1"/>
          <c:tx>
            <c:strRef>
              <c:f>'2014-2021 Summary'!$A$6</c:f>
              <c:strCache>
                <c:ptCount val="1"/>
                <c:pt idx="0">
                  <c:v>overall mean score</c:v>
                </c:pt>
              </c:strCache>
            </c:strRef>
          </c:tx>
          <c:spPr>
            <a:ln w="28575" cap="rnd">
              <a:solidFill>
                <a:schemeClr val="accent2"/>
              </a:solidFill>
              <a:round/>
            </a:ln>
            <a:effectLst/>
          </c:spPr>
          <c:marker>
            <c:symbol val="none"/>
          </c:marker>
          <c:cat>
            <c:numRef>
              <c:f>'2014-2021 Summary'!$B$2:$I$2</c:f>
              <c:numCache>
                <c:formatCode>General</c:formatCode>
                <c:ptCount val="8"/>
                <c:pt idx="0">
                  <c:v>2014</c:v>
                </c:pt>
                <c:pt idx="1">
                  <c:v>2015</c:v>
                </c:pt>
                <c:pt idx="2">
                  <c:v>2016</c:v>
                </c:pt>
                <c:pt idx="3">
                  <c:v>2017</c:v>
                </c:pt>
                <c:pt idx="4">
                  <c:v>2018</c:v>
                </c:pt>
                <c:pt idx="5">
                  <c:v>2019</c:v>
                </c:pt>
                <c:pt idx="6">
                  <c:v>2020</c:v>
                </c:pt>
                <c:pt idx="7">
                  <c:v>2021</c:v>
                </c:pt>
              </c:numCache>
            </c:numRef>
          </c:cat>
          <c:val>
            <c:numRef>
              <c:f>'2014-2021 Summary'!$B$6:$I$6</c:f>
              <c:numCache>
                <c:formatCode>0.00</c:formatCode>
                <c:ptCount val="8"/>
                <c:pt idx="0">
                  <c:v>4.2430594858902957</c:v>
                </c:pt>
                <c:pt idx="1">
                  <c:v>4.2854778725680349</c:v>
                </c:pt>
                <c:pt idx="2">
                  <c:v>4.3099999999999996</c:v>
                </c:pt>
                <c:pt idx="3">
                  <c:v>4.13</c:v>
                </c:pt>
                <c:pt idx="4">
                  <c:v>4.22</c:v>
                </c:pt>
                <c:pt idx="5">
                  <c:v>4.3640601367007443</c:v>
                </c:pt>
                <c:pt idx="6">
                  <c:v>4.2047214974728098</c:v>
                </c:pt>
                <c:pt idx="7">
                  <c:v>4.0727734425833066</c:v>
                </c:pt>
              </c:numCache>
            </c:numRef>
          </c:val>
          <c:smooth val="0"/>
          <c:extLst>
            <c:ext xmlns:c16="http://schemas.microsoft.com/office/drawing/2014/chart" uri="{C3380CC4-5D6E-409C-BE32-E72D297353CC}">
              <c16:uniqueId val="{00000001-B5AE-4643-AB90-378695A3C17E}"/>
            </c:ext>
          </c:extLst>
        </c:ser>
        <c:dLbls>
          <c:showLegendKey val="0"/>
          <c:showVal val="0"/>
          <c:showCatName val="0"/>
          <c:showSerName val="0"/>
          <c:showPercent val="0"/>
          <c:showBubbleSize val="0"/>
        </c:dLbls>
        <c:marker val="1"/>
        <c:smooth val="0"/>
        <c:axId val="586595392"/>
        <c:axId val="586597024"/>
      </c:lineChart>
      <c:catAx>
        <c:axId val="5865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86593760"/>
        <c:crosses val="autoZero"/>
        <c:auto val="1"/>
        <c:lblAlgn val="ctr"/>
        <c:lblOffset val="100"/>
        <c:noMultiLvlLbl val="0"/>
      </c:catAx>
      <c:valAx>
        <c:axId val="58659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6594304"/>
        <c:crosses val="autoZero"/>
        <c:crossBetween val="between"/>
      </c:valAx>
      <c:valAx>
        <c:axId val="586597024"/>
        <c:scaling>
          <c:orientation val="minMax"/>
          <c:max val="4.5999999999999996"/>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6595392"/>
        <c:crosses val="max"/>
        <c:crossBetween val="between"/>
      </c:valAx>
      <c:catAx>
        <c:axId val="586595392"/>
        <c:scaling>
          <c:orientation val="minMax"/>
        </c:scaling>
        <c:delete val="1"/>
        <c:axPos val="b"/>
        <c:numFmt formatCode="General" sourceLinked="1"/>
        <c:majorTickMark val="out"/>
        <c:minorTickMark val="none"/>
        <c:tickLblPos val="nextTo"/>
        <c:crossAx val="586597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C82B429-7E3A-4825-936C-939F3974B1FD}" type="datetimeFigureOut">
              <a:rPr lang="en-US" smtClean="0"/>
              <a:t>2/17/2022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508BDF3-B85E-4477-8184-38DF8369F632}" type="slidenum">
              <a:rPr lang="en-US" smtClean="0"/>
              <a:t>‹#›</a:t>
            </a:fld>
            <a:endParaRPr lang="en-US"/>
          </a:p>
        </p:txBody>
      </p:sp>
    </p:spTree>
    <p:extLst>
      <p:ext uri="{BB962C8B-B14F-4D97-AF65-F5344CB8AC3E}">
        <p14:creationId xmlns:p14="http://schemas.microsoft.com/office/powerpoint/2010/main" val="46951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5623A4-3F4C-447A-8BFE-CAA876AF672D}" type="datetimeFigureOut">
              <a:rPr lang="en-US" smtClean="0"/>
              <a:t>2/17/2022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91B187-0C22-42C1-B3EB-C13EF96B7FFA}" type="slidenum">
              <a:rPr lang="en-US" smtClean="0"/>
              <a:t>‹#›</a:t>
            </a:fld>
            <a:endParaRPr lang="en-US"/>
          </a:p>
        </p:txBody>
      </p:sp>
    </p:spTree>
    <p:extLst>
      <p:ext uri="{BB962C8B-B14F-4D97-AF65-F5344CB8AC3E}">
        <p14:creationId xmlns:p14="http://schemas.microsoft.com/office/powerpoint/2010/main" val="422170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91B187-0C22-42C1-B3EB-C13EF96B7FFA}" type="slidenum">
              <a:rPr lang="en-US" smtClean="0"/>
              <a:t>1</a:t>
            </a:fld>
            <a:endParaRPr lang="en-US"/>
          </a:p>
        </p:txBody>
      </p:sp>
    </p:spTree>
    <p:extLst>
      <p:ext uri="{BB962C8B-B14F-4D97-AF65-F5344CB8AC3E}">
        <p14:creationId xmlns:p14="http://schemas.microsoft.com/office/powerpoint/2010/main" val="399060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071D-FC7D-4667-A756-D6A5A349510B}" type="slidenum">
              <a:rPr lang="en-US" smtClean="0"/>
              <a:t>20</a:t>
            </a:fld>
            <a:endParaRPr lang="en-US" dirty="0"/>
          </a:p>
        </p:txBody>
      </p:sp>
    </p:spTree>
    <p:extLst>
      <p:ext uri="{BB962C8B-B14F-4D97-AF65-F5344CB8AC3E}">
        <p14:creationId xmlns:p14="http://schemas.microsoft.com/office/powerpoint/2010/main" val="391220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071D-FC7D-4667-A756-D6A5A349510B}" type="slidenum">
              <a:rPr lang="en-US" smtClean="0"/>
              <a:t>21</a:t>
            </a:fld>
            <a:endParaRPr lang="en-US" dirty="0"/>
          </a:p>
        </p:txBody>
      </p:sp>
    </p:spTree>
    <p:extLst>
      <p:ext uri="{BB962C8B-B14F-4D97-AF65-F5344CB8AC3E}">
        <p14:creationId xmlns:p14="http://schemas.microsoft.com/office/powerpoint/2010/main" val="12885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071D-FC7D-4667-A756-D6A5A349510B}" type="slidenum">
              <a:rPr lang="en-US" smtClean="0"/>
              <a:t>34</a:t>
            </a:fld>
            <a:endParaRPr lang="en-US" dirty="0"/>
          </a:p>
        </p:txBody>
      </p:sp>
    </p:spTree>
    <p:extLst>
      <p:ext uri="{BB962C8B-B14F-4D97-AF65-F5344CB8AC3E}">
        <p14:creationId xmlns:p14="http://schemas.microsoft.com/office/powerpoint/2010/main" val="178394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458342-E097-4FDF-A09C-49B2C2A17EC4}" type="datetime1">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1FFFF-50CD-4A07-842F-0808AA3979DC}" type="datetime1">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93404-DA7D-4A28-BF0A-3652E4D6D3CF}" type="datetime1">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110FA-80F5-44BF-9538-81183F93D5AD}" type="datetime1">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2C351-C048-4319-85A2-2D9D37303F5C}" type="datetime1">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05B2D-2800-4152-B813-151826AFF49B}" type="datetime1">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5C70D-8807-49FB-92D5-886F3DB9E5D6}" type="datetime1">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17094A-9EE2-4F8B-A992-4DBAA6348BAF}" type="datetime1">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A22DB-2A51-4C64-B125-6033F5F52F8A}" type="datetime1">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CDD3C-8BF5-47F3-9F8D-5081172585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66128-ECC2-4360-AE90-6D80A2490B05}" type="datetime1">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CDD3C-8BF5-47F3-9F8D-5081172585B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0357897-94E9-420B-A48D-75A54E953F02}" type="datetime1">
              <a:rPr lang="en-US" smtClean="0"/>
              <a:t>2/17/2022</a:t>
            </a:fld>
            <a:endParaRPr lang="en-US"/>
          </a:p>
        </p:txBody>
      </p:sp>
      <p:sp>
        <p:nvSpPr>
          <p:cNvPr id="9" name="Slide Number Placeholder 8"/>
          <p:cNvSpPr>
            <a:spLocks noGrp="1"/>
          </p:cNvSpPr>
          <p:nvPr>
            <p:ph type="sldNum" sz="quarter" idx="11"/>
          </p:nvPr>
        </p:nvSpPr>
        <p:spPr/>
        <p:txBody>
          <a:bodyPr/>
          <a:lstStyle/>
          <a:p>
            <a:fld id="{486CDD3C-8BF5-47F3-9F8D-5081172585B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6CDD3C-8BF5-47F3-9F8D-5081172585B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2E7B027-5F94-4BB3-A364-7686B34045DA}" type="datetime1">
              <a:rPr lang="en-US" smtClean="0"/>
              <a:t>2/17/2022</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ortal.swmbh.org/com/qmc/_layouts/15/WopiFrame.aspx?sourcedoc=%7b78E12B8A-E279-4652-B192-EA941C32057A%7d&amp;file=2021%20SWMBH%20Successes%20and%20Accomplishments%20Report%20Final.doc1_11.16.21.docx&amp;action=defaul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swmbh.org/swmbh/qapi/_layouts/15/WopiFrame.aspx?sourcedoc=%7b74E21303-1433-4ECE-9542-60EB99D7244A%7d&amp;file=2020%20RSA-r%20Survey%20Results%20Final.pptx&amp;action=default"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Well-being" TargetMode="External"/><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577542"/>
            <a:ext cx="7239000" cy="1975658"/>
          </a:xfrm>
        </p:spPr>
        <p:txBody>
          <a:bodyPr>
            <a:normAutofit fontScale="92500" lnSpcReduction="10000"/>
          </a:bodyPr>
          <a:lstStyle/>
          <a:p>
            <a:pPr algn="ctr"/>
            <a:r>
              <a:rPr lang="en-US" sz="4400" b="1" dirty="0">
                <a:solidFill>
                  <a:schemeClr val="tx1"/>
                </a:solidFill>
              </a:rPr>
              <a:t>General Overview of Programs and Services</a:t>
            </a:r>
          </a:p>
          <a:p>
            <a:pPr algn="ctr"/>
            <a:r>
              <a:rPr lang="en-US" sz="4400" b="1" dirty="0">
                <a:solidFill>
                  <a:schemeClr val="tx1"/>
                </a:solidFill>
              </a:rPr>
              <a:t>2022</a:t>
            </a:r>
          </a:p>
          <a:p>
            <a:pPr algn="ctr"/>
            <a:endParaRPr lang="en-US" sz="4400" b="1" dirty="0">
              <a:solidFill>
                <a:schemeClr val="tx1"/>
              </a:solidFill>
            </a:endParaRPr>
          </a:p>
          <a:p>
            <a:pPr algn="ctr"/>
            <a:endParaRPr lang="en-US" sz="4400" b="1" dirty="0">
              <a:solidFill>
                <a:schemeClr val="tx1"/>
              </a:solidFill>
            </a:endParaRPr>
          </a:p>
          <a:p>
            <a:pPr algn="ctr"/>
            <a:endParaRPr lang="en-US" sz="1600" b="1" i="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38200"/>
            <a:ext cx="7040619" cy="3409603"/>
          </a:xfrm>
          <a:prstGeom prst="rect">
            <a:avLst/>
          </a:prstGeom>
        </p:spPr>
      </p:pic>
      <p:sp>
        <p:nvSpPr>
          <p:cNvPr id="2" name="Slide Number Placeholder 1"/>
          <p:cNvSpPr>
            <a:spLocks noGrp="1"/>
          </p:cNvSpPr>
          <p:nvPr>
            <p:ph type="sldNum" sz="quarter" idx="12"/>
          </p:nvPr>
        </p:nvSpPr>
        <p:spPr/>
        <p:txBody>
          <a:bodyPr/>
          <a:lstStyle/>
          <a:p>
            <a:fld id="{486CDD3C-8BF5-47F3-9F8D-5081172585B0}" type="slidenum">
              <a:rPr lang="en-US" smtClean="0"/>
              <a:t>1</a:t>
            </a:fld>
            <a:endParaRPr lang="en-US"/>
          </a:p>
        </p:txBody>
      </p:sp>
      <p:pic>
        <p:nvPicPr>
          <p:cNvPr id="5" name="Picture 4">
            <a:extLst>
              <a:ext uri="{FF2B5EF4-FFF2-40B4-BE49-F238E27FC236}">
                <a16:creationId xmlns:a16="http://schemas.microsoft.com/office/drawing/2014/main" id="{048ACF43-19ED-4D0D-9A07-CB1BAAA672DC}"/>
              </a:ext>
            </a:extLst>
          </p:cNvPr>
          <p:cNvPicPr>
            <a:picLocks noChangeAspect="1"/>
          </p:cNvPicPr>
          <p:nvPr/>
        </p:nvPicPr>
        <p:blipFill>
          <a:blip r:embed="rId4"/>
          <a:stretch>
            <a:fillRect/>
          </a:stretch>
        </p:blipFill>
        <p:spPr>
          <a:xfrm>
            <a:off x="6853483" y="304800"/>
            <a:ext cx="1952625" cy="1704975"/>
          </a:xfrm>
          <a:prstGeom prst="rect">
            <a:avLst/>
          </a:prstGeom>
        </p:spPr>
      </p:pic>
    </p:spTree>
    <p:extLst>
      <p:ext uri="{BB962C8B-B14F-4D97-AF65-F5344CB8AC3E}">
        <p14:creationId xmlns:p14="http://schemas.microsoft.com/office/powerpoint/2010/main" val="282334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6048" y="685800"/>
            <a:ext cx="8196943" cy="4632960"/>
          </a:xfrm>
          <a:prstGeom prst="rect">
            <a:avLst/>
          </a:prstGeom>
        </p:spPr>
        <p:txBody>
          <a:bodyPr>
            <a:normAutofit/>
          </a:bodyPr>
          <a:lstStyle/>
          <a:p>
            <a:pPr marL="457200" lvl="1" indent="0">
              <a:buNone/>
            </a:pPr>
            <a:endParaRPr lang="en-US" sz="1800" b="1" i="0" dirty="0"/>
          </a:p>
          <a:p>
            <a:pPr>
              <a:buClr>
                <a:schemeClr val="tx2"/>
              </a:buClr>
              <a:defRPr/>
            </a:pPr>
            <a:r>
              <a:rPr lang="en-US" sz="2400" i="0" dirty="0">
                <a:cs typeface="Calibri" pitchFamily="34" charset="0"/>
              </a:rPr>
              <a:t>SWMBH has served: roughly </a:t>
            </a:r>
            <a:r>
              <a:rPr lang="en-US" sz="3200" b="1" i="0" dirty="0">
                <a:cs typeface="Calibri" pitchFamily="34" charset="0"/>
              </a:rPr>
              <a:t>27,760</a:t>
            </a:r>
            <a:r>
              <a:rPr lang="en-US" sz="2400" i="0" dirty="0">
                <a:cs typeface="Calibri" pitchFamily="34" charset="0"/>
              </a:rPr>
              <a:t> consumers from </a:t>
            </a:r>
            <a:r>
              <a:rPr lang="en-US" sz="2400" dirty="0">
                <a:cs typeface="Calibri" pitchFamily="34" charset="0"/>
              </a:rPr>
              <a:t>October</a:t>
            </a:r>
            <a:r>
              <a:rPr lang="en-US" sz="2400" i="0" dirty="0">
                <a:cs typeface="Calibri" pitchFamily="34" charset="0"/>
              </a:rPr>
              <a:t> 1, </a:t>
            </a:r>
            <a:r>
              <a:rPr lang="en-US" sz="2400" dirty="0">
                <a:cs typeface="Calibri" pitchFamily="34" charset="0"/>
              </a:rPr>
              <a:t>2020 to September 30, 2021. </a:t>
            </a:r>
            <a:endParaRPr lang="en-US" sz="2400" i="0" dirty="0">
              <a:cs typeface="Calibri" pitchFamily="34" charset="0"/>
            </a:endParaRPr>
          </a:p>
          <a:p>
            <a:pPr>
              <a:buClr>
                <a:schemeClr val="tx1"/>
              </a:buClr>
              <a:defRPr/>
            </a:pPr>
            <a:endParaRPr lang="en-US" sz="1400" dirty="0">
              <a:cs typeface="Calibri" pitchFamily="34" charset="0"/>
            </a:endParaRPr>
          </a:p>
          <a:p>
            <a:pPr marL="0" indent="0">
              <a:buClr>
                <a:schemeClr val="tx1"/>
              </a:buClr>
              <a:buNone/>
              <a:defRPr/>
            </a:pPr>
            <a:r>
              <a:rPr lang="en-US" sz="1600" i="0" dirty="0">
                <a:cs typeface="Calibri" pitchFamily="34" charset="0"/>
              </a:rPr>
              <a:t>	</a:t>
            </a:r>
          </a:p>
          <a:p>
            <a:pPr marL="171450" indent="-171450">
              <a:buClr>
                <a:schemeClr val="bg2"/>
              </a:buClr>
              <a:buFont typeface="Calibri" pitchFamily="34" charset="0"/>
              <a:buChar char="•"/>
              <a:defRPr/>
            </a:pPr>
            <a:endParaRPr lang="en-US" sz="1600" i="0" dirty="0">
              <a:cs typeface="Calibri" pitchFamily="34" charset="0"/>
            </a:endParaRPr>
          </a:p>
          <a:p>
            <a:pPr marL="457200" lvl="1" indent="0">
              <a:buNone/>
            </a:pPr>
            <a:endParaRPr lang="en-US" b="1" i="0" dirty="0"/>
          </a:p>
        </p:txBody>
      </p:sp>
      <p:sp>
        <p:nvSpPr>
          <p:cNvPr id="3" name="Title 2"/>
          <p:cNvSpPr>
            <a:spLocks noGrp="1"/>
          </p:cNvSpPr>
          <p:nvPr>
            <p:ph type="title"/>
          </p:nvPr>
        </p:nvSpPr>
        <p:spPr>
          <a:xfrm>
            <a:off x="222504" y="124148"/>
            <a:ext cx="8126838" cy="990600"/>
          </a:xfrm>
        </p:spPr>
        <p:txBody>
          <a:bodyPr>
            <a:normAutofit/>
          </a:bodyPr>
          <a:lstStyle/>
          <a:p>
            <a:r>
              <a:rPr lang="en-US" sz="4900" dirty="0">
                <a:solidFill>
                  <a:srgbClr val="1F497D"/>
                </a:solidFill>
              </a:rPr>
              <a:t>Populations Served</a:t>
            </a:r>
            <a:endParaRPr lang="en-US" sz="4400" dirty="0">
              <a:solidFill>
                <a:srgbClr val="FF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1965960"/>
            <a:ext cx="3393791" cy="4079240"/>
          </a:xfrm>
          <a:prstGeom prst="rect">
            <a:avLst/>
          </a:prstGeom>
          <a:noFill/>
        </p:spPr>
      </p:pic>
      <p:sp>
        <p:nvSpPr>
          <p:cNvPr id="5" name="TextBox 4"/>
          <p:cNvSpPr txBox="1"/>
          <p:nvPr/>
        </p:nvSpPr>
        <p:spPr>
          <a:xfrm>
            <a:off x="2286000" y="6596390"/>
            <a:ext cx="4572000" cy="261610"/>
          </a:xfrm>
          <a:prstGeom prst="rect">
            <a:avLst/>
          </a:prstGeom>
          <a:noFill/>
        </p:spPr>
        <p:txBody>
          <a:bodyPr wrap="square" rtlCol="0">
            <a:spAutoFit/>
          </a:bodyPr>
          <a:lstStyle/>
          <a:p>
            <a:pPr algn="ctr"/>
            <a:r>
              <a:rPr lang="en-US" sz="1100" i="1" dirty="0"/>
              <a:t> </a:t>
            </a:r>
          </a:p>
        </p:txBody>
      </p:sp>
      <p:sp>
        <p:nvSpPr>
          <p:cNvPr id="6" name="TextBox 5"/>
          <p:cNvSpPr txBox="1"/>
          <p:nvPr/>
        </p:nvSpPr>
        <p:spPr>
          <a:xfrm>
            <a:off x="222504" y="1963430"/>
            <a:ext cx="4648200" cy="4425827"/>
          </a:xfrm>
          <a:prstGeom prst="rect">
            <a:avLst/>
          </a:prstGeom>
          <a:noFill/>
        </p:spPr>
        <p:txBody>
          <a:bodyPr wrap="square" rtlCol="0">
            <a:spAutoFit/>
          </a:bodyPr>
          <a:lstStyle/>
          <a:p>
            <a:pPr marL="342900" lvl="0" indent="-228600">
              <a:spcBef>
                <a:spcPct val="20000"/>
              </a:spcBef>
              <a:buClr>
                <a:srgbClr val="1F497D"/>
              </a:buClr>
              <a:buFont typeface="Arial" pitchFamily="34" charset="0"/>
              <a:buChar char="•"/>
              <a:defRPr/>
            </a:pPr>
            <a:r>
              <a:rPr lang="en-US" sz="2400" dirty="0">
                <a:solidFill>
                  <a:prstClr val="black"/>
                </a:solidFill>
                <a:cs typeface="Calibri" pitchFamily="34" charset="0"/>
              </a:rPr>
              <a:t>Persons served include: </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Adults with SPMI (severe persistent mental illness)</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Adults with Developmental Disabilities</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Adults with Substance Use Disorders</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Children with SED (severe emotional disturbance)</a:t>
            </a:r>
          </a:p>
          <a:p>
            <a:pPr marL="640080" lvl="1" indent="-228600">
              <a:spcBef>
                <a:spcPct val="20000"/>
              </a:spcBef>
              <a:buClr>
                <a:schemeClr val="accent2"/>
              </a:buClr>
              <a:buFont typeface="Arial" pitchFamily="34" charset="0"/>
              <a:buChar char="•"/>
              <a:defRPr/>
            </a:pPr>
            <a:r>
              <a:rPr lang="en-US" sz="2000" dirty="0">
                <a:solidFill>
                  <a:prstClr val="black"/>
                </a:solidFill>
                <a:cs typeface="Calibri" pitchFamily="34" charset="0"/>
              </a:rPr>
              <a:t>Children with Developmental Disabilities </a:t>
            </a:r>
            <a:endParaRPr lang="en-US" sz="2400" dirty="0">
              <a:solidFill>
                <a:prstClr val="black"/>
              </a:solidFill>
              <a:cs typeface="Calibri" pitchFamily="34" charset="0"/>
            </a:endParaRPr>
          </a:p>
          <a:p>
            <a:pPr marL="342900" lvl="0" indent="-228600">
              <a:spcBef>
                <a:spcPct val="20000"/>
              </a:spcBef>
              <a:buClr>
                <a:srgbClr val="1F497D"/>
              </a:buClr>
              <a:buFont typeface="Arial" pitchFamily="34" charset="0"/>
              <a:buChar char="•"/>
              <a:defRPr/>
            </a:pPr>
            <a:r>
              <a:rPr lang="en-US" sz="2400" dirty="0">
                <a:solidFill>
                  <a:prstClr val="black"/>
                </a:solidFill>
                <a:cs typeface="Calibri" pitchFamily="34" charset="0"/>
              </a:rPr>
              <a:t>Medicaid Eligibles in region </a:t>
            </a:r>
          </a:p>
          <a:p>
            <a:pPr marL="114300" lvl="0">
              <a:spcBef>
                <a:spcPct val="20000"/>
              </a:spcBef>
              <a:buClr>
                <a:srgbClr val="1F497D"/>
              </a:buClr>
              <a:defRPr/>
            </a:pPr>
            <a:r>
              <a:rPr lang="en-US" sz="2400" dirty="0">
                <a:solidFill>
                  <a:prstClr val="black"/>
                </a:solidFill>
                <a:cs typeface="Calibri" pitchFamily="34" charset="0"/>
              </a:rPr>
              <a:t>   (FY ‘21): </a:t>
            </a:r>
            <a:r>
              <a:rPr lang="en-US" sz="2400" b="1" dirty="0">
                <a:solidFill>
                  <a:prstClr val="black"/>
                </a:solidFill>
                <a:cs typeface="Calibri" pitchFamily="34" charset="0"/>
              </a:rPr>
              <a:t>268,868</a:t>
            </a:r>
          </a:p>
        </p:txBody>
      </p:sp>
      <p:sp>
        <p:nvSpPr>
          <p:cNvPr id="8" name="Slide Number Placeholder 3"/>
          <p:cNvSpPr>
            <a:spLocks noGrp="1"/>
          </p:cNvSpPr>
          <p:nvPr>
            <p:ph type="sldNum" sz="quarter" idx="12"/>
          </p:nvPr>
        </p:nvSpPr>
        <p:spPr>
          <a:xfrm>
            <a:off x="8531788" y="5648960"/>
            <a:ext cx="548640" cy="396240"/>
          </a:xfrm>
        </p:spPr>
        <p:txBody>
          <a:bodyPr/>
          <a:lstStyle/>
          <a:p>
            <a:r>
              <a:rPr lang="en-US" dirty="0"/>
              <a:t>10</a:t>
            </a:r>
          </a:p>
        </p:txBody>
      </p:sp>
    </p:spTree>
    <p:extLst>
      <p:ext uri="{BB962C8B-B14F-4D97-AF65-F5344CB8AC3E}">
        <p14:creationId xmlns:p14="http://schemas.microsoft.com/office/powerpoint/2010/main" val="120829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213884"/>
            <a:ext cx="8135112" cy="4800600"/>
          </a:xfrm>
        </p:spPr>
        <p:txBody>
          <a:bodyPr>
            <a:normAutofit fontScale="92500"/>
          </a:bodyPr>
          <a:lstStyle/>
          <a:p>
            <a:r>
              <a:rPr lang="en-US" dirty="0"/>
              <a:t>An independent Board of Directors with one representative from each CMH administers the Governance Policies and directs the Executive Officer</a:t>
            </a:r>
          </a:p>
          <a:p>
            <a:r>
              <a:rPr lang="en-US" dirty="0"/>
              <a:t>An Executive Officer organizes and oversees the operations.</a:t>
            </a:r>
          </a:p>
          <a:p>
            <a:r>
              <a:rPr lang="en-US" dirty="0"/>
              <a:t>An Operations Committee composed of the CEOs of the involved eight community mental health organizations provides counsel to the CEO and Board.</a:t>
            </a:r>
          </a:p>
          <a:p>
            <a:r>
              <a:rPr lang="en-US" dirty="0"/>
              <a:t>Other Committees with representatives from the participant CMH organizations are created to maximize involvement and efficacy;</a:t>
            </a:r>
          </a:p>
          <a:p>
            <a:pPr lvl="1"/>
            <a:r>
              <a:rPr lang="en-US" dirty="0"/>
              <a:t>Finance, Quality Management, Utilization Management Clinical Practices, Provider Network Management, Information Technology, Customer Services, Compliance. </a:t>
            </a:r>
          </a:p>
          <a:p>
            <a:r>
              <a:rPr lang="en-US" dirty="0"/>
              <a:t>The Board and CEO are further aided by the Substance Use Disorder Oversight Policy Board, the Consumer Advisory Committee.</a:t>
            </a:r>
          </a:p>
        </p:txBody>
      </p:sp>
      <p:sp>
        <p:nvSpPr>
          <p:cNvPr id="4" name="Slide Number Placeholder 3"/>
          <p:cNvSpPr>
            <a:spLocks noGrp="1"/>
          </p:cNvSpPr>
          <p:nvPr>
            <p:ph type="sldNum" sz="quarter" idx="12"/>
          </p:nvPr>
        </p:nvSpPr>
        <p:spPr/>
        <p:txBody>
          <a:bodyPr/>
          <a:lstStyle/>
          <a:p>
            <a:fld id="{486CDD3C-8BF5-47F3-9F8D-5081172585B0}" type="slidenum">
              <a:rPr lang="en-US" smtClean="0"/>
              <a:t>11</a:t>
            </a:fld>
            <a:endParaRPr lang="en-US" dirty="0"/>
          </a:p>
        </p:txBody>
      </p:sp>
      <p:sp>
        <p:nvSpPr>
          <p:cNvPr id="5" name="Rectangle 2"/>
          <p:cNvSpPr>
            <a:spLocks noGrp="1" noChangeArrowheads="1"/>
          </p:cNvSpPr>
          <p:nvPr>
            <p:ph type="title"/>
          </p:nvPr>
        </p:nvSpPr>
        <p:spPr>
          <a:xfrm>
            <a:off x="246888" y="76200"/>
            <a:ext cx="8135112" cy="1143000"/>
          </a:xfrm>
        </p:spPr>
        <p:txBody>
          <a:bodyPr>
            <a:normAutofit fontScale="90000"/>
          </a:bodyPr>
          <a:lstStyle/>
          <a:p>
            <a:r>
              <a:rPr lang="en-US" altLang="en-US" sz="4900" dirty="0"/>
              <a:t>SWMBH</a:t>
            </a:r>
            <a:br>
              <a:rPr lang="en-US" altLang="en-US" sz="4000" dirty="0"/>
            </a:br>
            <a:r>
              <a:rPr lang="en-US" altLang="en-US" sz="3100" i="1" dirty="0"/>
              <a:t>-How we’re organized…</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52401"/>
            <a:ext cx="1297232" cy="1061484"/>
          </a:xfrm>
          <a:prstGeom prst="rect">
            <a:avLst/>
          </a:prstGeom>
        </p:spPr>
      </p:pic>
    </p:spTree>
    <p:extLst>
      <p:ext uri="{BB962C8B-B14F-4D97-AF65-F5344CB8AC3E}">
        <p14:creationId xmlns:p14="http://schemas.microsoft.com/office/powerpoint/2010/main" val="323188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38" y="1243584"/>
            <a:ext cx="8282870" cy="5510381"/>
          </a:xfrm>
        </p:spPr>
        <p:txBody>
          <a:bodyPr>
            <a:noAutofit/>
          </a:bodyPr>
          <a:lstStyle/>
          <a:p>
            <a:r>
              <a:rPr lang="en-US" sz="2200" dirty="0"/>
              <a:t>SWMBH is a Michigan governmental entity known as a </a:t>
            </a:r>
            <a:r>
              <a:rPr lang="en-US" sz="2200" b="1" dirty="0"/>
              <a:t>Regional Entity</a:t>
            </a:r>
            <a:r>
              <a:rPr lang="en-US" sz="2200" dirty="0"/>
              <a:t>, one of 10 in the state</a:t>
            </a:r>
          </a:p>
          <a:p>
            <a:pPr lvl="1"/>
            <a:r>
              <a:rPr lang="en-US" sz="2000" dirty="0"/>
              <a:t>We’re</a:t>
            </a:r>
            <a:r>
              <a:rPr lang="en-US" sz="2000" b="1" dirty="0"/>
              <a:t> </a:t>
            </a:r>
            <a:r>
              <a:rPr lang="en-US" sz="2000" dirty="0"/>
              <a:t>separate from each of the 8 CMHSPs which established it. </a:t>
            </a:r>
          </a:p>
          <a:p>
            <a:pPr lvl="2"/>
            <a:r>
              <a:rPr lang="en-US" sz="1800" i="1" dirty="0"/>
              <a:t>Source statute: Michigan Mental Health Code 330.1204b.</a:t>
            </a:r>
          </a:p>
          <a:p>
            <a:pPr lvl="1"/>
            <a:r>
              <a:rPr lang="en-US" sz="2000" dirty="0"/>
              <a:t>SWMBH has its own </a:t>
            </a:r>
            <a:r>
              <a:rPr lang="en-US" sz="2000" b="1" dirty="0"/>
              <a:t>Governing Board</a:t>
            </a:r>
            <a:r>
              <a:rPr lang="en-US" sz="2000" dirty="0"/>
              <a:t>, with a representative appointed by each Participant CMHSP. </a:t>
            </a:r>
          </a:p>
          <a:p>
            <a:pPr lvl="1"/>
            <a:r>
              <a:rPr lang="en-US" sz="2000" dirty="0"/>
              <a:t>Each CMHSP Board has approved SWMBH Bylaws. </a:t>
            </a:r>
          </a:p>
          <a:p>
            <a:pPr lvl="1"/>
            <a:r>
              <a:rPr lang="en-US" sz="2000" dirty="0"/>
              <a:t>The SWMBH Board approved the </a:t>
            </a:r>
            <a:r>
              <a:rPr lang="en-US" sz="2000" b="1" dirty="0"/>
              <a:t>Operating Agreement </a:t>
            </a:r>
            <a:r>
              <a:rPr lang="en-US" sz="2000" dirty="0"/>
              <a:t>and signed </a:t>
            </a:r>
            <a:r>
              <a:rPr lang="en-US" sz="2000" b="1" dirty="0"/>
              <a:t>Conflict of Interest </a:t>
            </a:r>
            <a:r>
              <a:rPr lang="en-US" sz="2000" dirty="0"/>
              <a:t>forms.</a:t>
            </a:r>
          </a:p>
          <a:p>
            <a:r>
              <a:rPr lang="en-US" sz="2200" dirty="0"/>
              <a:t>SWMBH is also the </a:t>
            </a:r>
            <a:r>
              <a:rPr lang="en-US" sz="2200" b="1" dirty="0"/>
              <a:t>Coordinating Agency </a:t>
            </a:r>
            <a:r>
              <a:rPr lang="en-US" sz="2200" dirty="0"/>
              <a:t>for the 8 county region, and..</a:t>
            </a:r>
          </a:p>
          <a:p>
            <a:r>
              <a:rPr lang="en-US" sz="2200" dirty="0"/>
              <a:t>SWMBH is one of 4 </a:t>
            </a:r>
            <a:r>
              <a:rPr lang="en-US" sz="2200" b="1" dirty="0"/>
              <a:t>Medicare-Medicaid Dual Eligibility Demonstration regions </a:t>
            </a:r>
            <a:r>
              <a:rPr lang="en-US" sz="2200" dirty="0"/>
              <a:t>in the state. </a:t>
            </a:r>
          </a:p>
        </p:txBody>
      </p:sp>
      <p:sp>
        <p:nvSpPr>
          <p:cNvPr id="7" name="Rectangle 2"/>
          <p:cNvSpPr>
            <a:spLocks noGrp="1" noChangeArrowheads="1"/>
          </p:cNvSpPr>
          <p:nvPr>
            <p:ph type="title"/>
          </p:nvPr>
        </p:nvSpPr>
        <p:spPr>
          <a:xfrm>
            <a:off x="246888" y="76200"/>
            <a:ext cx="8135112" cy="1143000"/>
          </a:xfrm>
        </p:spPr>
        <p:txBody>
          <a:bodyPr>
            <a:normAutofit fontScale="90000"/>
          </a:bodyPr>
          <a:lstStyle/>
          <a:p>
            <a:r>
              <a:rPr lang="en-US" altLang="en-US" sz="4900" dirty="0"/>
              <a:t>SWMBH</a:t>
            </a:r>
            <a:br>
              <a:rPr lang="en-US" altLang="en-US" sz="4000" dirty="0"/>
            </a:br>
            <a:r>
              <a:rPr lang="en-US" altLang="en-US" sz="3100" i="1" dirty="0"/>
              <a:t>-How we do it, our structure…</a:t>
            </a:r>
          </a:p>
        </p:txBody>
      </p:sp>
      <p:sp>
        <p:nvSpPr>
          <p:cNvPr id="9" name="Slide Number Placeholder 3"/>
          <p:cNvSpPr>
            <a:spLocks noGrp="1"/>
          </p:cNvSpPr>
          <p:nvPr>
            <p:ph type="sldNum" sz="quarter" idx="12"/>
          </p:nvPr>
        </p:nvSpPr>
        <p:spPr>
          <a:xfrm>
            <a:off x="8531788" y="5648960"/>
            <a:ext cx="548640" cy="396240"/>
          </a:xfrm>
        </p:spPr>
        <p:txBody>
          <a:bodyPr/>
          <a:lstStyle/>
          <a:p>
            <a:r>
              <a:rPr lang="en-US" dirty="0"/>
              <a:t>12</a:t>
            </a:r>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8876" y="139561"/>
            <a:ext cx="1297232" cy="1243181"/>
          </a:xfrm>
        </p:spPr>
      </p:pic>
    </p:spTree>
    <p:extLst>
      <p:ext uri="{BB962C8B-B14F-4D97-AF65-F5344CB8AC3E}">
        <p14:creationId xmlns:p14="http://schemas.microsoft.com/office/powerpoint/2010/main" val="23659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6CDD3C-8BF5-47F3-9F8D-5081172585B0}" type="slidenum">
              <a:rPr lang="en-US" smtClean="0"/>
              <a:t>13</a:t>
            </a:fld>
            <a:endParaRPr lang="en-US"/>
          </a:p>
        </p:txBody>
      </p:sp>
      <p:pic>
        <p:nvPicPr>
          <p:cNvPr id="35842" name="Picture 2" descr="C:\Users\Colorado Dyer\Pictures\Resource Pictures\Org Change\big 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971550"/>
            <a:ext cx="7629747"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8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3B0E-7F20-4CC4-A4A6-15F4043E1D75}"/>
              </a:ext>
            </a:extLst>
          </p:cNvPr>
          <p:cNvSpPr>
            <a:spLocks noGrp="1"/>
          </p:cNvSpPr>
          <p:nvPr>
            <p:ph type="title"/>
          </p:nvPr>
        </p:nvSpPr>
        <p:spPr>
          <a:xfrm>
            <a:off x="457200" y="274638"/>
            <a:ext cx="7620000" cy="563562"/>
          </a:xfrm>
        </p:spPr>
        <p:txBody>
          <a:bodyPr/>
          <a:lstStyle/>
          <a:p>
            <a:r>
              <a:rPr lang="en-US" dirty="0"/>
              <a:t>2022-2024 Initiatives</a:t>
            </a:r>
          </a:p>
        </p:txBody>
      </p:sp>
      <p:sp>
        <p:nvSpPr>
          <p:cNvPr id="3" name="Content Placeholder 2">
            <a:extLst>
              <a:ext uri="{FF2B5EF4-FFF2-40B4-BE49-F238E27FC236}">
                <a16:creationId xmlns:a16="http://schemas.microsoft.com/office/drawing/2014/main" id="{DFF928AD-856D-4AA2-9C60-8BC1828EA13A}"/>
              </a:ext>
            </a:extLst>
          </p:cNvPr>
          <p:cNvSpPr>
            <a:spLocks noGrp="1"/>
          </p:cNvSpPr>
          <p:nvPr>
            <p:ph idx="1"/>
          </p:nvPr>
        </p:nvSpPr>
        <p:spPr>
          <a:xfrm>
            <a:off x="304800" y="1066800"/>
            <a:ext cx="7772400" cy="5334000"/>
          </a:xfrm>
        </p:spPr>
        <p:txBody>
          <a:bodyPr>
            <a:normAutofit fontScale="85000" lnSpcReduction="20000"/>
          </a:bodyPr>
          <a:lstStyle/>
          <a:p>
            <a:r>
              <a:rPr lang="en-US" dirty="0"/>
              <a:t>Opioid Health Homes (OHH) in Kalamazoo and Calhoun counties.</a:t>
            </a:r>
          </a:p>
          <a:p>
            <a:pPr lvl="1"/>
            <a:r>
              <a:rPr lang="en-US" dirty="0"/>
              <a:t>Probable expansion in 2022 in more counties, when and where TBD. Quality withhold metrics bonus accrues to OHHPs not SWMBH but are still important. </a:t>
            </a:r>
          </a:p>
          <a:p>
            <a:r>
              <a:rPr lang="en-US" dirty="0"/>
              <a:t>Certified Community Behavioral Health Clinics (CCBHC) in Kalamazoo and St. Joseph counties with CMHSPs. Special attention to clinical, patient flow, data reporting and finance.</a:t>
            </a:r>
          </a:p>
          <a:p>
            <a:pPr lvl="1"/>
            <a:r>
              <a:rPr lang="en-US" dirty="0"/>
              <a:t>Probable expansion in 2022 in more counties, when and where TBD. Quality withhold metrics bonus accrues to CCBHCs not SWMBH but are still important.</a:t>
            </a:r>
          </a:p>
          <a:p>
            <a:r>
              <a:rPr lang="en-US" dirty="0"/>
              <a:t>MI Health Link (MHL) (federal-state dual eligibles Medicare/Medicaid Demonstration) across the Region.</a:t>
            </a:r>
            <a:endParaRPr lang="en-US" b="1" dirty="0"/>
          </a:p>
          <a:p>
            <a:r>
              <a:rPr lang="en-US" dirty="0"/>
              <a:t>Reinvigorate Population Health Plan and efforts, defer until July 1, 2022. </a:t>
            </a:r>
          </a:p>
          <a:p>
            <a:r>
              <a:rPr lang="en-US" dirty="0"/>
              <a:t>Reinvigorate Integrated Care Plan. Defer until July 1, 2022. Support Integrated Care Team and enhance  contractual obligations with MHPs, ICOs, CMHs, PCPs and assure full $2.6 million PBIP earnings. </a:t>
            </a:r>
          </a:p>
          <a:p>
            <a:pPr lvl="1"/>
            <a:r>
              <a:rPr lang="en-US" dirty="0"/>
              <a:t>Focus on MHL and Medicaid high physical health needs clients, especially the FFS/no MHP.</a:t>
            </a:r>
          </a:p>
          <a:p>
            <a:r>
              <a:rPr lang="en-US" dirty="0"/>
              <a:t>Reinvigorate Healthcare Information Exchange efforts inside region and across stakeholders.</a:t>
            </a:r>
          </a:p>
          <a:p>
            <a:r>
              <a:rPr lang="en-US" dirty="0"/>
              <a:t>Reinvigorate Healthcare Data Analytics efforts </a:t>
            </a:r>
          </a:p>
          <a:p>
            <a:pPr lvl="1"/>
            <a:r>
              <a:rPr lang="en-US" dirty="0"/>
              <a:t>CC 360, Tableaus, Relias Population Health, Milliman Drive Tools enhancement and expanded uses. </a:t>
            </a:r>
          </a:p>
        </p:txBody>
      </p:sp>
      <p:sp>
        <p:nvSpPr>
          <p:cNvPr id="4" name="Slide Number Placeholder 3">
            <a:extLst>
              <a:ext uri="{FF2B5EF4-FFF2-40B4-BE49-F238E27FC236}">
                <a16:creationId xmlns:a16="http://schemas.microsoft.com/office/drawing/2014/main" id="{6B0BBFCB-12AA-4002-92A6-C7DC39521D00}"/>
              </a:ext>
            </a:extLst>
          </p:cNvPr>
          <p:cNvSpPr>
            <a:spLocks noGrp="1"/>
          </p:cNvSpPr>
          <p:nvPr>
            <p:ph type="sldNum" sz="quarter" idx="12"/>
          </p:nvPr>
        </p:nvSpPr>
        <p:spPr/>
        <p:txBody>
          <a:bodyPr/>
          <a:lstStyle/>
          <a:p>
            <a:fld id="{486CDD3C-8BF5-47F3-9F8D-5081172585B0}" type="slidenum">
              <a:rPr lang="en-US" smtClean="0"/>
              <a:t>14</a:t>
            </a:fld>
            <a:endParaRPr lang="en-US" dirty="0"/>
          </a:p>
        </p:txBody>
      </p:sp>
    </p:spTree>
    <p:extLst>
      <p:ext uri="{BB962C8B-B14F-4D97-AF65-F5344CB8AC3E}">
        <p14:creationId xmlns:p14="http://schemas.microsoft.com/office/powerpoint/2010/main" val="356324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3B0E-7F20-4CC4-A4A6-15F4043E1D75}"/>
              </a:ext>
            </a:extLst>
          </p:cNvPr>
          <p:cNvSpPr>
            <a:spLocks noGrp="1"/>
          </p:cNvSpPr>
          <p:nvPr>
            <p:ph type="title"/>
          </p:nvPr>
        </p:nvSpPr>
        <p:spPr>
          <a:xfrm>
            <a:off x="457200" y="274638"/>
            <a:ext cx="7620000" cy="639762"/>
          </a:xfrm>
        </p:spPr>
        <p:txBody>
          <a:bodyPr/>
          <a:lstStyle/>
          <a:p>
            <a:r>
              <a:rPr lang="en-US" dirty="0"/>
              <a:t>2022-2024 Initiatives </a:t>
            </a:r>
          </a:p>
        </p:txBody>
      </p:sp>
      <p:sp>
        <p:nvSpPr>
          <p:cNvPr id="3" name="Content Placeholder 2">
            <a:extLst>
              <a:ext uri="{FF2B5EF4-FFF2-40B4-BE49-F238E27FC236}">
                <a16:creationId xmlns:a16="http://schemas.microsoft.com/office/drawing/2014/main" id="{DFF928AD-856D-4AA2-9C60-8BC1828EA13A}"/>
              </a:ext>
            </a:extLst>
          </p:cNvPr>
          <p:cNvSpPr>
            <a:spLocks noGrp="1"/>
          </p:cNvSpPr>
          <p:nvPr>
            <p:ph idx="1"/>
          </p:nvPr>
        </p:nvSpPr>
        <p:spPr>
          <a:xfrm>
            <a:off x="228600" y="1066800"/>
            <a:ext cx="7848600" cy="5334000"/>
          </a:xfrm>
        </p:spPr>
        <p:txBody>
          <a:bodyPr>
            <a:normAutofit fontScale="92500" lnSpcReduction="10000"/>
          </a:bodyPr>
          <a:lstStyle/>
          <a:p>
            <a:r>
              <a:rPr lang="en-US" dirty="0"/>
              <a:t>Assure maximization of rebasing/rate-setting and future capitation funds.</a:t>
            </a:r>
          </a:p>
          <a:p>
            <a:r>
              <a:rPr lang="en-US" dirty="0"/>
              <a:t>Assure Board Ends Metrics achievement.</a:t>
            </a:r>
          </a:p>
          <a:p>
            <a:r>
              <a:rPr lang="en-US" dirty="0"/>
              <a:t>Assure Diversity, Equity and Inclusion improvements.</a:t>
            </a:r>
          </a:p>
          <a:p>
            <a:r>
              <a:rPr lang="en-US" dirty="0"/>
              <a:t>Fix all things HSAG: PMV, PIPs, Compliance. </a:t>
            </a:r>
          </a:p>
          <a:p>
            <a:r>
              <a:rPr lang="en-US" dirty="0"/>
              <a:t>Address performance under revised new Michigan Mission-Based Performance Indicator (MMBPIS) System Metrics. </a:t>
            </a:r>
          </a:p>
          <a:p>
            <a:r>
              <a:rPr lang="en-US" dirty="0"/>
              <a:t>Assure tele-health expansion, service use and coding across provider network.</a:t>
            </a:r>
          </a:p>
          <a:p>
            <a:r>
              <a:rPr lang="en-US" dirty="0"/>
              <a:t>Install and analyze American Society of Addiction Medicine (ASAM) Continuum of Care Tool and results.</a:t>
            </a:r>
          </a:p>
          <a:p>
            <a:r>
              <a:rPr lang="en-US" dirty="0"/>
              <a:t>Install eConsent Pilot.</a:t>
            </a:r>
          </a:p>
          <a:p>
            <a:r>
              <a:rPr lang="en-US" dirty="0"/>
              <a:t>Assure Provider stability and enhance professional and paraprofessional staff </a:t>
            </a:r>
          </a:p>
          <a:p>
            <a:r>
              <a:rPr lang="en-US" dirty="0"/>
              <a:t>Enhance Self-Determination and related topics through </a:t>
            </a:r>
            <a:r>
              <a:rPr lang="en-US" i="1" dirty="0"/>
              <a:t>Building Better Lives</a:t>
            </a:r>
            <a:r>
              <a:rPr lang="en-US" dirty="0"/>
              <a:t> Project. A 12–18-month horizon is expected and accepted.</a:t>
            </a:r>
          </a:p>
        </p:txBody>
      </p:sp>
      <p:sp>
        <p:nvSpPr>
          <p:cNvPr id="4" name="Slide Number Placeholder 3">
            <a:extLst>
              <a:ext uri="{FF2B5EF4-FFF2-40B4-BE49-F238E27FC236}">
                <a16:creationId xmlns:a16="http://schemas.microsoft.com/office/drawing/2014/main" id="{6B0BBFCB-12AA-4002-92A6-C7DC39521D00}"/>
              </a:ext>
            </a:extLst>
          </p:cNvPr>
          <p:cNvSpPr>
            <a:spLocks noGrp="1"/>
          </p:cNvSpPr>
          <p:nvPr>
            <p:ph type="sldNum" sz="quarter" idx="12"/>
          </p:nvPr>
        </p:nvSpPr>
        <p:spPr/>
        <p:txBody>
          <a:bodyPr/>
          <a:lstStyle/>
          <a:p>
            <a:fld id="{486CDD3C-8BF5-47F3-9F8D-5081172585B0}" type="slidenum">
              <a:rPr lang="en-US" smtClean="0"/>
              <a:t>15</a:t>
            </a:fld>
            <a:endParaRPr lang="en-US" dirty="0"/>
          </a:p>
        </p:txBody>
      </p:sp>
    </p:spTree>
    <p:extLst>
      <p:ext uri="{BB962C8B-B14F-4D97-AF65-F5344CB8AC3E}">
        <p14:creationId xmlns:p14="http://schemas.microsoft.com/office/powerpoint/2010/main" val="77442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8255" y="5638368"/>
            <a:ext cx="355023" cy="273844"/>
          </a:xfrm>
        </p:spPr>
        <p:txBody>
          <a:bodyPr/>
          <a:lstStyle/>
          <a:p>
            <a:fld id="{486CDD3C-8BF5-47F3-9F8D-5081172585B0}" type="slidenum">
              <a:rPr lang="en-US" smtClean="0">
                <a:solidFill>
                  <a:schemeClr val="bg1"/>
                </a:solidFill>
              </a:rPr>
              <a:t>16</a:t>
            </a:fld>
            <a:endParaRPr lang="en-US" dirty="0">
              <a:solidFill>
                <a:schemeClr val="bg1"/>
              </a:solidFill>
            </a:endParaRPr>
          </a:p>
        </p:txBody>
      </p:sp>
      <p:sp>
        <p:nvSpPr>
          <p:cNvPr id="6" name="Title 1">
            <a:extLst>
              <a:ext uri="{FF2B5EF4-FFF2-40B4-BE49-F238E27FC236}">
                <a16:creationId xmlns:a16="http://schemas.microsoft.com/office/drawing/2014/main" id="{B9E0AED8-977A-4291-9CDC-8224C7FC3DC6}"/>
              </a:ext>
            </a:extLst>
          </p:cNvPr>
          <p:cNvSpPr>
            <a:spLocks noGrp="1"/>
          </p:cNvSpPr>
          <p:nvPr>
            <p:ph type="title"/>
          </p:nvPr>
        </p:nvSpPr>
        <p:spPr>
          <a:xfrm>
            <a:off x="533400" y="0"/>
            <a:ext cx="7177258" cy="1740694"/>
          </a:xfrm>
        </p:spPr>
        <p:txBody>
          <a:bodyPr/>
          <a:lstStyle/>
          <a:p>
            <a:r>
              <a:rPr lang="en-US" sz="2700" b="1" dirty="0"/>
              <a:t>2022 Regional Strategic Alignment Framework</a:t>
            </a:r>
            <a:br>
              <a:rPr lang="en-US" sz="2700" dirty="0"/>
            </a:br>
            <a:endParaRPr lang="en-US" sz="2700" dirty="0"/>
          </a:p>
        </p:txBody>
      </p:sp>
      <p:pic>
        <p:nvPicPr>
          <p:cNvPr id="8" name="Picture 7">
            <a:extLst>
              <a:ext uri="{FF2B5EF4-FFF2-40B4-BE49-F238E27FC236}">
                <a16:creationId xmlns:a16="http://schemas.microsoft.com/office/drawing/2014/main" id="{AC2CA7FE-E2C5-4992-BBEA-AE3EBCE5B077}"/>
              </a:ext>
            </a:extLst>
          </p:cNvPr>
          <p:cNvPicPr>
            <a:picLocks noChangeAspect="1"/>
          </p:cNvPicPr>
          <p:nvPr/>
        </p:nvPicPr>
        <p:blipFill>
          <a:blip r:embed="rId2"/>
          <a:stretch>
            <a:fillRect/>
          </a:stretch>
        </p:blipFill>
        <p:spPr>
          <a:xfrm>
            <a:off x="773761" y="1143000"/>
            <a:ext cx="7177258" cy="5372100"/>
          </a:xfrm>
          <a:prstGeom prst="rect">
            <a:avLst/>
          </a:prstGeom>
        </p:spPr>
      </p:pic>
    </p:spTree>
    <p:extLst>
      <p:ext uri="{BB962C8B-B14F-4D97-AF65-F5344CB8AC3E}">
        <p14:creationId xmlns:p14="http://schemas.microsoft.com/office/powerpoint/2010/main" val="58179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24454" y="5726907"/>
            <a:ext cx="396587" cy="273844"/>
          </a:xfrm>
        </p:spPr>
        <p:txBody>
          <a:bodyPr/>
          <a:lstStyle/>
          <a:p>
            <a:fld id="{486CDD3C-8BF5-47F3-9F8D-5081172585B0}" type="slidenum">
              <a:rPr lang="en-US" smtClean="0">
                <a:solidFill>
                  <a:schemeClr val="bg1"/>
                </a:solidFill>
              </a:rPr>
              <a:t>17</a:t>
            </a:fld>
            <a:endParaRPr lang="en-US" dirty="0">
              <a:solidFill>
                <a:schemeClr val="bg1"/>
              </a:solidFill>
            </a:endParaRPr>
          </a:p>
        </p:txBody>
      </p:sp>
      <p:sp>
        <p:nvSpPr>
          <p:cNvPr id="6" name="Title 1">
            <a:extLst>
              <a:ext uri="{FF2B5EF4-FFF2-40B4-BE49-F238E27FC236}">
                <a16:creationId xmlns:a16="http://schemas.microsoft.com/office/drawing/2014/main" id="{B9E0AED8-977A-4291-9CDC-8224C7FC3DC6}"/>
              </a:ext>
            </a:extLst>
          </p:cNvPr>
          <p:cNvSpPr>
            <a:spLocks noGrp="1"/>
          </p:cNvSpPr>
          <p:nvPr>
            <p:ph type="title"/>
          </p:nvPr>
        </p:nvSpPr>
        <p:spPr>
          <a:xfrm>
            <a:off x="1600201" y="959644"/>
            <a:ext cx="5829300" cy="857250"/>
          </a:xfrm>
        </p:spPr>
        <p:txBody>
          <a:bodyPr/>
          <a:lstStyle/>
          <a:p>
            <a:br>
              <a:rPr lang="en-US" sz="2700"/>
            </a:br>
            <a:endParaRPr lang="en-US" sz="2700"/>
          </a:p>
        </p:txBody>
      </p:sp>
      <p:pic>
        <p:nvPicPr>
          <p:cNvPr id="7" name="Picture 6" descr="A screenshot of a cell phone&#10;&#10;Description automatically generated">
            <a:extLst>
              <a:ext uri="{FF2B5EF4-FFF2-40B4-BE49-F238E27FC236}">
                <a16:creationId xmlns:a16="http://schemas.microsoft.com/office/drawing/2014/main" id="{C39B9844-918D-4B61-9F0A-C3E2D84487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1"/>
            <a:ext cx="8229600" cy="6529562"/>
          </a:xfrm>
          <a:prstGeom prst="rect">
            <a:avLst/>
          </a:prstGeom>
        </p:spPr>
      </p:pic>
    </p:spTree>
    <p:extLst>
      <p:ext uri="{BB962C8B-B14F-4D97-AF65-F5344CB8AC3E}">
        <p14:creationId xmlns:p14="http://schemas.microsoft.com/office/powerpoint/2010/main" val="403749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7527" y="5679930"/>
            <a:ext cx="320387" cy="234229"/>
          </a:xfrm>
        </p:spPr>
        <p:txBody>
          <a:bodyPr/>
          <a:lstStyle/>
          <a:p>
            <a:fld id="{486CDD3C-8BF5-47F3-9F8D-5081172585B0}" type="slidenum">
              <a:rPr lang="en-US" smtClean="0">
                <a:solidFill>
                  <a:schemeClr val="bg1"/>
                </a:solidFill>
              </a:rPr>
              <a:t>18</a:t>
            </a:fld>
            <a:endParaRPr lang="en-US" dirty="0">
              <a:solidFill>
                <a:schemeClr val="bg1"/>
              </a:solidFill>
            </a:endParaRPr>
          </a:p>
        </p:txBody>
      </p:sp>
      <p:sp>
        <p:nvSpPr>
          <p:cNvPr id="6" name="Title 1">
            <a:extLst>
              <a:ext uri="{FF2B5EF4-FFF2-40B4-BE49-F238E27FC236}">
                <a16:creationId xmlns:a16="http://schemas.microsoft.com/office/drawing/2014/main" id="{B9E0AED8-977A-4291-9CDC-8224C7FC3DC6}"/>
              </a:ext>
            </a:extLst>
          </p:cNvPr>
          <p:cNvSpPr>
            <a:spLocks noGrp="1"/>
          </p:cNvSpPr>
          <p:nvPr>
            <p:ph type="title"/>
          </p:nvPr>
        </p:nvSpPr>
        <p:spPr>
          <a:xfrm>
            <a:off x="1600201" y="959644"/>
            <a:ext cx="5829300" cy="857250"/>
          </a:xfrm>
        </p:spPr>
        <p:txBody>
          <a:bodyPr/>
          <a:lstStyle/>
          <a:p>
            <a:br>
              <a:rPr lang="en-US" sz="2700"/>
            </a:br>
            <a:endParaRPr lang="en-US" sz="2700"/>
          </a:p>
        </p:txBody>
      </p:sp>
      <p:pic>
        <p:nvPicPr>
          <p:cNvPr id="10" name="Picture 9" descr="A picture containing screenshot, parked&#10;&#10;Description automatically generated">
            <a:extLst>
              <a:ext uri="{FF2B5EF4-FFF2-40B4-BE49-F238E27FC236}">
                <a16:creationId xmlns:a16="http://schemas.microsoft.com/office/drawing/2014/main" id="{8595EF25-849B-49F1-AD7A-43CE42FDB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81000"/>
            <a:ext cx="8077200" cy="6389712"/>
          </a:xfrm>
          <a:prstGeom prst="rect">
            <a:avLst/>
          </a:prstGeom>
        </p:spPr>
      </p:pic>
    </p:spTree>
    <p:extLst>
      <p:ext uri="{BB962C8B-B14F-4D97-AF65-F5344CB8AC3E}">
        <p14:creationId xmlns:p14="http://schemas.microsoft.com/office/powerpoint/2010/main" val="162988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1200"/>
            <a:ext cx="6388173" cy="1905000"/>
          </a:xfrm>
        </p:spPr>
        <p:txBody>
          <a:bodyPr/>
          <a:lstStyle/>
          <a:p>
            <a:pPr algn="ctr"/>
            <a:r>
              <a:rPr lang="en-US" sz="4400" dirty="0"/>
              <a:t>2021 Successes </a:t>
            </a:r>
            <a:br>
              <a:rPr lang="en-US" sz="4400" dirty="0"/>
            </a:br>
            <a:r>
              <a:rPr lang="en-US" sz="4400" dirty="0"/>
              <a:t>and </a:t>
            </a:r>
            <a:br>
              <a:rPr lang="en-US" sz="4400" dirty="0"/>
            </a:br>
            <a:r>
              <a:rPr lang="en-US" sz="4400" dirty="0"/>
              <a:t>Accomplishments</a:t>
            </a:r>
          </a:p>
        </p:txBody>
      </p:sp>
      <p:sp>
        <p:nvSpPr>
          <p:cNvPr id="3" name="Slide Number Placeholder 2"/>
          <p:cNvSpPr>
            <a:spLocks noGrp="1"/>
          </p:cNvSpPr>
          <p:nvPr>
            <p:ph type="sldNum" sz="quarter" idx="12"/>
          </p:nvPr>
        </p:nvSpPr>
        <p:spPr/>
        <p:txBody>
          <a:bodyPr/>
          <a:lstStyle/>
          <a:p>
            <a:fld id="{486CDD3C-8BF5-47F3-9F8D-5081172585B0}" type="slidenum">
              <a:rPr lang="en-US" smtClean="0"/>
              <a:t>19</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
        <p:nvSpPr>
          <p:cNvPr id="4" name="Rectangle 3">
            <a:extLst>
              <a:ext uri="{FF2B5EF4-FFF2-40B4-BE49-F238E27FC236}">
                <a16:creationId xmlns:a16="http://schemas.microsoft.com/office/drawing/2014/main" id="{43E1AC97-77BD-4315-8E79-15E029FB5C3F}"/>
              </a:ext>
            </a:extLst>
          </p:cNvPr>
          <p:cNvSpPr/>
          <p:nvPr/>
        </p:nvSpPr>
        <p:spPr>
          <a:xfrm>
            <a:off x="2051086" y="4572000"/>
            <a:ext cx="4572000" cy="671915"/>
          </a:xfrm>
          <a:prstGeom prst="rect">
            <a:avLst/>
          </a:prstGeom>
        </p:spPr>
        <p:txBody>
          <a:bodyPr>
            <a:spAutoFit/>
          </a:bodyPr>
          <a:lstStyle/>
          <a:p>
            <a:pPr algn="ct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CLICK HERE FOR THE FULL LIST OF 2021 SWMBH SUCCESSES AND ACCOMPISHMENTS</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2696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09" y="76200"/>
            <a:ext cx="7646700" cy="1150036"/>
          </a:xfrm>
        </p:spPr>
        <p:txBody>
          <a:bodyPr>
            <a:noAutofit/>
          </a:bodyPr>
          <a:lstStyle/>
          <a:p>
            <a:pPr algn="ctr"/>
            <a:r>
              <a:rPr lang="en-US" sz="2800" b="1" dirty="0">
                <a:cs typeface="Calibri Light"/>
              </a:rPr>
              <a:t>National Committee for Quality Assurance  Managed Behavioral Healthcare Organization </a:t>
            </a:r>
            <a:endParaRPr lang="en-US" sz="2800" dirty="0"/>
          </a:p>
        </p:txBody>
      </p:sp>
      <p:pic>
        <p:nvPicPr>
          <p:cNvPr id="5" name="Content Placeholder 5"/>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02394"/>
            <a:ext cx="1155447" cy="1107304"/>
          </a:xfrm>
          <a:prstGeom prst="rect">
            <a:avLst/>
          </a:prstGeom>
        </p:spPr>
      </p:pic>
      <p:sp>
        <p:nvSpPr>
          <p:cNvPr id="8" name="Slide Number Placeholder 3"/>
          <p:cNvSpPr>
            <a:spLocks noGrp="1"/>
          </p:cNvSpPr>
          <p:nvPr>
            <p:ph type="sldNum" sz="quarter" idx="12"/>
          </p:nvPr>
        </p:nvSpPr>
        <p:spPr>
          <a:xfrm>
            <a:off x="8593606" y="5700784"/>
            <a:ext cx="410441" cy="273844"/>
          </a:xfrm>
        </p:spPr>
        <p:txBody>
          <a:bodyPr>
            <a:normAutofit fontScale="92500" lnSpcReduction="10000"/>
          </a:bodyPr>
          <a:lstStyle/>
          <a:p>
            <a:pPr>
              <a:spcAft>
                <a:spcPts val="450"/>
              </a:spcAft>
            </a:pPr>
            <a:r>
              <a:rPr lang="en-US" dirty="0">
                <a:solidFill>
                  <a:schemeClr val="bg1"/>
                </a:solidFill>
              </a:rPr>
              <a:t>2</a:t>
            </a:r>
          </a:p>
        </p:txBody>
      </p:sp>
      <p:sp>
        <p:nvSpPr>
          <p:cNvPr id="3" name="TextBox 2">
            <a:extLst>
              <a:ext uri="{FF2B5EF4-FFF2-40B4-BE49-F238E27FC236}">
                <a16:creationId xmlns:a16="http://schemas.microsoft.com/office/drawing/2014/main" id="{53884072-4409-4AEB-99F6-781B35A2416A}"/>
              </a:ext>
            </a:extLst>
          </p:cNvPr>
          <p:cNvSpPr txBox="1"/>
          <p:nvPr/>
        </p:nvSpPr>
        <p:spPr>
          <a:xfrm>
            <a:off x="1929836" y="5410200"/>
            <a:ext cx="5486400" cy="715581"/>
          </a:xfrm>
          <a:prstGeom prst="rect">
            <a:avLst/>
          </a:prstGeom>
          <a:noFill/>
        </p:spPr>
        <p:txBody>
          <a:bodyPr wrap="square" rtlCol="0">
            <a:spAutoFit/>
          </a:bodyPr>
          <a:lstStyle/>
          <a:p>
            <a:pPr marL="214313" indent="-214313">
              <a:buFont typeface="Arial" panose="020B0604020202020204" pitchFamily="34" charset="0"/>
              <a:buChar char="•"/>
            </a:pPr>
            <a:r>
              <a:rPr lang="en-US" sz="1350" dirty="0"/>
              <a:t>SWMBH has maintained MBHO NCQA Accreditation Status and was recently reaccredited in April of 2021. </a:t>
            </a:r>
          </a:p>
          <a:p>
            <a:pPr marL="214313" indent="-214313">
              <a:buFont typeface="Arial" panose="020B0604020202020204" pitchFamily="34" charset="0"/>
              <a:buChar char="•"/>
            </a:pPr>
            <a:r>
              <a:rPr lang="en-US" sz="1350" dirty="0"/>
              <a:t>Only (2) PIHP’s in Michigan have achieved NCQA Accreditation. </a:t>
            </a:r>
          </a:p>
        </p:txBody>
      </p:sp>
      <p:pic>
        <p:nvPicPr>
          <p:cNvPr id="4" name="Picture 3">
            <a:extLst>
              <a:ext uri="{FF2B5EF4-FFF2-40B4-BE49-F238E27FC236}">
                <a16:creationId xmlns:a16="http://schemas.microsoft.com/office/drawing/2014/main" id="{4E142859-08F6-4656-9D43-28AB66E25C80}"/>
              </a:ext>
            </a:extLst>
          </p:cNvPr>
          <p:cNvPicPr>
            <a:picLocks noChangeAspect="1"/>
          </p:cNvPicPr>
          <p:nvPr/>
        </p:nvPicPr>
        <p:blipFill>
          <a:blip r:embed="rId3"/>
          <a:stretch>
            <a:fillRect/>
          </a:stretch>
        </p:blipFill>
        <p:spPr>
          <a:xfrm>
            <a:off x="1347859" y="1258893"/>
            <a:ext cx="5867400" cy="3810000"/>
          </a:xfrm>
          <a:prstGeom prst="rect">
            <a:avLst/>
          </a:prstGeom>
        </p:spPr>
      </p:pic>
    </p:spTree>
    <p:extLst>
      <p:ext uri="{BB962C8B-B14F-4D97-AF65-F5344CB8AC3E}">
        <p14:creationId xmlns:p14="http://schemas.microsoft.com/office/powerpoint/2010/main" val="3295361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16433"/>
            <a:ext cx="1291796" cy="1002768"/>
          </a:xfrm>
          <a:prstGeom prst="rect">
            <a:avLst/>
          </a:prstGeom>
        </p:spPr>
      </p:pic>
      <p:sp>
        <p:nvSpPr>
          <p:cNvPr id="5" name="Slide Number Placeholder 2"/>
          <p:cNvSpPr>
            <a:spLocks noGrp="1"/>
          </p:cNvSpPr>
          <p:nvPr>
            <p:ph type="sldNum" sz="quarter" idx="12"/>
          </p:nvPr>
        </p:nvSpPr>
        <p:spPr>
          <a:xfrm>
            <a:off x="8531788" y="5648960"/>
            <a:ext cx="548640" cy="396240"/>
          </a:xfrm>
        </p:spPr>
        <p:txBody>
          <a:bodyPr/>
          <a:lstStyle/>
          <a:p>
            <a:r>
              <a:rPr lang="en-US" dirty="0"/>
              <a:t>20</a:t>
            </a:r>
          </a:p>
        </p:txBody>
      </p:sp>
      <p:sp>
        <p:nvSpPr>
          <p:cNvPr id="3" name="Rectangle 2">
            <a:extLst>
              <a:ext uri="{FF2B5EF4-FFF2-40B4-BE49-F238E27FC236}">
                <a16:creationId xmlns:a16="http://schemas.microsoft.com/office/drawing/2014/main" id="{39E505BF-1934-4969-A743-8B1D45546064}"/>
              </a:ext>
            </a:extLst>
          </p:cNvPr>
          <p:cNvSpPr/>
          <p:nvPr/>
        </p:nvSpPr>
        <p:spPr>
          <a:xfrm>
            <a:off x="381000" y="856357"/>
            <a:ext cx="7543800" cy="600164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acted as a critical source of guidance for our External Stakeholder partners, supporting telehealth services, distributing personal protective equipment, and implementing new technology to provide consistent and improved communications.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Successfully achieved National Committee for Quality Assurance (NCQA), Managed Behavioral Health Organization (MBHO) Reaccreditation for the SWMBH Medicare Business Line, which is good until June 25, 2022. Only (2) Prepaid Inpatient Health Plans (PIHP’s) in Michigan currently hold NCQA accreditation.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There was a 43.9 % reduction in Emergency Room (ER) claims and 73.3% reduction in inpatient episodes, for the six months prior to Integrated Co-occurring Treatment (ICT) involvement versus six months post ICT involvement. Overall, there were less ER claims this year than in years prior (65.1% decrease). It is speculated that this could have been affected by COVID and that people were less likely to use the ER until they were severely ill.</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Substance Use Disorder Team Trained community members in overdose education and naloxone distribution (2,694 kits distributed).This resulted in over 120 overdose reversals that were reported by community members and law enforcement agencies.</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achieved 100% compliance on the 2020-2021 Performance Bonus Incentive Programs State Sponsored Metrics. This translates into $2,894,028.48 in Regional Bonus earnings.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achieved a compliance rate of 92.1% on the 2020-2021 Michigan Mission Based Performance Indicator System Metrics (MMBPIS). The States and SWMBH target were to achieve 85%. 92.1% makes SWMBH the 2</a:t>
            </a:r>
            <a:r>
              <a:rPr lang="en-US" sz="1600" baseline="30000" dirty="0">
                <a:latin typeface="Calibri" panose="020F0502020204030204" pitchFamily="34" charset="0"/>
                <a:ea typeface="Calibri" panose="020F0502020204030204" pitchFamily="34" charset="0"/>
                <a:cs typeface="Calibri" panose="020F0502020204030204" pitchFamily="34" charset="0"/>
              </a:rPr>
              <a:t>nd</a:t>
            </a:r>
            <a:r>
              <a:rPr lang="en-US" sz="1600" dirty="0">
                <a:latin typeface="Calibri" panose="020F0502020204030204" pitchFamily="34" charset="0"/>
                <a:ea typeface="Calibri" panose="020F0502020204030204" pitchFamily="34" charset="0"/>
                <a:cs typeface="Calibri" panose="020F0502020204030204" pitchFamily="34" charset="0"/>
              </a:rPr>
              <a:t> highest achieving PIHP in Michigan. </a:t>
            </a:r>
            <a:endParaRPr lang="en-US" sz="160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BCC5418-0024-49AB-B736-CBB73D392C9A}"/>
              </a:ext>
            </a:extLst>
          </p:cNvPr>
          <p:cNvSpPr txBox="1"/>
          <p:nvPr/>
        </p:nvSpPr>
        <p:spPr>
          <a:xfrm>
            <a:off x="533400" y="216433"/>
            <a:ext cx="7086600" cy="523220"/>
          </a:xfrm>
          <a:prstGeom prst="rect">
            <a:avLst/>
          </a:prstGeom>
          <a:noFill/>
        </p:spPr>
        <p:txBody>
          <a:bodyPr wrap="square" rtlCol="0">
            <a:spAutoFit/>
          </a:bodyPr>
          <a:lstStyle/>
          <a:p>
            <a:pPr algn="ctr"/>
            <a:r>
              <a:rPr lang="en-US" sz="2800" dirty="0">
                <a:solidFill>
                  <a:schemeClr val="tx2"/>
                </a:solidFill>
              </a:rPr>
              <a:t>2021 Successes and Accomplishments</a:t>
            </a:r>
          </a:p>
        </p:txBody>
      </p:sp>
    </p:spTree>
    <p:extLst>
      <p:ext uri="{BB962C8B-B14F-4D97-AF65-F5344CB8AC3E}">
        <p14:creationId xmlns:p14="http://schemas.microsoft.com/office/powerpoint/2010/main" val="265402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16433"/>
            <a:ext cx="1291796" cy="1002768"/>
          </a:xfrm>
          <a:prstGeom prst="rect">
            <a:avLst/>
          </a:prstGeom>
        </p:spPr>
      </p:pic>
      <p:sp>
        <p:nvSpPr>
          <p:cNvPr id="5" name="Slide Number Placeholder 2"/>
          <p:cNvSpPr>
            <a:spLocks noGrp="1"/>
          </p:cNvSpPr>
          <p:nvPr>
            <p:ph type="sldNum" sz="quarter" idx="12"/>
          </p:nvPr>
        </p:nvSpPr>
        <p:spPr>
          <a:xfrm>
            <a:off x="8531788" y="5648960"/>
            <a:ext cx="548640" cy="396240"/>
          </a:xfrm>
        </p:spPr>
        <p:txBody>
          <a:bodyPr/>
          <a:lstStyle/>
          <a:p>
            <a:r>
              <a:rPr lang="en-US" dirty="0"/>
              <a:t>21</a:t>
            </a:r>
          </a:p>
        </p:txBody>
      </p:sp>
      <p:sp>
        <p:nvSpPr>
          <p:cNvPr id="6" name="TextBox 5">
            <a:extLst>
              <a:ext uri="{FF2B5EF4-FFF2-40B4-BE49-F238E27FC236}">
                <a16:creationId xmlns:a16="http://schemas.microsoft.com/office/drawing/2014/main" id="{BBCC5418-0024-49AB-B736-CBB73D392C9A}"/>
              </a:ext>
            </a:extLst>
          </p:cNvPr>
          <p:cNvSpPr txBox="1"/>
          <p:nvPr/>
        </p:nvSpPr>
        <p:spPr>
          <a:xfrm>
            <a:off x="76200" y="360431"/>
            <a:ext cx="7924800" cy="523220"/>
          </a:xfrm>
          <a:prstGeom prst="rect">
            <a:avLst/>
          </a:prstGeom>
          <a:noFill/>
        </p:spPr>
        <p:txBody>
          <a:bodyPr wrap="square" rtlCol="0">
            <a:spAutoFit/>
          </a:bodyPr>
          <a:lstStyle/>
          <a:p>
            <a:pPr algn="ctr"/>
            <a:r>
              <a:rPr lang="en-US" sz="2800" dirty="0">
                <a:solidFill>
                  <a:schemeClr val="tx2"/>
                </a:solidFill>
              </a:rPr>
              <a:t>2021 Successes and Accomplishments (Continued)</a:t>
            </a:r>
          </a:p>
        </p:txBody>
      </p:sp>
      <p:sp>
        <p:nvSpPr>
          <p:cNvPr id="2" name="Rectangle 1">
            <a:extLst>
              <a:ext uri="{FF2B5EF4-FFF2-40B4-BE49-F238E27FC236}">
                <a16:creationId xmlns:a16="http://schemas.microsoft.com/office/drawing/2014/main" id="{B15E583F-8DCE-498D-85DC-B77D5285EFEA}"/>
              </a:ext>
            </a:extLst>
          </p:cNvPr>
          <p:cNvSpPr/>
          <p:nvPr/>
        </p:nvSpPr>
        <p:spPr>
          <a:xfrm>
            <a:off x="304800" y="1247777"/>
            <a:ext cx="7852204" cy="5016758"/>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has filled 99.84% of (710) available Habilitation Supports Waiver slots provided by the State from October 1, 2020 through September 30, 2021. SWMBH has led all PIHP’s in percentage available/filled Waiver slots over the past 4 years.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has provided nearly 5 million in Provider Network Stability Payments.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SWMBH Served as a liaison for Certified Community Behavioral Health Clinic (CCBHC) for the region in communicating requirements from the State to the participating CCBHC sites.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Provided clinical training at 9 events, training 334 attendees on the following topics: Ethical Considerations for Coaches, Medical Necessity Guidelines for Applied Behavior Analysis, LGBTQ+ Diversity, Clinical Supervision, and Charting the Life Course tools for Person-Centered Planning.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Clinical and Substance Use Disorder Quality teams completed reviews for 42 different service providers across 5 different service lines (General CMHSP Clinical and SUD Quality, Psychiatric Inpatient, Applied Behavior Analysis, and Crisis Residential).</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Reviewed 345 individual case files and provided feedback on ways to meet higher clinical standards.</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Completed 5,986 American Society of Addiction Medicine (ASAM) assessments for clients diagnosed with a Substance Use Disorder (SUD).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Handled 16,752 incoming Substance Use Disorder (SUD) calls with an average phone queue time of 7 seconds. This far exceeds the National Standard of 30 seconds. </a:t>
            </a:r>
            <a:endParaRPr lang="en-US"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739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064"/>
            <a:ext cx="7437454" cy="579224"/>
          </a:xfrm>
        </p:spPr>
        <p:txBody>
          <a:bodyPr>
            <a:noAutofit/>
          </a:bodyPr>
          <a:lstStyle/>
          <a:p>
            <a:pPr algn="ctr"/>
            <a:r>
              <a:rPr lang="en-US" sz="2800" dirty="0">
                <a:latin typeface="+mn-lt"/>
              </a:rPr>
              <a:t>Evaluation of Performance 2021 Performance Metrics</a:t>
            </a:r>
          </a:p>
        </p:txBody>
      </p:sp>
      <p:sp>
        <p:nvSpPr>
          <p:cNvPr id="3" name="Content Placeholder 2"/>
          <p:cNvSpPr>
            <a:spLocks noGrp="1"/>
          </p:cNvSpPr>
          <p:nvPr>
            <p:ph idx="1"/>
          </p:nvPr>
        </p:nvSpPr>
        <p:spPr>
          <a:xfrm>
            <a:off x="9525" y="918377"/>
            <a:ext cx="8355897" cy="5825323"/>
          </a:xfrm>
        </p:spPr>
        <p:txBody>
          <a:bodyPr vert="horz" lIns="68580" tIns="34290" rIns="68580" bIns="34290" rtlCol="0" anchor="t">
            <a:noAutofit/>
          </a:bodyPr>
          <a:lstStyle/>
          <a:p>
            <a:pPr>
              <a:spcBef>
                <a:spcPts val="338"/>
              </a:spcBef>
              <a:buFont typeface="Wingdings" panose="05000000000000000000" pitchFamily="2" charset="2"/>
              <a:buChar char="ü"/>
            </a:pPr>
            <a:r>
              <a:rPr lang="en-US" sz="1800" dirty="0"/>
              <a:t>Successful management of the HSAG Compliance Audit, Performance Improvement Projects (PIPs), Michigan Department of Health and Human Services  and Performance Measure Validation Audits. </a:t>
            </a:r>
          </a:p>
          <a:p>
            <a:pPr>
              <a:spcBef>
                <a:spcPts val="338"/>
              </a:spcBef>
              <a:buFont typeface="Wingdings" panose="05000000000000000000" pitchFamily="2" charset="2"/>
              <a:buChar char="ü"/>
            </a:pPr>
            <a:r>
              <a:rPr lang="en-US" sz="1800" dirty="0"/>
              <a:t>Successful management and completion of MI Health Link audits and reviews.</a:t>
            </a:r>
            <a:endParaRPr lang="en-US" sz="1800" dirty="0">
              <a:cs typeface="Calibri"/>
            </a:endParaRPr>
          </a:p>
          <a:p>
            <a:pPr>
              <a:spcBef>
                <a:spcPts val="338"/>
              </a:spcBef>
              <a:buFont typeface="Wingdings" panose="05000000000000000000" pitchFamily="2" charset="2"/>
              <a:buChar char="ü"/>
            </a:pPr>
            <a:r>
              <a:rPr lang="en-US" sz="1800" dirty="0"/>
              <a:t>Successful submission of data elements: Jail Diversion, Behavioral Treatment Review Committee (BTRC) Minutes, MMBPIS, and Critical Incidents to MDHHS. </a:t>
            </a:r>
            <a:endParaRPr lang="en-US" sz="1800" dirty="0">
              <a:cs typeface="Calibri"/>
            </a:endParaRPr>
          </a:p>
          <a:p>
            <a:pPr>
              <a:spcBef>
                <a:spcPts val="338"/>
              </a:spcBef>
              <a:buFont typeface="Wingdings" panose="05000000000000000000" pitchFamily="2" charset="2"/>
              <a:buChar char="ü"/>
            </a:pPr>
            <a:r>
              <a:rPr lang="en-US" sz="1800" dirty="0"/>
              <a:t>Successful completion of all established targets identified in: 2020 Board Ends Metrics.</a:t>
            </a:r>
            <a:endParaRPr lang="en-US" sz="1800" dirty="0">
              <a:cs typeface="Calibri"/>
            </a:endParaRPr>
          </a:p>
          <a:p>
            <a:pPr>
              <a:spcBef>
                <a:spcPts val="338"/>
              </a:spcBef>
              <a:buFont typeface="Wingdings" panose="05000000000000000000" pitchFamily="2" charset="2"/>
              <a:buChar char="ü"/>
            </a:pPr>
            <a:r>
              <a:rPr lang="en-US" sz="1800" dirty="0"/>
              <a:t>Successful completion of all QAPI and UM Department goals. </a:t>
            </a:r>
            <a:endParaRPr lang="en-US" sz="1800" dirty="0">
              <a:cs typeface="Calibri"/>
            </a:endParaRPr>
          </a:p>
          <a:p>
            <a:pPr>
              <a:spcBef>
                <a:spcPts val="338"/>
              </a:spcBef>
              <a:buFont typeface="Wingdings" panose="05000000000000000000" pitchFamily="2" charset="2"/>
              <a:buChar char="ü"/>
            </a:pPr>
            <a:r>
              <a:rPr lang="en-US" sz="1800" dirty="0"/>
              <a:t>Successful completion of MI Health Link contract reporting requirements with Integrated Care Organizations (ICOs). </a:t>
            </a:r>
            <a:endParaRPr lang="en-US" sz="1800" dirty="0">
              <a:cs typeface="Calibri"/>
            </a:endParaRPr>
          </a:p>
          <a:p>
            <a:pPr>
              <a:spcBef>
                <a:spcPts val="338"/>
              </a:spcBef>
              <a:buFont typeface="Wingdings" panose="05000000000000000000" pitchFamily="2" charset="2"/>
              <a:buChar char="ü"/>
            </a:pPr>
            <a:r>
              <a:rPr lang="en-US" sz="1800" dirty="0">
                <a:cs typeface="Calibri"/>
              </a:rPr>
              <a:t>Successful in capturing MHL Quality Withhold Bonus Awards for good performance.</a:t>
            </a:r>
          </a:p>
          <a:p>
            <a:pPr>
              <a:spcBef>
                <a:spcPts val="338"/>
              </a:spcBef>
              <a:buFont typeface="Wingdings" panose="05000000000000000000" pitchFamily="2" charset="2"/>
              <a:buChar char="ü"/>
            </a:pPr>
            <a:r>
              <a:rPr lang="en-US" sz="1800" dirty="0"/>
              <a:t>Successful completion of all established Quality Management Committee goals.</a:t>
            </a:r>
            <a:endParaRPr lang="en-US" sz="1800" dirty="0">
              <a:cs typeface="Calibri"/>
            </a:endParaRPr>
          </a:p>
          <a:p>
            <a:pPr>
              <a:spcBef>
                <a:spcPts val="338"/>
              </a:spcBef>
              <a:buFont typeface="Wingdings" panose="05000000000000000000" pitchFamily="2" charset="2"/>
              <a:buChar char="ü"/>
            </a:pPr>
            <a:r>
              <a:rPr lang="en-US" sz="1800" dirty="0">
                <a:cs typeface="Calibri"/>
              </a:rPr>
              <a:t>Continued improvement in Consumer Satisfaction Survey scores.</a:t>
            </a:r>
          </a:p>
          <a:p>
            <a:pPr>
              <a:spcBef>
                <a:spcPts val="338"/>
              </a:spcBef>
              <a:buFont typeface="Wingdings" panose="05000000000000000000" pitchFamily="2" charset="2"/>
              <a:buChar char="ü"/>
            </a:pPr>
            <a:r>
              <a:rPr lang="en-US" sz="1800" dirty="0"/>
              <a:t>Successful completion of identified budget savings initiatives. </a:t>
            </a:r>
            <a:endParaRPr lang="en-US" sz="1800" dirty="0">
              <a:cs typeface="Calibri"/>
            </a:endParaRPr>
          </a:p>
          <a:p>
            <a:pPr>
              <a:spcBef>
                <a:spcPts val="338"/>
              </a:spcBef>
              <a:buFont typeface="Wingdings" panose="05000000000000000000" pitchFamily="2" charset="2"/>
              <a:buChar char="ü"/>
            </a:pPr>
            <a:r>
              <a:rPr lang="en-US" sz="1800" dirty="0"/>
              <a:t>Successful completion of Legislative Events and agendas. </a:t>
            </a:r>
            <a:endParaRPr lang="en-US" sz="1800" dirty="0">
              <a:cs typeface="Calibri"/>
            </a:endParaRPr>
          </a:p>
          <a:p>
            <a:pPr>
              <a:spcBef>
                <a:spcPts val="338"/>
              </a:spcBef>
              <a:buFont typeface="Wingdings" panose="05000000000000000000" pitchFamily="2" charset="2"/>
              <a:buChar char="ü"/>
            </a:pPr>
            <a:r>
              <a:rPr lang="en-US" sz="1800" dirty="0">
                <a:cs typeface="Calibri"/>
              </a:rPr>
              <a:t>Ranked 1st amongst all Michigan PIHP's in the 2021 Health Service Advisory Group (HSAG) External Quality Compliance Results. </a:t>
            </a:r>
          </a:p>
          <a:p>
            <a:pPr marL="0" indent="0">
              <a:buNone/>
            </a:pPr>
            <a:endParaRPr lang="en-US" sz="2000" dirty="0">
              <a:cs typeface="Calibri"/>
            </a:endParaRPr>
          </a:p>
          <a:p>
            <a:pPr>
              <a:buFont typeface="Wingdings" panose="05000000000000000000" pitchFamily="2" charset="2"/>
              <a:buChar char="ü"/>
            </a:pPr>
            <a:endParaRPr lang="en-US" sz="2000" dirty="0">
              <a:cs typeface="Calibri"/>
            </a:endParaRPr>
          </a:p>
          <a:p>
            <a:endParaRPr lang="en-US" sz="2000" dirty="0">
              <a:cs typeface="Calibri"/>
            </a:endParaRPr>
          </a:p>
        </p:txBody>
      </p:sp>
      <p:pic>
        <p:nvPicPr>
          <p:cNvPr id="5" name="Content Placeholder 5"/>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607" y="301053"/>
            <a:ext cx="1217915" cy="891358"/>
          </a:xfrm>
          <a:prstGeom prst="rect">
            <a:avLst/>
          </a:prstGeom>
        </p:spPr>
      </p:pic>
      <p:sp>
        <p:nvSpPr>
          <p:cNvPr id="8" name="Slide Number Placeholder 3"/>
          <p:cNvSpPr>
            <a:spLocks noGrp="1"/>
          </p:cNvSpPr>
          <p:nvPr>
            <p:ph type="sldNum" sz="quarter" idx="12"/>
          </p:nvPr>
        </p:nvSpPr>
        <p:spPr>
          <a:xfrm>
            <a:off x="8543042" y="5715000"/>
            <a:ext cx="411480" cy="297180"/>
          </a:xfrm>
        </p:spPr>
        <p:txBody>
          <a:bodyPr/>
          <a:lstStyle/>
          <a:p>
            <a:r>
              <a:rPr lang="en-US" dirty="0">
                <a:solidFill>
                  <a:schemeClr val="bg1"/>
                </a:solidFill>
              </a:rPr>
              <a:t>22</a:t>
            </a:r>
          </a:p>
        </p:txBody>
      </p:sp>
    </p:spTree>
    <p:extLst>
      <p:ext uri="{BB962C8B-B14F-4D97-AF65-F5344CB8AC3E}">
        <p14:creationId xmlns:p14="http://schemas.microsoft.com/office/powerpoint/2010/main" val="387700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62200"/>
            <a:ext cx="8229600" cy="1676400"/>
          </a:xfrm>
        </p:spPr>
        <p:txBody>
          <a:bodyPr/>
          <a:lstStyle/>
          <a:p>
            <a:r>
              <a:rPr lang="en-US" sz="4800" dirty="0"/>
              <a:t>Key Performance Metric Results</a:t>
            </a:r>
          </a:p>
        </p:txBody>
      </p:sp>
      <p:sp>
        <p:nvSpPr>
          <p:cNvPr id="3" name="Slide Number Placeholder 2"/>
          <p:cNvSpPr>
            <a:spLocks noGrp="1"/>
          </p:cNvSpPr>
          <p:nvPr>
            <p:ph type="sldNum" sz="quarter" idx="12"/>
          </p:nvPr>
        </p:nvSpPr>
        <p:spPr/>
        <p:txBody>
          <a:bodyPr/>
          <a:lstStyle/>
          <a:p>
            <a:fld id="{486CDD3C-8BF5-47F3-9F8D-5081172585B0}" type="slidenum">
              <a:rPr lang="en-US" smtClean="0"/>
              <a:t>23</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Tree>
    <p:extLst>
      <p:ext uri="{BB962C8B-B14F-4D97-AF65-F5344CB8AC3E}">
        <p14:creationId xmlns:p14="http://schemas.microsoft.com/office/powerpoint/2010/main" val="5527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CDD3C-8BF5-47F3-9F8D-5081172585B0}" type="slidenum">
              <a:rPr lang="en-US" smtClean="0"/>
              <a:t>24</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8600" y="133482"/>
            <a:ext cx="1231827" cy="1314318"/>
          </a:xfrm>
        </p:spPr>
      </p:pic>
      <p:graphicFrame>
        <p:nvGraphicFramePr>
          <p:cNvPr id="7" name="Table 6">
            <a:extLst>
              <a:ext uri="{FF2B5EF4-FFF2-40B4-BE49-F238E27FC236}">
                <a16:creationId xmlns:a16="http://schemas.microsoft.com/office/drawing/2014/main" id="{292919E9-0427-4792-9E9F-946589F4FEB6}"/>
              </a:ext>
            </a:extLst>
          </p:cNvPr>
          <p:cNvGraphicFramePr>
            <a:graphicFrameLocks noGrp="1"/>
          </p:cNvGraphicFramePr>
          <p:nvPr>
            <p:extLst>
              <p:ext uri="{D42A27DB-BD31-4B8C-83A1-F6EECF244321}">
                <p14:modId xmlns:p14="http://schemas.microsoft.com/office/powerpoint/2010/main" val="4077394543"/>
              </p:ext>
            </p:extLst>
          </p:nvPr>
        </p:nvGraphicFramePr>
        <p:xfrm>
          <a:off x="304800" y="790640"/>
          <a:ext cx="7543800" cy="5533959"/>
        </p:xfrm>
        <a:graphic>
          <a:graphicData uri="http://schemas.openxmlformats.org/drawingml/2006/table">
            <a:tbl>
              <a:tblPr firstRow="1" firstCol="1" bandRow="1"/>
              <a:tblGrid>
                <a:gridCol w="3067001">
                  <a:extLst>
                    <a:ext uri="{9D8B030D-6E8A-4147-A177-3AD203B41FA5}">
                      <a16:colId xmlns:a16="http://schemas.microsoft.com/office/drawing/2014/main" val="3877283851"/>
                    </a:ext>
                  </a:extLst>
                </a:gridCol>
                <a:gridCol w="2477419">
                  <a:extLst>
                    <a:ext uri="{9D8B030D-6E8A-4147-A177-3AD203B41FA5}">
                      <a16:colId xmlns:a16="http://schemas.microsoft.com/office/drawing/2014/main" val="1380215645"/>
                    </a:ext>
                  </a:extLst>
                </a:gridCol>
                <a:gridCol w="1999380">
                  <a:extLst>
                    <a:ext uri="{9D8B030D-6E8A-4147-A177-3AD203B41FA5}">
                      <a16:colId xmlns:a16="http://schemas.microsoft.com/office/drawing/2014/main" val="2201018783"/>
                    </a:ext>
                  </a:extLst>
                </a:gridCol>
              </a:tblGrid>
              <a:tr h="5696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rPr>
                        <a:t>Board Ends Metric</a:t>
                      </a:r>
                      <a:endParaRPr lang="en-US" sz="14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rPr>
                        <a:t>Metric Result</a:t>
                      </a:r>
                      <a:endParaRPr lang="en-US" sz="14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endPar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rPr>
                        <a:t>Board Approved Date</a:t>
                      </a:r>
                      <a:endParaRPr lang="en-US" sz="14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3960627943"/>
                  </a:ext>
                </a:extLst>
              </a:tr>
              <a:tr h="13239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Times New Roman" panose="02020603050405020304" pitchFamily="18" charset="0"/>
                        </a:rPr>
                        <a:t>2021 PBIP Narrative Report</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Times New Roman" panose="02020603050405020304" pitchFamily="18" charset="0"/>
                        </a:rPr>
                        <a:t>Achieve 95% of Performance Based Incentive Program monetary award based on MDHHS</a:t>
                      </a:r>
                      <a:r>
                        <a:rPr lang="en-US" sz="105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spc="-25" dirty="0">
                          <a:effectLst/>
                          <a:latin typeface="Times New Roman" panose="02020603050405020304" pitchFamily="18" charset="0"/>
                          <a:ea typeface="Times New Roman" panose="02020603050405020304" pitchFamily="18" charset="0"/>
                          <a:cs typeface="Times New Roman" panose="02020603050405020304" pitchFamily="18" charset="0"/>
                        </a:rPr>
                        <a:t>specifications.</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9779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Notice provided by MDHHS on 1/29/2021</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SWMBH submitted required report on 11/13/2020</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100% of metrics achieved and 100% of bonus earned</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($2,894,028.48)</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b="1" spc="-25">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3/9/21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179411645"/>
                  </a:ext>
                </a:extLst>
              </a:tr>
              <a:tr h="13239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Times New Roman" panose="02020603050405020304" pitchFamily="18" charset="0"/>
                        </a:rPr>
                        <a:t>2020 PBIP Metrics Reports</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Times New Roman" panose="02020603050405020304" pitchFamily="18" charset="0"/>
                        </a:rPr>
                        <a:t>Achieve the following Joint expectations for the MHP’s and SWMBH. There are 100 points possible for this bonus metric in CY20</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Notice provided by MDHHS on 1/29/2021</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SWMBH submitted required report on 11/13/2020</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100% of metrics achieved and 100% of bonus earned</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Calibri" panose="020F0502020204030204" pitchFamily="34" charset="0"/>
                        </a:rPr>
                        <a:t>($2,894,028.48)</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b="1" spc="-25"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3/9/21</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323589600"/>
                  </a:ext>
                </a:extLst>
              </a:tr>
              <a:tr h="23163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2020 Customer Satisfaction Surveys</a:t>
                      </a:r>
                      <a:r>
                        <a:rPr lang="en-US" sz="1050" spc="-110">
                          <a:effectLst/>
                          <a:latin typeface="Times New Roman" panose="02020603050405020304" pitchFamily="18" charset="0"/>
                          <a:ea typeface="Times New Roman" panose="02020603050405020304" pitchFamily="18" charset="0"/>
                          <a:cs typeface="Calibri" panose="020F0502020204030204" pitchFamily="34" charset="0"/>
                        </a:rPr>
                        <a:t>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collected by SWMBH are at or above the SWMBH 2019 results for the following</a:t>
                      </a:r>
                      <a:r>
                        <a:rPr lang="en-US" sz="1050" spc="-40">
                          <a:effectLst/>
                          <a:latin typeface="Times New Roman" panose="02020603050405020304" pitchFamily="18" charset="0"/>
                          <a:ea typeface="Times New Roman" panose="02020603050405020304" pitchFamily="18" charset="0"/>
                          <a:cs typeface="Calibri" panose="020F0502020204030204" pitchFamily="34" charset="0"/>
                        </a:rPr>
                        <a:t>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categories:</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Mental Health Statistic</a:t>
                      </a:r>
                      <a:r>
                        <a:rPr lang="en-US" sz="1050" spc="-75">
                          <a:effectLst/>
                          <a:latin typeface="Times New Roman" panose="02020603050405020304" pitchFamily="18" charset="0"/>
                          <a:ea typeface="Times New Roman" panose="02020603050405020304" pitchFamily="18" charset="0"/>
                          <a:cs typeface="Calibri" panose="020F0502020204030204" pitchFamily="34" charset="0"/>
                        </a:rPr>
                        <a:t>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Improvement Project Survey (MHSIP) tool. </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(Improved</a:t>
                      </a:r>
                      <a:r>
                        <a:rPr lang="en-US" sz="1050" i="1" spc="-10">
                          <a:effectLst/>
                          <a:latin typeface="Times New Roman" panose="02020603050405020304" pitchFamily="18" charset="0"/>
                          <a:ea typeface="Times New Roman" panose="02020603050405020304" pitchFamily="18" charset="0"/>
                          <a:cs typeface="Calibri" panose="020F0502020204030204" pitchFamily="34" charset="0"/>
                        </a:rPr>
                        <a:t> </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Functioning)</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Youth Satisfaction Survey (YSS)</a:t>
                      </a:r>
                      <a:r>
                        <a:rPr lang="en-US" sz="1050" spc="-35">
                          <a:effectLst/>
                          <a:latin typeface="Times New Roman" panose="02020603050405020304" pitchFamily="18" charset="0"/>
                          <a:ea typeface="Times New Roman" panose="02020603050405020304" pitchFamily="18" charset="0"/>
                          <a:cs typeface="Calibri" panose="020F0502020204030204" pitchFamily="34" charset="0"/>
                        </a:rPr>
                        <a:t>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tools.</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(Improved Outcomes)</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The Annual Satisfaction Survey Project was completed on 2/5/2021.</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The MHSIP (adult) ‘</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Improved Functioning’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category observed an improvement of </a:t>
                      </a:r>
                      <a:r>
                        <a:rPr lang="en-US" sz="1050" spc="-25">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+1.72%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86.82%)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over the previous year’s result (</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85.1%).</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The YSS (youth) ‘</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Improved Outcomes’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category observed an improvement of </a:t>
                      </a:r>
                      <a:r>
                        <a:rPr lang="en-US" sz="1050" spc="-25">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+1.74% </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83.04%)</a:t>
                      </a:r>
                      <a:r>
                        <a:rPr lang="en-US" sz="1050" spc="-25">
                          <a:effectLst/>
                          <a:latin typeface="Times New Roman" panose="02020603050405020304" pitchFamily="18" charset="0"/>
                          <a:ea typeface="Times New Roman" panose="02020603050405020304" pitchFamily="18" charset="0"/>
                          <a:cs typeface="Calibri" panose="020F0502020204030204" pitchFamily="34" charset="0"/>
                        </a:rPr>
                        <a:t> over the previous year’s result (</a:t>
                      </a:r>
                      <a:r>
                        <a:rPr lang="en-US" sz="1050" i="1" spc="-25">
                          <a:effectLst/>
                          <a:latin typeface="Times New Roman" panose="02020603050405020304" pitchFamily="18" charset="0"/>
                          <a:ea typeface="Times New Roman" panose="02020603050405020304" pitchFamily="18" charset="0"/>
                          <a:cs typeface="Calibri" panose="020F0502020204030204" pitchFamily="34" charset="0"/>
                        </a:rPr>
                        <a:t>81.30%).</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a:effectLst/>
                          <a:latin typeface="Times New Roman" panose="02020603050405020304" pitchFamily="18" charset="0"/>
                          <a:ea typeface="Times New Roman" panose="02020603050405020304" pitchFamily="18" charset="0"/>
                          <a:cs typeface="Calibri" panose="020F0502020204030204" pitchFamily="34" charset="0"/>
                        </a:rPr>
                        <a:t>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50" b="1" spc="-25"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5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3/9/21</a:t>
                      </a:r>
                      <a:endParaRPr lang="en-US" sz="105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784166358"/>
                  </a:ext>
                </a:extLst>
              </a:tr>
            </a:tbl>
          </a:graphicData>
        </a:graphic>
      </p:graphicFrame>
      <p:sp>
        <p:nvSpPr>
          <p:cNvPr id="8" name="Rectangle 7">
            <a:extLst>
              <a:ext uri="{FF2B5EF4-FFF2-40B4-BE49-F238E27FC236}">
                <a16:creationId xmlns:a16="http://schemas.microsoft.com/office/drawing/2014/main" id="{9EE352B1-AB24-48AB-B2CE-BE3B2BB1EC8B}"/>
              </a:ext>
            </a:extLst>
          </p:cNvPr>
          <p:cNvSpPr/>
          <p:nvPr/>
        </p:nvSpPr>
        <p:spPr>
          <a:xfrm>
            <a:off x="2514600" y="277395"/>
            <a:ext cx="3480761" cy="369332"/>
          </a:xfrm>
          <a:prstGeom prst="rect">
            <a:avLst/>
          </a:prstGeom>
        </p:spPr>
        <p:txBody>
          <a:bodyPr wrap="none">
            <a:spAutoFit/>
          </a:bodyPr>
          <a:lstStyle/>
          <a:p>
            <a:r>
              <a:rPr lang="en-US" b="1" dirty="0"/>
              <a:t>2021 Board Ends Metrics Achieved</a:t>
            </a:r>
            <a:endParaRPr lang="en-US" dirty="0"/>
          </a:p>
        </p:txBody>
      </p:sp>
    </p:spTree>
    <p:extLst>
      <p:ext uri="{BB962C8B-B14F-4D97-AF65-F5344CB8AC3E}">
        <p14:creationId xmlns:p14="http://schemas.microsoft.com/office/powerpoint/2010/main" val="358198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CDD3C-8BF5-47F3-9F8D-5081172585B0}" type="slidenum">
              <a:rPr lang="en-US" smtClean="0"/>
              <a:t>25</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4801" y="133483"/>
            <a:ext cx="1155626" cy="1085718"/>
          </a:xfrm>
        </p:spPr>
      </p:pic>
      <p:graphicFrame>
        <p:nvGraphicFramePr>
          <p:cNvPr id="7" name="Table 6">
            <a:extLst>
              <a:ext uri="{FF2B5EF4-FFF2-40B4-BE49-F238E27FC236}">
                <a16:creationId xmlns:a16="http://schemas.microsoft.com/office/drawing/2014/main" id="{40034F31-6D47-4946-BCFC-EECE78088912}"/>
              </a:ext>
            </a:extLst>
          </p:cNvPr>
          <p:cNvGraphicFramePr>
            <a:graphicFrameLocks noGrp="1"/>
          </p:cNvGraphicFramePr>
          <p:nvPr>
            <p:extLst>
              <p:ext uri="{D42A27DB-BD31-4B8C-83A1-F6EECF244321}">
                <p14:modId xmlns:p14="http://schemas.microsoft.com/office/powerpoint/2010/main" val="2840499918"/>
              </p:ext>
            </p:extLst>
          </p:nvPr>
        </p:nvGraphicFramePr>
        <p:xfrm>
          <a:off x="196497" y="685800"/>
          <a:ext cx="7728304" cy="5715000"/>
        </p:xfrm>
        <a:graphic>
          <a:graphicData uri="http://schemas.openxmlformats.org/drawingml/2006/table">
            <a:tbl>
              <a:tblPr firstRow="1" firstCol="1" bandRow="1"/>
              <a:tblGrid>
                <a:gridCol w="3142012">
                  <a:extLst>
                    <a:ext uri="{9D8B030D-6E8A-4147-A177-3AD203B41FA5}">
                      <a16:colId xmlns:a16="http://schemas.microsoft.com/office/drawing/2014/main" val="1306401879"/>
                    </a:ext>
                  </a:extLst>
                </a:gridCol>
                <a:gridCol w="2538011">
                  <a:extLst>
                    <a:ext uri="{9D8B030D-6E8A-4147-A177-3AD203B41FA5}">
                      <a16:colId xmlns:a16="http://schemas.microsoft.com/office/drawing/2014/main" val="2074111133"/>
                    </a:ext>
                  </a:extLst>
                </a:gridCol>
                <a:gridCol w="2048281">
                  <a:extLst>
                    <a:ext uri="{9D8B030D-6E8A-4147-A177-3AD203B41FA5}">
                      <a16:colId xmlns:a16="http://schemas.microsoft.com/office/drawing/2014/main" val="4270247934"/>
                    </a:ext>
                  </a:extLst>
                </a:gridCol>
              </a:tblGrid>
              <a:tr h="1391073">
                <a:tc>
                  <a:txBody>
                    <a:bodyPr/>
                    <a:lstStyle/>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2020 Health Service Advisory Group (HSAG) External Quality Compliance Review (90% of Sections evaluated receiving a score of “Met”).</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 </a:t>
                      </a:r>
                    </a:p>
                    <a:p>
                      <a:pPr marL="0" marR="0" algn="ctr">
                        <a:spcBef>
                          <a:spcPts val="0"/>
                        </a:spcBef>
                        <a:spcAft>
                          <a:spcPts val="0"/>
                        </a:spcAft>
                      </a:pP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On December 18, 2020 SWMBH was notified by HSAG that is received a score of </a:t>
                      </a:r>
                      <a:r>
                        <a:rPr lang="en-US" sz="11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99%</a:t>
                      </a:r>
                      <a:r>
                        <a:rPr lang="en-US" sz="1100"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on the 2020 audit cycle. This score makes SWMBH the highest scoring PIHP for the 2</a:t>
                      </a:r>
                      <a:r>
                        <a:rPr lang="en-US" sz="1100" spc="-25" baseline="30000" dirty="0">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 consecutive year.</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b="1" spc="-25">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3/9/21</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b="1"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26698985"/>
                  </a:ext>
                </a:extLst>
              </a:tr>
              <a:tr h="1879968">
                <a:tc>
                  <a:txBody>
                    <a:bodyPr/>
                    <a:lstStyle/>
                    <a:p>
                      <a:pPr marL="0" marR="0" algn="ctr">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Each quarter, at least 53% of parents/or caregivers of youth and young adults who are receiving applied behavior analysis (ABA) for Autism will receive Family Behavior Treatment Guidance. This service supports families in implementing procedures to teach new skills and reduce challenging behaviors.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Q1: 65.2%</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Q2: 62.7%</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Q3: 68.2%</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Q4: 58.8%</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    895/1405 = </a:t>
                      </a:r>
                      <a:r>
                        <a:rPr lang="en-US" sz="11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63.72%</a:t>
                      </a:r>
                      <a:r>
                        <a:rPr lang="en-US" sz="1100"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average</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3/9/21</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58687365"/>
                  </a:ext>
                </a:extLst>
              </a:tr>
              <a:tr h="1127982">
                <a:tc>
                  <a:txBody>
                    <a:bodyPr/>
                    <a:lstStyle/>
                    <a:p>
                      <a:pPr marL="0" marR="0" algn="ctr">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Achieve a 4-percentage point improvement in the rate of Diabetes screenings for consumers with schizophrenia or Bipolar Disorder who are using Antipsychotic Medications.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Target: 76%</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Current Status: 80%</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6/11/21</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7930582"/>
                  </a:ext>
                </a:extLst>
              </a:tr>
              <a:tr h="1315977">
                <a:tc>
                  <a:txBody>
                    <a:bodyPr/>
                    <a:lstStyle/>
                    <a:p>
                      <a:pPr marL="0" marR="0" algn="ctr">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SWMBH will achieve 90% of available monetary bonus award for achievement of quality withhold performance measures identified in the (2020-2021) MHL Integrated Care Organization (ICO) contracts.</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10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Meridian = 100%</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Aetna = 89%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100"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Percentage Achieved: </a:t>
                      </a:r>
                      <a:r>
                        <a:rPr lang="en-US" sz="110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94.5%</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4/9/21</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98229247"/>
                  </a:ext>
                </a:extLst>
              </a:tr>
            </a:tbl>
          </a:graphicData>
        </a:graphic>
      </p:graphicFrame>
      <p:sp>
        <p:nvSpPr>
          <p:cNvPr id="8" name="Rectangle 7">
            <a:extLst>
              <a:ext uri="{FF2B5EF4-FFF2-40B4-BE49-F238E27FC236}">
                <a16:creationId xmlns:a16="http://schemas.microsoft.com/office/drawing/2014/main" id="{D38D0B83-B83F-429A-8450-9842C8175EF6}"/>
              </a:ext>
            </a:extLst>
          </p:cNvPr>
          <p:cNvSpPr/>
          <p:nvPr/>
        </p:nvSpPr>
        <p:spPr>
          <a:xfrm>
            <a:off x="2320268" y="171583"/>
            <a:ext cx="3480761" cy="369332"/>
          </a:xfrm>
          <a:prstGeom prst="rect">
            <a:avLst/>
          </a:prstGeom>
        </p:spPr>
        <p:txBody>
          <a:bodyPr wrap="none">
            <a:spAutoFit/>
          </a:bodyPr>
          <a:lstStyle/>
          <a:p>
            <a:r>
              <a:rPr lang="en-US" b="1" dirty="0"/>
              <a:t>2021 Board Ends Metrics Achieved</a:t>
            </a:r>
            <a:endParaRPr lang="en-US" dirty="0"/>
          </a:p>
        </p:txBody>
      </p:sp>
    </p:spTree>
    <p:extLst>
      <p:ext uri="{BB962C8B-B14F-4D97-AF65-F5344CB8AC3E}">
        <p14:creationId xmlns:p14="http://schemas.microsoft.com/office/powerpoint/2010/main" val="193312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CDD3C-8BF5-47F3-9F8D-5081172585B0}" type="slidenum">
              <a:rPr lang="en-US" smtClean="0"/>
              <a:t>26</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4800" y="133482"/>
            <a:ext cx="1155627" cy="1085718"/>
          </a:xfrm>
        </p:spPr>
      </p:pic>
      <p:graphicFrame>
        <p:nvGraphicFramePr>
          <p:cNvPr id="7" name="Table 6">
            <a:extLst>
              <a:ext uri="{FF2B5EF4-FFF2-40B4-BE49-F238E27FC236}">
                <a16:creationId xmlns:a16="http://schemas.microsoft.com/office/drawing/2014/main" id="{8B7B7217-4B0C-4B92-AFAA-2332E5E16C00}"/>
              </a:ext>
            </a:extLst>
          </p:cNvPr>
          <p:cNvGraphicFramePr>
            <a:graphicFrameLocks noGrp="1"/>
          </p:cNvGraphicFramePr>
          <p:nvPr>
            <p:extLst>
              <p:ext uri="{D42A27DB-BD31-4B8C-83A1-F6EECF244321}">
                <p14:modId xmlns:p14="http://schemas.microsoft.com/office/powerpoint/2010/main" val="3547560170"/>
              </p:ext>
            </p:extLst>
          </p:nvPr>
        </p:nvGraphicFramePr>
        <p:xfrm>
          <a:off x="533400" y="670549"/>
          <a:ext cx="7299778" cy="4137442"/>
        </p:xfrm>
        <a:graphic>
          <a:graphicData uri="http://schemas.openxmlformats.org/drawingml/2006/table">
            <a:tbl>
              <a:tblPr firstRow="1" firstCol="1" bandRow="1"/>
              <a:tblGrid>
                <a:gridCol w="3113057">
                  <a:extLst>
                    <a:ext uri="{9D8B030D-6E8A-4147-A177-3AD203B41FA5}">
                      <a16:colId xmlns:a16="http://schemas.microsoft.com/office/drawing/2014/main" val="1308110987"/>
                    </a:ext>
                  </a:extLst>
                </a:gridCol>
                <a:gridCol w="2287724">
                  <a:extLst>
                    <a:ext uri="{9D8B030D-6E8A-4147-A177-3AD203B41FA5}">
                      <a16:colId xmlns:a16="http://schemas.microsoft.com/office/drawing/2014/main" val="2362204685"/>
                    </a:ext>
                  </a:extLst>
                </a:gridCol>
                <a:gridCol w="1898997">
                  <a:extLst>
                    <a:ext uri="{9D8B030D-6E8A-4147-A177-3AD203B41FA5}">
                      <a16:colId xmlns:a16="http://schemas.microsoft.com/office/drawing/2014/main" val="1952017352"/>
                    </a:ext>
                  </a:extLst>
                </a:gridCol>
              </a:tblGrid>
              <a:tr h="752941">
                <a:tc>
                  <a:txBody>
                    <a:bodyPr/>
                    <a:lstStyle/>
                    <a:p>
                      <a:pPr marL="0" marR="0" algn="ctr">
                        <a:spcBef>
                          <a:spcPts val="0"/>
                        </a:spcBef>
                        <a:spcAft>
                          <a:spcPts val="0"/>
                        </a:spcAft>
                      </a:pPr>
                      <a:r>
                        <a:rPr lang="en-US" sz="1400" b="1"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spc="-25">
                          <a:effectLst/>
                          <a:latin typeface="Times New Roman" panose="02020603050405020304" pitchFamily="18" charset="0"/>
                          <a:ea typeface="Times New Roman" panose="02020603050405020304" pitchFamily="18" charset="0"/>
                          <a:cs typeface="Times New Roman" panose="02020603050405020304" pitchFamily="18" charset="0"/>
                        </a:rPr>
                        <a:t>Board Ends Metric</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400" b="1"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spc="-25">
                          <a:effectLst/>
                          <a:latin typeface="Times New Roman" panose="02020603050405020304" pitchFamily="18" charset="0"/>
                          <a:ea typeface="Times New Roman" panose="02020603050405020304" pitchFamily="18" charset="0"/>
                          <a:cs typeface="Times New Roman" panose="02020603050405020304" pitchFamily="18" charset="0"/>
                        </a:rPr>
                        <a:t>Metric Result</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400" b="1" spc="-25" dirty="0">
                          <a:effectLst/>
                          <a:latin typeface="Times New Roman" panose="02020603050405020304" pitchFamily="18" charset="0"/>
                          <a:ea typeface="Times New Roman" panose="02020603050405020304" pitchFamily="18" charset="0"/>
                          <a:cs typeface="Times New Roman" panose="02020603050405020304" pitchFamily="18" charset="0"/>
                        </a:rPr>
                        <a:t>Board Approved Date</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56192848"/>
                  </a:ext>
                </a:extLst>
              </a:tr>
              <a:tr h="1574231">
                <a:tc>
                  <a:txBody>
                    <a:bodyPr/>
                    <a:lstStyle/>
                    <a:p>
                      <a:pPr marL="0" marR="61595" algn="ctr">
                        <a:lnSpc>
                          <a:spcPct val="105000"/>
                        </a:lnSpc>
                        <a:spcBef>
                          <a:spcPts val="5"/>
                        </a:spcBef>
                        <a:spcAft>
                          <a:spcPts val="0"/>
                        </a:spcAft>
                        <a:tabLst>
                          <a:tab pos="525145" algn="l"/>
                        </a:tabLst>
                      </a:pPr>
                      <a:r>
                        <a:rPr lang="en-US" sz="1200" spc="0">
                          <a:effectLst/>
                          <a:latin typeface="Times New Roman" panose="02020603050405020304" pitchFamily="18" charset="0"/>
                          <a:ea typeface="Calibri" panose="020F0502020204030204" pitchFamily="34" charset="0"/>
                          <a:cs typeface="Times New Roman" panose="02020603050405020304" pitchFamily="18" charset="0"/>
                        </a:rPr>
                        <a:t>SWMBH will achieve Recertification of National Committee for Quality Assurance (NCQA) – Managed Behavioral Healthcare Organization Medicare Service Line.</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n-US" sz="1200" spc="-25">
                          <a:effectLst/>
                          <a:latin typeface="Times New Roman" panose="02020603050405020304" pitchFamily="18" charset="0"/>
                          <a:ea typeface="Times New Roman" panose="02020603050405020304" pitchFamily="18" charset="0"/>
                          <a:cs typeface="Calibri" panose="020F0502020204030204" pitchFamily="34"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spc="-25">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78105" algn="ctr">
                        <a:spcBef>
                          <a:spcPts val="5"/>
                        </a:spcBef>
                        <a:spcAft>
                          <a:spcPts val="0"/>
                        </a:spcAft>
                      </a:pPr>
                      <a:r>
                        <a:rPr lang="en-US" sz="900" spc="0">
                          <a:effectLst/>
                          <a:latin typeface="Calibri" panose="020F0502020204030204" pitchFamily="34" charset="0"/>
                          <a:ea typeface="Calibri" panose="020F0502020204030204" pitchFamily="34" charset="0"/>
                          <a:cs typeface="Calibri" panose="020F0502020204030204" pitchFamily="34"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78105" algn="ctr">
                        <a:spcBef>
                          <a:spcPts val="5"/>
                        </a:spcBef>
                        <a:spcAft>
                          <a:spcPts val="0"/>
                        </a:spcAft>
                      </a:pPr>
                      <a:r>
                        <a:rPr lang="en-US" sz="900" spc="0">
                          <a:effectLst/>
                          <a:latin typeface="Calibri" panose="020F0502020204030204" pitchFamily="34" charset="0"/>
                          <a:ea typeface="Calibri" panose="020F0502020204030204" pitchFamily="34" charset="0"/>
                          <a:cs typeface="Calibri" panose="020F0502020204030204" pitchFamily="34" charset="0"/>
                        </a:rPr>
                        <a:t>SWMBH was awarded a 1-year reaccreditation by NCQA on</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78105" algn="ctr">
                        <a:spcBef>
                          <a:spcPts val="5"/>
                        </a:spcBef>
                        <a:spcAft>
                          <a:spcPts val="0"/>
                        </a:spcAft>
                      </a:pPr>
                      <a:r>
                        <a:rPr lang="en-US" sz="900" spc="0">
                          <a:effectLst/>
                          <a:latin typeface="Calibri" panose="020F0502020204030204" pitchFamily="34" charset="0"/>
                          <a:ea typeface="Calibri" panose="020F0502020204030204" pitchFamily="34" charset="0"/>
                          <a:cs typeface="Calibri" panose="020F0502020204030204" pitchFamily="34" charset="0"/>
                        </a:rPr>
                        <a:t>March 25, 2021.</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78105">
                        <a:spcBef>
                          <a:spcPts val="5"/>
                        </a:spcBef>
                        <a:spcAft>
                          <a:spcPts val="0"/>
                        </a:spcAft>
                      </a:pPr>
                      <a:r>
                        <a:rPr lang="en-US" sz="900" spc="0">
                          <a:effectLst/>
                          <a:latin typeface="Calibri" panose="020F0502020204030204" pitchFamily="34" charset="0"/>
                          <a:ea typeface="Calibri" panose="020F0502020204030204" pitchFamily="34" charset="0"/>
                          <a:cs typeface="Calibri" panose="020F0502020204030204" pitchFamily="34"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228600" marR="78105">
                        <a:spcBef>
                          <a:spcPts val="5"/>
                        </a:spcBef>
                        <a:spcAft>
                          <a:spcPts val="0"/>
                        </a:spcAft>
                      </a:pPr>
                      <a:r>
                        <a:rPr lang="en-US" sz="900" spc="0">
                          <a:effectLst/>
                          <a:latin typeface="Calibri" panose="020F0502020204030204" pitchFamily="34" charset="0"/>
                          <a:ea typeface="Calibri" panose="020F0502020204030204" pitchFamily="34" charset="0"/>
                          <a:cs typeface="Calibri" panose="020F0502020204030204" pitchFamily="34" charset="0"/>
                        </a:rPr>
                        <a:t>     SWMBH’s Current  Accreditation is through</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228600" marR="78105">
                        <a:spcBef>
                          <a:spcPts val="5"/>
                        </a:spcBef>
                        <a:spcAft>
                          <a:spcPts val="0"/>
                        </a:spcAft>
                      </a:pPr>
                      <a:r>
                        <a:rPr lang="en-US" sz="900" spc="0">
                          <a:effectLst/>
                          <a:latin typeface="Calibri" panose="020F0502020204030204" pitchFamily="34" charset="0"/>
                          <a:ea typeface="Calibri" panose="020F0502020204030204" pitchFamily="34" charset="0"/>
                          <a:cs typeface="Calibri" panose="020F0502020204030204" pitchFamily="34" charset="0"/>
                        </a:rPr>
                        <a:t>           June 25, 2022</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000"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4/9/21</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81923901"/>
                  </a:ext>
                </a:extLst>
              </a:tr>
              <a:tr h="1810270">
                <a:tc>
                  <a:txBody>
                    <a:bodyPr/>
                    <a:lstStyle/>
                    <a:p>
                      <a:pPr marL="0" marR="0" algn="ctr">
                        <a:lnSpc>
                          <a:spcPct val="107000"/>
                        </a:lnSpc>
                        <a:spcBef>
                          <a:spcPts val="0"/>
                        </a:spcBef>
                        <a:spcAft>
                          <a:spcPts val="800"/>
                        </a:spcAft>
                      </a:pPr>
                      <a:r>
                        <a:rPr lang="en-US" sz="1200" spc="-25">
                          <a:effectLst/>
                          <a:latin typeface="Times New Roman" panose="02020603050405020304" pitchFamily="18" charset="0"/>
                          <a:ea typeface="Times New Roman" panose="02020603050405020304" pitchFamily="18" charset="0"/>
                          <a:cs typeface="Calibri" panose="020F0502020204030204" pitchFamily="34" charset="0"/>
                        </a:rPr>
                        <a:t> </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spc="-25">
                          <a:effectLst/>
                          <a:latin typeface="Times New Roman" panose="02020603050405020304" pitchFamily="18" charset="0"/>
                          <a:ea typeface="Times New Roman" panose="02020603050405020304" pitchFamily="18" charset="0"/>
                          <a:cs typeface="Calibri" panose="020F0502020204030204" pitchFamily="34" charset="0"/>
                        </a:rPr>
                        <a:t>Regional Habilitation Supports (HSW) Waiver slots are full at 98% throughout the year.  (10/1/20 – 9/30/21)</a:t>
                      </a:r>
                      <a:endParaRPr lang="en-US" sz="1100" spc="-25">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99.9% of HSW slots have been filed in FY 21, per the MDHHS status report.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*SWMBH has been the best performing PIHP in the State for 4 consecutive years.</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on:10/8/2021</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86457592"/>
                  </a:ext>
                </a:extLst>
              </a:tr>
            </a:tbl>
          </a:graphicData>
        </a:graphic>
      </p:graphicFrame>
      <p:graphicFrame>
        <p:nvGraphicFramePr>
          <p:cNvPr id="8" name="Table 7">
            <a:extLst>
              <a:ext uri="{FF2B5EF4-FFF2-40B4-BE49-F238E27FC236}">
                <a16:creationId xmlns:a16="http://schemas.microsoft.com/office/drawing/2014/main" id="{09950C71-8B2E-4608-84B8-F3659CF97C32}"/>
              </a:ext>
            </a:extLst>
          </p:cNvPr>
          <p:cNvGraphicFramePr>
            <a:graphicFrameLocks noGrp="1"/>
          </p:cNvGraphicFramePr>
          <p:nvPr>
            <p:extLst>
              <p:ext uri="{D42A27DB-BD31-4B8C-83A1-F6EECF244321}">
                <p14:modId xmlns:p14="http://schemas.microsoft.com/office/powerpoint/2010/main" val="3120752531"/>
              </p:ext>
            </p:extLst>
          </p:nvPr>
        </p:nvGraphicFramePr>
        <p:xfrm>
          <a:off x="533400" y="4807991"/>
          <a:ext cx="7303160" cy="1976118"/>
        </p:xfrm>
        <a:graphic>
          <a:graphicData uri="http://schemas.openxmlformats.org/drawingml/2006/table">
            <a:tbl>
              <a:tblPr firstRow="1" firstCol="1" bandRow="1"/>
              <a:tblGrid>
                <a:gridCol w="3112653">
                  <a:extLst>
                    <a:ext uri="{9D8B030D-6E8A-4147-A177-3AD203B41FA5}">
                      <a16:colId xmlns:a16="http://schemas.microsoft.com/office/drawing/2014/main" val="1069527045"/>
                    </a:ext>
                  </a:extLst>
                </a:gridCol>
                <a:gridCol w="2290618">
                  <a:extLst>
                    <a:ext uri="{9D8B030D-6E8A-4147-A177-3AD203B41FA5}">
                      <a16:colId xmlns:a16="http://schemas.microsoft.com/office/drawing/2014/main" val="1238727420"/>
                    </a:ext>
                  </a:extLst>
                </a:gridCol>
                <a:gridCol w="1899889">
                  <a:extLst>
                    <a:ext uri="{9D8B030D-6E8A-4147-A177-3AD203B41FA5}">
                      <a16:colId xmlns:a16="http://schemas.microsoft.com/office/drawing/2014/main" val="3841807254"/>
                    </a:ext>
                  </a:extLst>
                </a:gridCol>
              </a:tblGrid>
              <a:tr h="1976118">
                <a:tc>
                  <a:txBody>
                    <a:bodyPr/>
                    <a:lstStyle/>
                    <a:p>
                      <a:pPr marL="0" marR="0" algn="ctr">
                        <a:spcBef>
                          <a:spcPts val="0"/>
                        </a:spcBef>
                        <a:spcAft>
                          <a:spcPts val="0"/>
                        </a:spcAft>
                      </a:pPr>
                      <a:r>
                        <a:rPr lang="en-US" sz="1200" spc="-25" dirty="0">
                          <a:effectLst/>
                          <a:latin typeface="Times New Roman" panose="02020603050405020304" pitchFamily="18" charset="0"/>
                          <a:ea typeface="Times New Roman" panose="02020603050405020304" pitchFamily="18" charset="0"/>
                          <a:cs typeface="Times New Roman" panose="02020603050405020304" pitchFamily="18" charset="0"/>
                        </a:rPr>
                        <a:t>48/56 or 85% of State Measured MMBPIS Indicators will be at or above the State benchmark for 4 quarters for FY20</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Metric Achieved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     Current Status: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Clr>
                          <a:srgbClr val="000000"/>
                        </a:buClr>
                        <a:buFont typeface="Symbol" panose="05050102010706020507" pitchFamily="18" charset="2"/>
                        <a:buChar char=""/>
                      </a:pPr>
                      <a:r>
                        <a:rPr lang="en-US" sz="11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Q1:6/7</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Clr>
                          <a:srgbClr val="000000"/>
                        </a:buClr>
                        <a:buFont typeface="Symbol" panose="05050102010706020507" pitchFamily="18" charset="2"/>
                        <a:buChar char=""/>
                      </a:pPr>
                      <a:r>
                        <a:rPr lang="en-US" sz="11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Q2: 7/7</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Clr>
                          <a:srgbClr val="000000"/>
                        </a:buClr>
                        <a:buFont typeface="Symbol" panose="05050102010706020507" pitchFamily="18" charset="2"/>
                        <a:buChar char=""/>
                      </a:pPr>
                      <a:r>
                        <a:rPr lang="en-US" sz="11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Q3: 7/7</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spcBef>
                          <a:spcPts val="0"/>
                        </a:spcBef>
                        <a:spcAft>
                          <a:spcPts val="0"/>
                        </a:spcAft>
                        <a:buClr>
                          <a:srgbClr val="000000"/>
                        </a:buClr>
                        <a:buFont typeface="Symbol" panose="05050102010706020507" pitchFamily="18" charset="2"/>
                        <a:buChar char=""/>
                      </a:pPr>
                      <a:r>
                        <a:rPr lang="en-US" sz="1100" spc="-2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Q4: 7/7</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spc="-25"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spc="-25" dirty="0">
                          <a:effectLst/>
                          <a:latin typeface="Times New Roman" panose="02020603050405020304" pitchFamily="18" charset="0"/>
                          <a:ea typeface="Times New Roman" panose="02020603050405020304" pitchFamily="18" charset="0"/>
                          <a:cs typeface="Times New Roman" panose="02020603050405020304" pitchFamily="18" charset="0"/>
                        </a:rPr>
                        <a:t>Total Percentage Achieved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spc="-25" dirty="0">
                          <a:effectLst/>
                          <a:latin typeface="Times New Roman" panose="02020603050405020304" pitchFamily="18" charset="0"/>
                          <a:ea typeface="Times New Roman" panose="02020603050405020304" pitchFamily="18" charset="0"/>
                          <a:cs typeface="Times New Roman" panose="02020603050405020304" pitchFamily="18" charset="0"/>
                        </a:rPr>
                        <a:t>35/38 = </a:t>
                      </a:r>
                      <a:r>
                        <a:rPr lang="en-US" sz="1000" b="1" spc="-2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92.1%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spc="-25" dirty="0">
                          <a:solidFill>
                            <a:srgbClr val="5381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0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spc="-25" dirty="0">
                          <a:effectLst/>
                          <a:latin typeface="Times New Roman" panose="02020603050405020304" pitchFamily="18" charset="0"/>
                          <a:ea typeface="Times New Roman" panose="02020603050405020304" pitchFamily="18" charset="0"/>
                          <a:cs typeface="Times New Roman" panose="02020603050405020304" pitchFamily="18" charset="0"/>
                        </a:rPr>
                        <a:t>Board Presentation and Approval on: 4/9/21</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spc="-25"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3940087"/>
                  </a:ext>
                </a:extLst>
              </a:tr>
            </a:tbl>
          </a:graphicData>
        </a:graphic>
      </p:graphicFrame>
      <p:sp>
        <p:nvSpPr>
          <p:cNvPr id="9" name="Rectangle 8">
            <a:extLst>
              <a:ext uri="{FF2B5EF4-FFF2-40B4-BE49-F238E27FC236}">
                <a16:creationId xmlns:a16="http://schemas.microsoft.com/office/drawing/2014/main" id="{DF21F05E-257B-412D-87F0-DB336AB8CB1B}"/>
              </a:ext>
            </a:extLst>
          </p:cNvPr>
          <p:cNvSpPr/>
          <p:nvPr/>
        </p:nvSpPr>
        <p:spPr>
          <a:xfrm>
            <a:off x="2442908" y="228600"/>
            <a:ext cx="3480761" cy="369332"/>
          </a:xfrm>
          <a:prstGeom prst="rect">
            <a:avLst/>
          </a:prstGeom>
        </p:spPr>
        <p:txBody>
          <a:bodyPr wrap="none">
            <a:spAutoFit/>
          </a:bodyPr>
          <a:lstStyle/>
          <a:p>
            <a:r>
              <a:rPr lang="en-US" b="1" dirty="0"/>
              <a:t>2021 Board Ends Metrics Achieved</a:t>
            </a:r>
            <a:endParaRPr lang="en-US" dirty="0"/>
          </a:p>
        </p:txBody>
      </p:sp>
    </p:spTree>
    <p:extLst>
      <p:ext uri="{BB962C8B-B14F-4D97-AF65-F5344CB8AC3E}">
        <p14:creationId xmlns:p14="http://schemas.microsoft.com/office/powerpoint/2010/main" val="2072132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6781800" cy="1676400"/>
          </a:xfrm>
        </p:spPr>
        <p:txBody>
          <a:bodyPr/>
          <a:lstStyle/>
          <a:p>
            <a:r>
              <a:rPr lang="en-US" sz="4800" dirty="0"/>
              <a:t>Oversight and Monitoring</a:t>
            </a:r>
          </a:p>
        </p:txBody>
      </p:sp>
      <p:sp>
        <p:nvSpPr>
          <p:cNvPr id="3" name="Slide Number Placeholder 2"/>
          <p:cNvSpPr>
            <a:spLocks noGrp="1"/>
          </p:cNvSpPr>
          <p:nvPr>
            <p:ph type="sldNum" sz="quarter" idx="12"/>
          </p:nvPr>
        </p:nvSpPr>
        <p:spPr/>
        <p:txBody>
          <a:bodyPr/>
          <a:lstStyle/>
          <a:p>
            <a:fld id="{486CDD3C-8BF5-47F3-9F8D-5081172585B0}" type="slidenum">
              <a:rPr lang="en-US" smtClean="0"/>
              <a:t>27</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Tree>
    <p:extLst>
      <p:ext uri="{BB962C8B-B14F-4D97-AF65-F5344CB8AC3E}">
        <p14:creationId xmlns:p14="http://schemas.microsoft.com/office/powerpoint/2010/main" val="2947941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41"/>
            <a:ext cx="7620000" cy="1143000"/>
          </a:xfrm>
        </p:spPr>
        <p:txBody>
          <a:bodyPr/>
          <a:lstStyle/>
          <a:p>
            <a:r>
              <a:rPr lang="en-US" sz="3600" dirty="0"/>
              <a:t>SWMBH Audit &amp; Monitoring</a:t>
            </a:r>
          </a:p>
        </p:txBody>
      </p:sp>
      <p:sp>
        <p:nvSpPr>
          <p:cNvPr id="4" name="Slide Number Placeholder 3"/>
          <p:cNvSpPr>
            <a:spLocks noGrp="1"/>
          </p:cNvSpPr>
          <p:nvPr>
            <p:ph type="sldNum" sz="quarter" idx="12"/>
          </p:nvPr>
        </p:nvSpPr>
        <p:spPr/>
        <p:txBody>
          <a:bodyPr/>
          <a:lstStyle/>
          <a:p>
            <a:fld id="{486CDD3C-8BF5-47F3-9F8D-5081172585B0}" type="slidenum">
              <a:rPr lang="en-US" smtClean="0"/>
              <a:t>28</a:t>
            </a:fld>
            <a:endParaRPr lang="en-US" dirty="0"/>
          </a:p>
        </p:txBody>
      </p:sp>
      <p:sp>
        <p:nvSpPr>
          <p:cNvPr id="11" name="TextBox 10"/>
          <p:cNvSpPr txBox="1"/>
          <p:nvPr/>
        </p:nvSpPr>
        <p:spPr>
          <a:xfrm>
            <a:off x="457200" y="1309033"/>
            <a:ext cx="7696200" cy="5355312"/>
          </a:xfrm>
          <a:prstGeom prst="rect">
            <a:avLst/>
          </a:prstGeom>
          <a:noFill/>
        </p:spPr>
        <p:txBody>
          <a:bodyPr wrap="square" rtlCol="0">
            <a:spAutoFit/>
          </a:bodyPr>
          <a:lstStyle/>
          <a:p>
            <a:r>
              <a:rPr lang="en-US" b="1" u="sng" dirty="0">
                <a:solidFill>
                  <a:schemeClr val="accent1"/>
                </a:solidFill>
              </a:rPr>
              <a:t>Program Integrity &amp; Compliance</a:t>
            </a:r>
          </a:p>
          <a:p>
            <a:pPr marL="285750" indent="-285750">
              <a:buFont typeface="Arial" panose="020B0604020202020204" pitchFamily="34" charset="0"/>
              <a:buChar char="•"/>
            </a:pPr>
            <a:r>
              <a:rPr lang="en-US" dirty="0"/>
              <a:t>Medicaid Services Verification Audit </a:t>
            </a:r>
          </a:p>
          <a:p>
            <a:pPr marL="742950" lvl="1" indent="-285750">
              <a:buFont typeface="Arial" panose="020B0604020202020204" pitchFamily="34" charset="0"/>
              <a:buChar char="•"/>
            </a:pPr>
            <a:r>
              <a:rPr lang="en-US" dirty="0"/>
              <a:t>Quarterly review of services paid for by  Medicaid, provided by CMHSPs, subcontractors, SUD providers, top 3 external providers, and top 3 hospitals</a:t>
            </a:r>
          </a:p>
          <a:p>
            <a:pPr marL="285750" indent="-285750">
              <a:buFont typeface="Arial" panose="020B0604020202020204" pitchFamily="34" charset="0"/>
              <a:buChar char="•"/>
            </a:pPr>
            <a:r>
              <a:rPr lang="en-US" dirty="0"/>
              <a:t>Medicare Claims Audit (Duals)</a:t>
            </a:r>
          </a:p>
          <a:p>
            <a:pPr marL="742950" lvl="1" indent="-285750">
              <a:buFont typeface="Arial" panose="020B0604020202020204" pitchFamily="34" charset="0"/>
              <a:buChar char="•"/>
            </a:pPr>
            <a:r>
              <a:rPr lang="en-US" dirty="0"/>
              <a:t>Monthly review of a minimum of 100 MHL claims</a:t>
            </a:r>
          </a:p>
          <a:p>
            <a:pPr marL="285750" indent="-285750">
              <a:buFont typeface="Arial" panose="020B0604020202020204" pitchFamily="34" charset="0"/>
              <a:buChar char="•"/>
            </a:pPr>
            <a:r>
              <a:rPr lang="en-US" dirty="0"/>
              <a:t>Inpatient Audit</a:t>
            </a:r>
          </a:p>
          <a:p>
            <a:pPr marL="742950" lvl="1" indent="-285750">
              <a:buFont typeface="Arial" panose="020B0604020202020204" pitchFamily="34" charset="0"/>
              <a:buChar char="•"/>
            </a:pPr>
            <a:r>
              <a:rPr lang="en-US" dirty="0"/>
              <a:t>Annual review of 100 inpatient psychiatric stays paid for by Medicaid</a:t>
            </a:r>
          </a:p>
          <a:p>
            <a:pPr marL="742950" lvl="1" indent="-285750">
              <a:buFont typeface="Arial" panose="020B0604020202020204" pitchFamily="34" charset="0"/>
              <a:buChar char="•"/>
            </a:pPr>
            <a:r>
              <a:rPr lang="en-US" dirty="0"/>
              <a:t>Includes a code audit of 50 physician codes </a:t>
            </a:r>
          </a:p>
          <a:p>
            <a:pPr marL="285750" indent="-285750">
              <a:buFont typeface="Arial" panose="020B0604020202020204" pitchFamily="34" charset="0"/>
              <a:buChar char="•"/>
            </a:pPr>
            <a:r>
              <a:rPr lang="en-US" dirty="0"/>
              <a:t>HCBS provided in the consumer’s home</a:t>
            </a:r>
          </a:p>
          <a:p>
            <a:pPr marL="742950" lvl="1" indent="-285750">
              <a:buFont typeface="Arial" panose="020B0604020202020204" pitchFamily="34" charset="0"/>
              <a:buChar char="•"/>
            </a:pPr>
            <a:r>
              <a:rPr lang="en-US" dirty="0"/>
              <a:t>Annual review based on past and continued OIG focus</a:t>
            </a:r>
          </a:p>
          <a:p>
            <a:pPr marL="285750" indent="-285750">
              <a:buFont typeface="Arial" panose="020B0604020202020204" pitchFamily="34" charset="0"/>
              <a:buChar char="•"/>
            </a:pPr>
            <a:r>
              <a:rPr lang="en-US" dirty="0"/>
              <a:t>FY20 implementation</a:t>
            </a:r>
          </a:p>
          <a:p>
            <a:pPr marL="742950" lvl="1" indent="-285750">
              <a:buFont typeface="Arial" panose="020B0604020202020204" pitchFamily="34" charset="0"/>
              <a:buChar char="•"/>
            </a:pPr>
            <a:r>
              <a:rPr lang="en-US" dirty="0"/>
              <a:t>Block Grant Fee-For-Service claims review </a:t>
            </a:r>
          </a:p>
          <a:p>
            <a:pPr marL="742950" lvl="1" indent="-285750">
              <a:buFont typeface="Arial" panose="020B0604020202020204" pitchFamily="34" charset="0"/>
              <a:buChar char="•"/>
            </a:pPr>
            <a:r>
              <a:rPr lang="en-US" dirty="0"/>
              <a:t>Oversight of Block Grant Financial Status Reports and SA Data Templates for Net Cost Contracts </a:t>
            </a:r>
          </a:p>
          <a:p>
            <a:pPr marL="285750" indent="-285750">
              <a:buFont typeface="Arial" panose="020B0604020202020204" pitchFamily="34" charset="0"/>
              <a:buChar char="•"/>
            </a:pPr>
            <a:r>
              <a:rPr lang="en-US" dirty="0"/>
              <a:t>Annual Audit &amp; Monitoring Plan and Calendar are vetted through the Regional Compliance Coordinating Committee</a:t>
            </a:r>
          </a:p>
          <a:p>
            <a:pPr marL="742950" lvl="1" indent="-285750">
              <a:buFont typeface="Arial" panose="020B0604020202020204" pitchFamily="34" charset="0"/>
              <a:buChar char="•"/>
            </a:pP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8600" y="133482"/>
            <a:ext cx="1231827" cy="933318"/>
          </a:xfrm>
        </p:spPr>
      </p:pic>
    </p:spTree>
    <p:extLst>
      <p:ext uri="{BB962C8B-B14F-4D97-AF65-F5344CB8AC3E}">
        <p14:creationId xmlns:p14="http://schemas.microsoft.com/office/powerpoint/2010/main" val="10725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r>
              <a:rPr lang="en-US" sz="3600" dirty="0"/>
              <a:t>SWMBH Audit &amp; Monitoring</a:t>
            </a:r>
          </a:p>
        </p:txBody>
      </p:sp>
      <p:sp>
        <p:nvSpPr>
          <p:cNvPr id="4" name="Slide Number Placeholder 3"/>
          <p:cNvSpPr>
            <a:spLocks noGrp="1"/>
          </p:cNvSpPr>
          <p:nvPr>
            <p:ph type="sldNum" sz="quarter" idx="12"/>
          </p:nvPr>
        </p:nvSpPr>
        <p:spPr/>
        <p:txBody>
          <a:bodyPr/>
          <a:lstStyle/>
          <a:p>
            <a:fld id="{486CDD3C-8BF5-47F3-9F8D-5081172585B0}" type="slidenum">
              <a:rPr lang="en-US" smtClean="0"/>
              <a:t>29</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2400" y="133482"/>
            <a:ext cx="1308027" cy="1009518"/>
          </a:xfrm>
        </p:spPr>
      </p:pic>
      <p:sp>
        <p:nvSpPr>
          <p:cNvPr id="7" name="TextBox 6"/>
          <p:cNvSpPr txBox="1"/>
          <p:nvPr/>
        </p:nvSpPr>
        <p:spPr>
          <a:xfrm>
            <a:off x="304800" y="1142260"/>
            <a:ext cx="7924800" cy="5539978"/>
          </a:xfrm>
          <a:prstGeom prst="rect">
            <a:avLst/>
          </a:prstGeom>
          <a:noFill/>
        </p:spPr>
        <p:txBody>
          <a:bodyPr wrap="square" rtlCol="0">
            <a:spAutoFit/>
          </a:bodyPr>
          <a:lstStyle/>
          <a:p>
            <a:r>
              <a:rPr lang="en-US" b="1" u="sng" dirty="0">
                <a:solidFill>
                  <a:schemeClr val="accent1"/>
                </a:solidFill>
              </a:rPr>
              <a:t>Provider Network</a:t>
            </a:r>
          </a:p>
          <a:p>
            <a:pPr marL="285750" indent="-285750">
              <a:buFont typeface="Arial" panose="020B0604020202020204" pitchFamily="34" charset="0"/>
              <a:buChar char="•"/>
            </a:pPr>
            <a:r>
              <a:rPr lang="en-US" sz="1600" dirty="0"/>
              <a:t>Administrative Site Reviews</a:t>
            </a:r>
          </a:p>
          <a:p>
            <a:pPr marL="742950" lvl="1" indent="-285750">
              <a:buFont typeface="Arial" panose="020B0604020202020204" pitchFamily="34" charset="0"/>
              <a:buChar char="•"/>
            </a:pPr>
            <a:r>
              <a:rPr lang="en-US" sz="1600" dirty="0"/>
              <a:t>Region-wide review of all CMH subcontractors and SUD providers</a:t>
            </a:r>
          </a:p>
          <a:p>
            <a:pPr marL="742950" lvl="1" indent="-285750">
              <a:buFont typeface="Arial" panose="020B0604020202020204" pitchFamily="34" charset="0"/>
              <a:buChar char="•"/>
            </a:pPr>
            <a:r>
              <a:rPr lang="en-US" sz="1600" dirty="0"/>
              <a:t>Coordinated between SWMBH and CMHSPs</a:t>
            </a:r>
          </a:p>
          <a:p>
            <a:pPr marL="285750" indent="-285750">
              <a:buFont typeface="Arial" panose="020B0604020202020204" pitchFamily="34" charset="0"/>
              <a:buChar char="•"/>
            </a:pPr>
            <a:r>
              <a:rPr lang="en-US" sz="1600" dirty="0"/>
              <a:t>SUD Clinical Quality Review</a:t>
            </a:r>
          </a:p>
          <a:p>
            <a:pPr marL="742950" lvl="1" indent="-285750">
              <a:buFont typeface="Arial" panose="020B0604020202020204" pitchFamily="34" charset="0"/>
              <a:buChar char="•"/>
            </a:pPr>
            <a:r>
              <a:rPr lang="en-US" sz="1600" dirty="0"/>
              <a:t>Annual review of 5% or minimum 8 records for each SUD provider</a:t>
            </a:r>
          </a:p>
          <a:p>
            <a:pPr marL="285750" indent="-285750">
              <a:buFont typeface="Arial" panose="020B0604020202020204" pitchFamily="34" charset="0"/>
              <a:buChar char="•"/>
            </a:pPr>
            <a:r>
              <a:rPr lang="en-US" sz="1600" dirty="0"/>
              <a:t>CMHSP Clinical Quality Review</a:t>
            </a:r>
          </a:p>
          <a:p>
            <a:pPr marL="742950" lvl="1" indent="-285750">
              <a:buFont typeface="Arial" panose="020B0604020202020204" pitchFamily="34" charset="0"/>
              <a:buChar char="•"/>
            </a:pPr>
            <a:r>
              <a:rPr lang="en-US" sz="1600" dirty="0"/>
              <a:t>Annual review of minimum of 30 consumer records</a:t>
            </a:r>
          </a:p>
          <a:p>
            <a:pPr marL="742950" lvl="1" indent="-285750">
              <a:buFont typeface="Arial" panose="020B0604020202020204" pitchFamily="34" charset="0"/>
              <a:buChar char="•"/>
            </a:pPr>
            <a:r>
              <a:rPr lang="en-US" sz="1600" dirty="0"/>
              <a:t>Focuses on entire scope of care</a:t>
            </a:r>
          </a:p>
          <a:p>
            <a:pPr marL="742950" lvl="1" indent="-285750">
              <a:buFont typeface="Arial" panose="020B0604020202020204" pitchFamily="34" charset="0"/>
              <a:buChar char="•"/>
            </a:pPr>
            <a:r>
              <a:rPr lang="en-US" sz="1600" dirty="0"/>
              <a:t>Samples stratified to pre-determined focus areas (ex. Autism)</a:t>
            </a:r>
          </a:p>
          <a:p>
            <a:pPr marL="285750" indent="-285750">
              <a:buFont typeface="Arial" panose="020B0604020202020204" pitchFamily="34" charset="0"/>
              <a:buChar char="•"/>
            </a:pPr>
            <a:r>
              <a:rPr lang="en-US" sz="1600" dirty="0"/>
              <a:t>Delegated Functions Reviews </a:t>
            </a:r>
            <a:endParaRPr lang="en-US" sz="1600" dirty="0">
              <a:solidFill>
                <a:srgbClr val="FF0000"/>
              </a:solidFill>
            </a:endParaRPr>
          </a:p>
          <a:p>
            <a:pPr marL="742950" lvl="1" indent="-285750">
              <a:buFont typeface="Arial" panose="020B0604020202020204" pitchFamily="34" charset="0"/>
              <a:buChar char="•"/>
            </a:pPr>
            <a:r>
              <a:rPr lang="en-US" sz="1600" dirty="0"/>
              <a:t>Annual review of Medicaid functions delegated to CMHSPs</a:t>
            </a:r>
          </a:p>
          <a:p>
            <a:pPr marL="742950" lvl="1" indent="-285750">
              <a:buFont typeface="Arial" panose="020B0604020202020204" pitchFamily="34" charset="0"/>
              <a:buChar char="•"/>
            </a:pPr>
            <a:r>
              <a:rPr lang="en-US" sz="1600" dirty="0"/>
              <a:t>Combination desk audit and on-site review </a:t>
            </a:r>
          </a:p>
          <a:p>
            <a:pPr marL="742950" lvl="1" indent="-285750">
              <a:buFont typeface="Arial" panose="020B0604020202020204" pitchFamily="34" charset="0"/>
              <a:buChar char="•"/>
            </a:pPr>
            <a:r>
              <a:rPr lang="en-US" sz="1600" dirty="0"/>
              <a:t>Required by PIHP contract with DHHS, SWMBH-CMHSP Delegation Agreements, and Federal Medicaid Managed Care Rules – 42 CFR 438</a:t>
            </a:r>
          </a:p>
          <a:p>
            <a:pPr marL="742950" lvl="1" indent="-285750">
              <a:buFont typeface="Arial" panose="020B0604020202020204" pitchFamily="34" charset="0"/>
              <a:buChar char="•"/>
            </a:pPr>
            <a:r>
              <a:rPr lang="en-US" sz="1600" dirty="0"/>
              <a:t>Assesses the CMHSPs’ business practices around Delegated Managed Care Functions in the areas of:</a:t>
            </a:r>
          </a:p>
          <a:p>
            <a:pPr marL="1200150" lvl="2" indent="-285750">
              <a:buFont typeface="Arial" panose="020B0604020202020204" pitchFamily="34" charset="0"/>
              <a:buChar char="•"/>
            </a:pPr>
            <a:r>
              <a:rPr lang="en-US" sz="1600" dirty="0"/>
              <a:t>Utilization Management, Customer Services, Grievance and Appeals, Quality Management/Information Technology, Claims Management, and Provider Network.</a:t>
            </a:r>
          </a:p>
          <a:p>
            <a:pPr marL="742950" lvl="1" indent="-285750">
              <a:buFont typeface="Arial" panose="020B0604020202020204" pitchFamily="34" charset="0"/>
              <a:buChar char="•"/>
            </a:pPr>
            <a:r>
              <a:rPr lang="en-US" sz="1600" dirty="0"/>
              <a:t>Failure to meet PIHP, DHHS, and/or federal requirements could eventually result in revocation of a delegated function.</a:t>
            </a:r>
          </a:p>
        </p:txBody>
      </p:sp>
    </p:spTree>
    <p:extLst>
      <p:ext uri="{BB962C8B-B14F-4D97-AF65-F5344CB8AC3E}">
        <p14:creationId xmlns:p14="http://schemas.microsoft.com/office/powerpoint/2010/main" val="41794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idx="1"/>
          </p:nvPr>
        </p:nvSpPr>
        <p:spPr>
          <a:xfrm>
            <a:off x="152400" y="1600200"/>
            <a:ext cx="8153400" cy="4800600"/>
          </a:xfrm>
        </p:spPr>
        <p:txBody>
          <a:bodyPr>
            <a:normAutofit fontScale="77500" lnSpcReduction="20000"/>
          </a:bodyPr>
          <a:lstStyle/>
          <a:p>
            <a:pPr>
              <a:buFont typeface="Wingdings" panose="05000000000000000000" pitchFamily="2" charset="2"/>
              <a:buChar char="v"/>
            </a:pPr>
            <a:r>
              <a:rPr lang="en-US" sz="2300" b="1" dirty="0"/>
              <a:t>General Overview</a:t>
            </a:r>
            <a:r>
              <a:rPr lang="en-US" sz="2300" dirty="0"/>
              <a:t>: Southwest Michigan Behavioral Health (SWMBH) is the Prepaid Inpatient Health Plan (PIHP) for eight Michigan counties, and is in partnership with the Community Mental Health (CMH) agencies of these counties.  SWMBH, in partnership with the CMH’s and local providers, provides mental health services to adults with severe and persistent mental illness, children with severe emotional disturbance, individuals with developmental disabilities, and individuals with substance use disorders.  As the manager of services, SWMBH will make sure that services are provided to you based on your needs and goals and are within the guidelines set by the state of Michigan.  SWMBH Strives to ensure that you and your family members are treated with dignity and respect.</a:t>
            </a:r>
          </a:p>
          <a:p>
            <a:pPr marL="114300" indent="0">
              <a:buNone/>
            </a:pPr>
            <a:endParaRPr lang="en-US" sz="2300" dirty="0"/>
          </a:p>
          <a:p>
            <a:pPr>
              <a:buFont typeface="Wingdings" panose="05000000000000000000" pitchFamily="2" charset="2"/>
              <a:buChar char="v"/>
            </a:pPr>
            <a:r>
              <a:rPr lang="en-US" sz="2300" b="1" dirty="0"/>
              <a:t>Philosophy</a:t>
            </a:r>
            <a:r>
              <a:rPr lang="en-US" sz="2300" dirty="0"/>
              <a:t>: “Quality and Excellence through Partnerships”</a:t>
            </a:r>
          </a:p>
          <a:p>
            <a:pPr marL="114300" indent="0">
              <a:buNone/>
            </a:pPr>
            <a:endParaRPr lang="en-US" sz="2300" dirty="0"/>
          </a:p>
          <a:p>
            <a:pPr>
              <a:buFont typeface="Wingdings" panose="05000000000000000000" pitchFamily="2" charset="2"/>
              <a:buChar char="v"/>
            </a:pPr>
            <a:r>
              <a:rPr lang="en-US" sz="2300" b="1" dirty="0"/>
              <a:t>Mission</a:t>
            </a:r>
            <a:r>
              <a:rPr lang="en-US" sz="2300" dirty="0"/>
              <a:t>: “SWMBH strives to be Michigan’s preeminent benefits manager  and integrative healthcare partner, assuring regional health status improvements, quality, value, trust, and CMHSP participant success.”</a:t>
            </a:r>
          </a:p>
          <a:p>
            <a:pPr marL="114300" indent="0">
              <a:buNone/>
            </a:pPr>
            <a:endParaRPr lang="en-US" sz="2300" dirty="0"/>
          </a:p>
          <a:p>
            <a:pPr>
              <a:buFont typeface="Wingdings" panose="05000000000000000000" pitchFamily="2" charset="2"/>
              <a:buChar char="v"/>
            </a:pPr>
            <a:r>
              <a:rPr lang="en-US" sz="2300" b="1" dirty="0"/>
              <a:t>Vision</a:t>
            </a:r>
            <a:r>
              <a:rPr lang="en-US" sz="2300" dirty="0"/>
              <a:t>: “An optimal quality of life in the community for everyone.”</a:t>
            </a:r>
          </a:p>
          <a:p>
            <a:pPr marL="114300" indent="0">
              <a:buNone/>
            </a:pPr>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3</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84" y="174457"/>
            <a:ext cx="1297232" cy="1243181"/>
          </a:xfrm>
          <a:prstGeom prst="rect">
            <a:avLst/>
          </a:prstGeom>
        </p:spPr>
      </p:pic>
    </p:spTree>
    <p:extLst>
      <p:ext uri="{BB962C8B-B14F-4D97-AF65-F5344CB8AC3E}">
        <p14:creationId xmlns:p14="http://schemas.microsoft.com/office/powerpoint/2010/main" val="4093209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 y="0"/>
            <a:ext cx="7620000" cy="1143000"/>
          </a:xfrm>
        </p:spPr>
        <p:txBody>
          <a:bodyPr/>
          <a:lstStyle/>
          <a:p>
            <a:r>
              <a:rPr lang="en-US" sz="3600" dirty="0"/>
              <a:t>SWMBH Audit &amp; Monitoring</a:t>
            </a:r>
          </a:p>
        </p:txBody>
      </p:sp>
      <p:sp>
        <p:nvSpPr>
          <p:cNvPr id="4" name="Slide Number Placeholder 3"/>
          <p:cNvSpPr>
            <a:spLocks noGrp="1"/>
          </p:cNvSpPr>
          <p:nvPr>
            <p:ph type="sldNum" sz="quarter" idx="12"/>
          </p:nvPr>
        </p:nvSpPr>
        <p:spPr/>
        <p:txBody>
          <a:bodyPr/>
          <a:lstStyle/>
          <a:p>
            <a:fld id="{486CDD3C-8BF5-47F3-9F8D-5081172585B0}" type="slidenum">
              <a:rPr lang="en-US" smtClean="0"/>
              <a:t>30</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4800" y="133482"/>
            <a:ext cx="1155627" cy="1009518"/>
          </a:xfrm>
        </p:spPr>
      </p:pic>
      <p:sp>
        <p:nvSpPr>
          <p:cNvPr id="3" name="Rectangle 2"/>
          <p:cNvSpPr/>
          <p:nvPr/>
        </p:nvSpPr>
        <p:spPr>
          <a:xfrm>
            <a:off x="535577" y="1600200"/>
            <a:ext cx="6781800" cy="2092881"/>
          </a:xfrm>
          <a:prstGeom prst="rect">
            <a:avLst/>
          </a:prstGeom>
        </p:spPr>
        <p:txBody>
          <a:bodyPr wrap="square">
            <a:spAutoFit/>
          </a:bodyPr>
          <a:lstStyle/>
          <a:p>
            <a:r>
              <a:rPr lang="en-US" b="1" u="sng" dirty="0">
                <a:solidFill>
                  <a:schemeClr val="accent1"/>
                </a:solidFill>
              </a:rPr>
              <a:t>SUD &amp; Prevention</a:t>
            </a:r>
          </a:p>
          <a:p>
            <a:pPr marL="285750" indent="-285750">
              <a:buFont typeface="Arial" panose="020B0604020202020204" pitchFamily="34" charset="0"/>
              <a:buChar char="•"/>
            </a:pPr>
            <a:r>
              <a:rPr lang="en-US" sz="1600" dirty="0"/>
              <a:t>Prevention Reviews</a:t>
            </a:r>
          </a:p>
          <a:p>
            <a:pPr marL="742950" lvl="1" indent="-285750">
              <a:buFont typeface="Arial" panose="020B0604020202020204" pitchFamily="34" charset="0"/>
              <a:buChar char="•"/>
            </a:pPr>
            <a:r>
              <a:rPr lang="en-US" sz="1600" dirty="0"/>
              <a:t>Annual review of each Prevention contractor to monitor if contractual outcomes are met</a:t>
            </a:r>
          </a:p>
          <a:p>
            <a:pPr marL="742950" lvl="1" indent="-285750">
              <a:buFont typeface="Arial" panose="020B0604020202020204" pitchFamily="34" charset="0"/>
              <a:buChar char="•"/>
            </a:pPr>
            <a:r>
              <a:rPr lang="en-US" sz="1600" dirty="0"/>
              <a:t>Monitors prevention activities entered in to State database</a:t>
            </a:r>
          </a:p>
          <a:p>
            <a:pPr marL="285750" indent="-285750">
              <a:buFont typeface="Arial" panose="020B0604020202020204" pitchFamily="34" charset="0"/>
              <a:buChar char="•"/>
            </a:pPr>
            <a:r>
              <a:rPr lang="en-US" sz="1600" dirty="0"/>
              <a:t>P.A. 2 Work Plans and Block Grant Net-Cost Contracts</a:t>
            </a:r>
          </a:p>
          <a:p>
            <a:pPr marL="742950" lvl="1" indent="-285750">
              <a:buFont typeface="Arial" panose="020B0604020202020204" pitchFamily="34" charset="0"/>
              <a:buChar char="•"/>
            </a:pPr>
            <a:r>
              <a:rPr lang="en-US" sz="1600" dirty="0"/>
              <a:t>Contractually prescribed goals and outcomes</a:t>
            </a:r>
          </a:p>
          <a:p>
            <a:pPr marL="742950" lvl="1" indent="-285750">
              <a:buFont typeface="Arial" panose="020B0604020202020204" pitchFamily="34" charset="0"/>
              <a:buChar char="•"/>
            </a:pPr>
            <a:r>
              <a:rPr lang="en-US" sz="1600" dirty="0"/>
              <a:t>P.A. 2 providers report outcomes measures twice per year</a:t>
            </a:r>
          </a:p>
        </p:txBody>
      </p:sp>
    </p:spTree>
    <p:extLst>
      <p:ext uri="{BB962C8B-B14F-4D97-AF65-F5344CB8AC3E}">
        <p14:creationId xmlns:p14="http://schemas.microsoft.com/office/powerpoint/2010/main" val="178129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06382E1-9EC9-4AEA-8060-722E7004DF05}"/>
              </a:ext>
            </a:extLst>
          </p:cNvPr>
          <p:cNvSpPr>
            <a:spLocks noGrp="1"/>
          </p:cNvSpPr>
          <p:nvPr>
            <p:ph type="title"/>
          </p:nvPr>
        </p:nvSpPr>
        <p:spPr>
          <a:xfrm>
            <a:off x="228600" y="252950"/>
            <a:ext cx="8069581" cy="6434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000" dirty="0">
                <a:solidFill>
                  <a:srgbClr val="FFFFFF"/>
                </a:solidFill>
                <a:latin typeface="Times New Roman" panose="02020603050405020304" pitchFamily="18" charset="0"/>
                <a:cs typeface="Times New Roman" panose="02020603050405020304" pitchFamily="18" charset="0"/>
              </a:rPr>
              <a:t>2021 Regional Survey Overview</a:t>
            </a:r>
          </a:p>
        </p:txBody>
      </p:sp>
      <p:sp>
        <p:nvSpPr>
          <p:cNvPr id="3" name="Slide Number Placeholder 2">
            <a:extLst>
              <a:ext uri="{FF2B5EF4-FFF2-40B4-BE49-F238E27FC236}">
                <a16:creationId xmlns:a16="http://schemas.microsoft.com/office/drawing/2014/main" id="{66641BC0-6769-49CB-9386-96B283FC07C0}"/>
              </a:ext>
            </a:extLst>
          </p:cNvPr>
          <p:cNvSpPr>
            <a:spLocks noGrp="1"/>
          </p:cNvSpPr>
          <p:nvPr>
            <p:ph type="sldNum" sz="quarter" idx="12"/>
          </p:nvPr>
        </p:nvSpPr>
        <p:spPr>
          <a:xfrm>
            <a:off x="8534400" y="5674866"/>
            <a:ext cx="381000" cy="421133"/>
          </a:xfrm>
        </p:spPr>
        <p:txBody>
          <a:bodyPr>
            <a:normAutofit/>
          </a:bodyPr>
          <a:lstStyle/>
          <a:p>
            <a:pPr>
              <a:spcAft>
                <a:spcPts val="450"/>
              </a:spcAft>
            </a:pPr>
            <a:fld id="{7F6E4777-F8E7-4E38-8F34-63B8047E7637}" type="slidenum">
              <a:rPr lang="en-US" smtClean="0">
                <a:solidFill>
                  <a:schemeClr val="bg1"/>
                </a:solidFill>
                <a:latin typeface="Times New Roman" panose="02020603050405020304" pitchFamily="18" charset="0"/>
                <a:cs typeface="Times New Roman" panose="02020603050405020304" pitchFamily="18" charset="0"/>
              </a:rPr>
              <a:pPr>
                <a:spcAft>
                  <a:spcPts val="450"/>
                </a:spcAft>
              </a:pPr>
              <a:t>31</a:t>
            </a:fld>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Content Placeholder 3">
            <a:extLst>
              <a:ext uri="{FF2B5EF4-FFF2-40B4-BE49-F238E27FC236}">
                <a16:creationId xmlns:a16="http://schemas.microsoft.com/office/drawing/2014/main" id="{58B47115-D951-472E-9EEA-640AA8EED1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 r="2" b="2"/>
          <a:stretch/>
        </p:blipFill>
        <p:spPr>
          <a:xfrm>
            <a:off x="228600" y="6451600"/>
            <a:ext cx="425126" cy="318335"/>
          </a:xfrm>
          <a:prstGeom prst="rect">
            <a:avLst/>
          </a:prstGeom>
        </p:spPr>
      </p:pic>
      <p:sp>
        <p:nvSpPr>
          <p:cNvPr id="2" name="TextBox 1">
            <a:extLst>
              <a:ext uri="{FF2B5EF4-FFF2-40B4-BE49-F238E27FC236}">
                <a16:creationId xmlns:a16="http://schemas.microsoft.com/office/drawing/2014/main" id="{511B5D20-F68E-49DC-9AC4-C4BE300FF978}"/>
              </a:ext>
            </a:extLst>
          </p:cNvPr>
          <p:cNvSpPr txBox="1"/>
          <p:nvPr/>
        </p:nvSpPr>
        <p:spPr>
          <a:xfrm>
            <a:off x="1447800" y="2129840"/>
            <a:ext cx="6477000" cy="400110"/>
          </a:xfrm>
          <a:prstGeom prst="rect">
            <a:avLst/>
          </a:prstGeom>
          <a:noFill/>
        </p:spPr>
        <p:txBody>
          <a:bodyPr wrap="square" rtlCol="0">
            <a:spAutoFit/>
          </a:bodyPr>
          <a:lstStyle/>
          <a:p>
            <a:r>
              <a:rPr lang="en-US" sz="2000" b="1" dirty="0">
                <a:hlinkClick r:id="rId3"/>
              </a:rPr>
              <a:t>2021 Person in Recovery Survey (RSA-r) Analysis Report</a:t>
            </a:r>
            <a:r>
              <a:rPr lang="en-US" sz="2000" b="1" dirty="0"/>
              <a:t> </a:t>
            </a:r>
            <a:endParaRPr lang="en-US" dirty="0"/>
          </a:p>
        </p:txBody>
      </p:sp>
      <p:sp>
        <p:nvSpPr>
          <p:cNvPr id="4" name="TextBox 3">
            <a:extLst>
              <a:ext uri="{FF2B5EF4-FFF2-40B4-BE49-F238E27FC236}">
                <a16:creationId xmlns:a16="http://schemas.microsoft.com/office/drawing/2014/main" id="{6B288019-BE87-4858-9CE0-C277A74D26AA}"/>
              </a:ext>
            </a:extLst>
          </p:cNvPr>
          <p:cNvSpPr txBox="1"/>
          <p:nvPr/>
        </p:nvSpPr>
        <p:spPr>
          <a:xfrm>
            <a:off x="563084" y="974496"/>
            <a:ext cx="7712237" cy="1077218"/>
          </a:xfrm>
          <a:prstGeom prst="rect">
            <a:avLst/>
          </a:prstGeom>
          <a:noFill/>
        </p:spPr>
        <p:txBody>
          <a:bodyPr wrap="square" rtlCol="0">
            <a:spAutoFit/>
          </a:bodyPr>
          <a:lstStyle/>
          <a:p>
            <a:r>
              <a:rPr lang="en-US" sz="1600" dirty="0"/>
              <a:t>The 2021 RSA-r </a:t>
            </a:r>
            <a:r>
              <a:rPr lang="en-US" sz="1600" b="1" u="sng" dirty="0"/>
              <a:t>Person in Recovery Survey </a:t>
            </a:r>
            <a:r>
              <a:rPr lang="en-US" sz="1600" dirty="0"/>
              <a:t>concluded in early December. This survey looks at the recovery process and services/programs available, for consumers in recovery for drug or alcohol dependence. The following slides represent overall preliminary results. The full report can be accessed by clicking on the following link: </a:t>
            </a:r>
          </a:p>
        </p:txBody>
      </p:sp>
      <p:graphicFrame>
        <p:nvGraphicFramePr>
          <p:cNvPr id="8" name="Chart 7">
            <a:extLst>
              <a:ext uri="{FF2B5EF4-FFF2-40B4-BE49-F238E27FC236}">
                <a16:creationId xmlns:a16="http://schemas.microsoft.com/office/drawing/2014/main" id="{D5916332-7A4B-4C60-BB87-D48B3211E4E8}"/>
              </a:ext>
            </a:extLst>
          </p:cNvPr>
          <p:cNvGraphicFramePr>
            <a:graphicFrameLocks/>
          </p:cNvGraphicFramePr>
          <p:nvPr>
            <p:extLst>
              <p:ext uri="{D42A27DB-BD31-4B8C-83A1-F6EECF244321}">
                <p14:modId xmlns:p14="http://schemas.microsoft.com/office/powerpoint/2010/main" val="3706296001"/>
              </p:ext>
            </p:extLst>
          </p:nvPr>
        </p:nvGraphicFramePr>
        <p:xfrm>
          <a:off x="-76200" y="2457700"/>
          <a:ext cx="8298181" cy="399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8969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06382E1-9EC9-4AEA-8060-722E7004DF05}"/>
              </a:ext>
            </a:extLst>
          </p:cNvPr>
          <p:cNvSpPr>
            <a:spLocks noGrp="1"/>
          </p:cNvSpPr>
          <p:nvPr>
            <p:ph type="title"/>
          </p:nvPr>
        </p:nvSpPr>
        <p:spPr>
          <a:xfrm>
            <a:off x="228600" y="523708"/>
            <a:ext cx="8069581" cy="6434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000" dirty="0">
                <a:solidFill>
                  <a:srgbClr val="FFFFFF"/>
                </a:solidFill>
                <a:latin typeface="Times New Roman" panose="02020603050405020304" pitchFamily="18" charset="0"/>
                <a:cs typeface="Times New Roman" panose="02020603050405020304" pitchFamily="18" charset="0"/>
              </a:rPr>
              <a:t>2020 Regional Survey Overview</a:t>
            </a:r>
          </a:p>
        </p:txBody>
      </p:sp>
      <p:sp>
        <p:nvSpPr>
          <p:cNvPr id="3" name="Slide Number Placeholder 2">
            <a:extLst>
              <a:ext uri="{FF2B5EF4-FFF2-40B4-BE49-F238E27FC236}">
                <a16:creationId xmlns:a16="http://schemas.microsoft.com/office/drawing/2014/main" id="{66641BC0-6769-49CB-9386-96B283FC07C0}"/>
              </a:ext>
            </a:extLst>
          </p:cNvPr>
          <p:cNvSpPr>
            <a:spLocks noGrp="1"/>
          </p:cNvSpPr>
          <p:nvPr>
            <p:ph type="sldNum" sz="quarter" idx="12"/>
          </p:nvPr>
        </p:nvSpPr>
        <p:spPr>
          <a:xfrm>
            <a:off x="8534400" y="5674866"/>
            <a:ext cx="381000" cy="421133"/>
          </a:xfrm>
        </p:spPr>
        <p:txBody>
          <a:bodyPr>
            <a:normAutofit/>
          </a:bodyPr>
          <a:lstStyle/>
          <a:p>
            <a:pPr>
              <a:spcAft>
                <a:spcPts val="450"/>
              </a:spcAft>
            </a:pPr>
            <a:fld id="{7F6E4777-F8E7-4E38-8F34-63B8047E7637}" type="slidenum">
              <a:rPr lang="en-US" smtClean="0">
                <a:solidFill>
                  <a:schemeClr val="bg1"/>
                </a:solidFill>
                <a:latin typeface="Times New Roman" panose="02020603050405020304" pitchFamily="18" charset="0"/>
                <a:cs typeface="Times New Roman" panose="02020603050405020304" pitchFamily="18" charset="0"/>
              </a:rPr>
              <a:pPr>
                <a:spcAft>
                  <a:spcPts val="450"/>
                </a:spcAft>
              </a:pPr>
              <a:t>32</a:t>
            </a:fld>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Content Placeholder 3">
            <a:extLst>
              <a:ext uri="{FF2B5EF4-FFF2-40B4-BE49-F238E27FC236}">
                <a16:creationId xmlns:a16="http://schemas.microsoft.com/office/drawing/2014/main" id="{58B47115-D951-472E-9EEA-640AA8EED1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 r="2" b="2"/>
          <a:stretch/>
        </p:blipFill>
        <p:spPr>
          <a:xfrm>
            <a:off x="228600" y="6451600"/>
            <a:ext cx="425126" cy="318335"/>
          </a:xfrm>
          <a:prstGeom prst="rect">
            <a:avLst/>
          </a:prstGeom>
        </p:spPr>
      </p:pic>
      <p:sp>
        <p:nvSpPr>
          <p:cNvPr id="2" name="TextBox 1">
            <a:extLst>
              <a:ext uri="{FF2B5EF4-FFF2-40B4-BE49-F238E27FC236}">
                <a16:creationId xmlns:a16="http://schemas.microsoft.com/office/drawing/2014/main" id="{511B5D20-F68E-49DC-9AC4-C4BE300FF978}"/>
              </a:ext>
            </a:extLst>
          </p:cNvPr>
          <p:cNvSpPr txBox="1"/>
          <p:nvPr/>
        </p:nvSpPr>
        <p:spPr>
          <a:xfrm>
            <a:off x="249117" y="1371600"/>
            <a:ext cx="3239528" cy="1600438"/>
          </a:xfrm>
          <a:prstGeom prst="rect">
            <a:avLst/>
          </a:prstGeom>
          <a:noFill/>
        </p:spPr>
        <p:txBody>
          <a:bodyPr wrap="square" rtlCol="0">
            <a:spAutoFit/>
          </a:bodyPr>
          <a:lstStyle/>
          <a:p>
            <a:r>
              <a:rPr lang="en-US" sz="2000" b="1" dirty="0"/>
              <a:t>Annual RSA-r Person in Recovery SUD Survey </a:t>
            </a:r>
          </a:p>
          <a:p>
            <a:endParaRPr lang="en-US" sz="2000" b="1" dirty="0"/>
          </a:p>
          <a:p>
            <a:pPr marL="285750" lvl="0" indent="-285750">
              <a:buFont typeface="Wingdings" panose="05000000000000000000" pitchFamily="2" charset="2"/>
              <a:buChar char="Ø"/>
            </a:pPr>
            <a:endParaRPr lang="en-US" sz="2000" b="1" dirty="0"/>
          </a:p>
          <a:p>
            <a:endParaRPr lang="en-US" dirty="0"/>
          </a:p>
        </p:txBody>
      </p:sp>
      <p:sp>
        <p:nvSpPr>
          <p:cNvPr id="8" name="Title 1">
            <a:extLst>
              <a:ext uri="{FF2B5EF4-FFF2-40B4-BE49-F238E27FC236}">
                <a16:creationId xmlns:a16="http://schemas.microsoft.com/office/drawing/2014/main" id="{403B2402-83B2-4CB2-B717-F445A90F04AB}"/>
              </a:ext>
            </a:extLst>
          </p:cNvPr>
          <p:cNvSpPr txBox="1">
            <a:spLocks/>
          </p:cNvSpPr>
          <p:nvPr/>
        </p:nvSpPr>
        <p:spPr>
          <a:xfrm>
            <a:off x="19050" y="1763575"/>
            <a:ext cx="2605388" cy="2189155"/>
          </a:xfrm>
          <a:prstGeom prst="rect">
            <a:avLst/>
          </a:prstGeom>
          <a:effectLst/>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000" dirty="0">
                <a:solidFill>
                  <a:schemeClr val="tx1">
                    <a:lumMod val="95000"/>
                  </a:schemeClr>
                </a:solidFill>
              </a:rPr>
              <a:t>Overall Mean Score Comparison</a:t>
            </a:r>
          </a:p>
        </p:txBody>
      </p:sp>
      <p:sp>
        <p:nvSpPr>
          <p:cNvPr id="9" name="Content Placeholder 2">
            <a:extLst>
              <a:ext uri="{FF2B5EF4-FFF2-40B4-BE49-F238E27FC236}">
                <a16:creationId xmlns:a16="http://schemas.microsoft.com/office/drawing/2014/main" id="{D1D144F9-51FF-4F4A-AD4E-F34CE18C9865}"/>
              </a:ext>
            </a:extLst>
          </p:cNvPr>
          <p:cNvSpPr txBox="1">
            <a:spLocks/>
          </p:cNvSpPr>
          <p:nvPr/>
        </p:nvSpPr>
        <p:spPr>
          <a:xfrm>
            <a:off x="295798" y="3568484"/>
            <a:ext cx="2364509" cy="1371600"/>
          </a:xfrm>
          <a:prstGeom prst="rect">
            <a:avLst/>
          </a:prstGeom>
        </p:spPr>
        <p:txBody>
          <a:bodyPr vert="horz" lIns="91440" tIns="45720" rIns="91440" bIns="45720" rtlCol="0" anchor="ct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endParaRPr lang="en-US" sz="1600" b="1" dirty="0">
              <a:solidFill>
                <a:schemeClr val="tx1">
                  <a:lumMod val="95000"/>
                </a:schemeClr>
              </a:solidFill>
            </a:endParaRPr>
          </a:p>
          <a:p>
            <a:r>
              <a:rPr lang="en-US" sz="1600" b="1" dirty="0"/>
              <a:t>2020: </a:t>
            </a:r>
            <a:r>
              <a:rPr lang="en-US" sz="2000" b="1" u="sng" dirty="0">
                <a:solidFill>
                  <a:schemeClr val="tx2"/>
                </a:solidFill>
              </a:rPr>
              <a:t>4.20</a:t>
            </a:r>
            <a:r>
              <a:rPr lang="en-US" sz="2000" b="1" dirty="0"/>
              <a:t> </a:t>
            </a:r>
          </a:p>
          <a:p>
            <a:pPr marL="114300" indent="0">
              <a:buNone/>
            </a:pPr>
            <a:r>
              <a:rPr lang="en-US" sz="1600" b="1" dirty="0"/>
              <a:t>   </a:t>
            </a:r>
            <a:r>
              <a:rPr lang="en-US" sz="1200" b="1" dirty="0"/>
              <a:t>(</a:t>
            </a:r>
            <a:r>
              <a:rPr lang="en-US" sz="1200" b="1" dirty="0">
                <a:solidFill>
                  <a:srgbClr val="00B050"/>
                </a:solidFill>
              </a:rPr>
              <a:t>+0.37 </a:t>
            </a:r>
            <a:r>
              <a:rPr lang="en-US" sz="1200" b="1" dirty="0">
                <a:solidFill>
                  <a:schemeClr val="tx2"/>
                </a:solidFill>
              </a:rPr>
              <a:t>increase over 2019)</a:t>
            </a:r>
          </a:p>
          <a:p>
            <a:pPr marL="285750" indent="-285750"/>
            <a:r>
              <a:rPr lang="en-US" sz="1600" b="1" dirty="0"/>
              <a:t>482 respondents from 18 providers</a:t>
            </a:r>
          </a:p>
        </p:txBody>
      </p:sp>
      <p:graphicFrame>
        <p:nvGraphicFramePr>
          <p:cNvPr id="11" name="Chart 10">
            <a:extLst>
              <a:ext uri="{FF2B5EF4-FFF2-40B4-BE49-F238E27FC236}">
                <a16:creationId xmlns:a16="http://schemas.microsoft.com/office/drawing/2014/main" id="{E53D288F-4740-4E58-AEF1-8F85F376D1C6}"/>
              </a:ext>
            </a:extLst>
          </p:cNvPr>
          <p:cNvGraphicFramePr>
            <a:graphicFrameLocks/>
          </p:cNvGraphicFramePr>
          <p:nvPr>
            <p:extLst>
              <p:ext uri="{D42A27DB-BD31-4B8C-83A1-F6EECF244321}">
                <p14:modId xmlns:p14="http://schemas.microsoft.com/office/powerpoint/2010/main" val="4195562929"/>
              </p:ext>
            </p:extLst>
          </p:nvPr>
        </p:nvGraphicFramePr>
        <p:xfrm>
          <a:off x="3037315" y="1432776"/>
          <a:ext cx="5306037" cy="51204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6ADDAAC-6BA1-48A8-8BD0-CA8ACDE067A7}"/>
              </a:ext>
            </a:extLst>
          </p:cNvPr>
          <p:cNvSpPr txBox="1"/>
          <p:nvPr/>
        </p:nvSpPr>
        <p:spPr>
          <a:xfrm>
            <a:off x="324373" y="5143951"/>
            <a:ext cx="2364509" cy="106182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2021: </a:t>
            </a:r>
            <a:r>
              <a:rPr lang="en-US" sz="2000" b="1" u="sng" dirty="0">
                <a:solidFill>
                  <a:schemeClr val="tx2"/>
                </a:solidFill>
              </a:rPr>
              <a:t>4.07</a:t>
            </a:r>
          </a:p>
          <a:p>
            <a:r>
              <a:rPr lang="en-US" sz="1100" dirty="0">
                <a:solidFill>
                  <a:schemeClr val="tx2"/>
                </a:solidFill>
              </a:rPr>
              <a:t>     </a:t>
            </a:r>
            <a:r>
              <a:rPr lang="en-US" sz="1100" b="1" dirty="0">
                <a:solidFill>
                  <a:schemeClr val="tx2"/>
                </a:solidFill>
              </a:rPr>
              <a:t>(</a:t>
            </a:r>
            <a:r>
              <a:rPr lang="en-US" sz="1100" b="1" dirty="0">
                <a:solidFill>
                  <a:srgbClr val="FF0000"/>
                </a:solidFill>
              </a:rPr>
              <a:t>-0.13 </a:t>
            </a:r>
            <a:r>
              <a:rPr lang="en-US" sz="1100" b="1" dirty="0">
                <a:solidFill>
                  <a:schemeClr val="tx2"/>
                </a:solidFill>
              </a:rPr>
              <a:t>under 2020 results)</a:t>
            </a:r>
          </a:p>
          <a:p>
            <a:pPr marL="285750" indent="-285750">
              <a:buFont typeface="Arial" panose="020B0604020202020204" pitchFamily="34" charset="0"/>
              <a:buChar char="•"/>
            </a:pPr>
            <a:r>
              <a:rPr lang="en-US" sz="1600" b="1" dirty="0"/>
              <a:t>475 respondents from 15 providers</a:t>
            </a:r>
          </a:p>
        </p:txBody>
      </p:sp>
    </p:spTree>
    <p:extLst>
      <p:ext uri="{BB962C8B-B14F-4D97-AF65-F5344CB8AC3E}">
        <p14:creationId xmlns:p14="http://schemas.microsoft.com/office/powerpoint/2010/main" val="94654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427" y="2362200"/>
            <a:ext cx="5778573" cy="1524000"/>
          </a:xfrm>
        </p:spPr>
        <p:txBody>
          <a:bodyPr/>
          <a:lstStyle/>
          <a:p>
            <a:r>
              <a:rPr lang="en-US" sz="4400" dirty="0"/>
              <a:t>Environmental Scan</a:t>
            </a:r>
          </a:p>
        </p:txBody>
      </p:sp>
      <p:sp>
        <p:nvSpPr>
          <p:cNvPr id="3" name="Slide Number Placeholder 2"/>
          <p:cNvSpPr>
            <a:spLocks noGrp="1"/>
          </p:cNvSpPr>
          <p:nvPr>
            <p:ph type="sldNum" sz="quarter" idx="12"/>
          </p:nvPr>
        </p:nvSpPr>
        <p:spPr/>
        <p:txBody>
          <a:bodyPr/>
          <a:lstStyle/>
          <a:p>
            <a:fld id="{486CDD3C-8BF5-47F3-9F8D-5081172585B0}" type="slidenum">
              <a:rPr lang="en-US" smtClean="0"/>
              <a:t>33</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Tree>
    <p:extLst>
      <p:ext uri="{BB962C8B-B14F-4D97-AF65-F5344CB8AC3E}">
        <p14:creationId xmlns:p14="http://schemas.microsoft.com/office/powerpoint/2010/main" val="1787348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51" y="-165289"/>
            <a:ext cx="7620000" cy="661086"/>
          </a:xfrm>
        </p:spPr>
        <p:txBody>
          <a:bodyPr>
            <a:noAutofit/>
          </a:bodyPr>
          <a:lstStyle/>
          <a:p>
            <a:br>
              <a:rPr lang="en-US" sz="2800" dirty="0"/>
            </a:br>
            <a:r>
              <a:rPr lang="en-US" sz="2800" dirty="0"/>
              <a:t> Medicaid Covered and Served by County (FY 2021)</a:t>
            </a:r>
          </a:p>
        </p:txBody>
      </p:sp>
      <p:pic>
        <p:nvPicPr>
          <p:cNvPr id="4" name="Content Placeholder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65254"/>
            <a:ext cx="1200992" cy="869454"/>
          </a:xfrm>
          <a:prstGeom prst="rect">
            <a:avLst/>
          </a:prstGeom>
        </p:spPr>
      </p:pic>
      <p:sp>
        <p:nvSpPr>
          <p:cNvPr id="6" name="TextBox 5"/>
          <p:cNvSpPr txBox="1"/>
          <p:nvPr/>
        </p:nvSpPr>
        <p:spPr>
          <a:xfrm>
            <a:off x="1098251" y="6273225"/>
            <a:ext cx="6172200" cy="584775"/>
          </a:xfrm>
          <a:prstGeom prst="rect">
            <a:avLst/>
          </a:prstGeom>
          <a:noFill/>
        </p:spPr>
        <p:txBody>
          <a:bodyPr wrap="square" rtlCol="0">
            <a:spAutoFit/>
          </a:bodyPr>
          <a:lstStyle/>
          <a:p>
            <a:pPr algn="ctr"/>
            <a:r>
              <a:rPr lang="en-US" sz="1600" dirty="0"/>
              <a:t>Data snapshot taken on 1/3/2022</a:t>
            </a:r>
          </a:p>
          <a:p>
            <a:pPr algn="ctr"/>
            <a:r>
              <a:rPr lang="en-US" sz="1600" dirty="0"/>
              <a:t>Data includes Medicaid and Healthy Michigan Business Lines</a:t>
            </a:r>
          </a:p>
        </p:txBody>
      </p:sp>
      <p:sp>
        <p:nvSpPr>
          <p:cNvPr id="11" name="TextBox 10"/>
          <p:cNvSpPr txBox="1"/>
          <p:nvPr/>
        </p:nvSpPr>
        <p:spPr>
          <a:xfrm>
            <a:off x="6968700" y="6615014"/>
            <a:ext cx="1530928" cy="207749"/>
          </a:xfrm>
          <a:prstGeom prst="rect">
            <a:avLst/>
          </a:prstGeom>
          <a:noFill/>
        </p:spPr>
        <p:txBody>
          <a:bodyPr wrap="square" rtlCol="0">
            <a:spAutoFit/>
          </a:bodyPr>
          <a:lstStyle/>
          <a:p>
            <a:r>
              <a:rPr lang="en-US" sz="750" dirty="0"/>
              <a:t>Source: SWMBH data Warehouse</a:t>
            </a:r>
          </a:p>
        </p:txBody>
      </p:sp>
      <p:sp>
        <p:nvSpPr>
          <p:cNvPr id="3" name="Slide Number Placeholder 2"/>
          <p:cNvSpPr>
            <a:spLocks noGrp="1"/>
          </p:cNvSpPr>
          <p:nvPr>
            <p:ph type="sldNum" sz="quarter" idx="12"/>
          </p:nvPr>
        </p:nvSpPr>
        <p:spPr>
          <a:xfrm>
            <a:off x="8534399" y="5605522"/>
            <a:ext cx="515193" cy="273844"/>
          </a:xfrm>
        </p:spPr>
        <p:txBody>
          <a:bodyPr/>
          <a:lstStyle/>
          <a:p>
            <a:r>
              <a:rPr lang="en-US" dirty="0"/>
              <a:t>34</a:t>
            </a:r>
          </a:p>
        </p:txBody>
      </p:sp>
      <p:graphicFrame>
        <p:nvGraphicFramePr>
          <p:cNvPr id="7" name="Table 6"/>
          <p:cNvGraphicFramePr>
            <a:graphicFrameLocks noGrp="1"/>
          </p:cNvGraphicFramePr>
          <p:nvPr>
            <p:extLst>
              <p:ext uri="{D42A27DB-BD31-4B8C-83A1-F6EECF244321}">
                <p14:modId xmlns:p14="http://schemas.microsoft.com/office/powerpoint/2010/main" val="3152005085"/>
              </p:ext>
            </p:extLst>
          </p:nvPr>
        </p:nvGraphicFramePr>
        <p:xfrm>
          <a:off x="278674" y="1143000"/>
          <a:ext cx="7950926" cy="5066172"/>
        </p:xfrm>
        <a:graphic>
          <a:graphicData uri="http://schemas.openxmlformats.org/drawingml/2006/table">
            <a:tbl>
              <a:tblPr firstRow="1" firstCol="1" bandRow="1"/>
              <a:tblGrid>
                <a:gridCol w="1987307">
                  <a:extLst>
                    <a:ext uri="{9D8B030D-6E8A-4147-A177-3AD203B41FA5}">
                      <a16:colId xmlns:a16="http://schemas.microsoft.com/office/drawing/2014/main" val="20000"/>
                    </a:ext>
                  </a:extLst>
                </a:gridCol>
                <a:gridCol w="1987307">
                  <a:extLst>
                    <a:ext uri="{9D8B030D-6E8A-4147-A177-3AD203B41FA5}">
                      <a16:colId xmlns:a16="http://schemas.microsoft.com/office/drawing/2014/main" val="20001"/>
                    </a:ext>
                  </a:extLst>
                </a:gridCol>
                <a:gridCol w="1988156">
                  <a:extLst>
                    <a:ext uri="{9D8B030D-6E8A-4147-A177-3AD203B41FA5}">
                      <a16:colId xmlns:a16="http://schemas.microsoft.com/office/drawing/2014/main" val="20002"/>
                    </a:ext>
                  </a:extLst>
                </a:gridCol>
                <a:gridCol w="1988156">
                  <a:extLst>
                    <a:ext uri="{9D8B030D-6E8A-4147-A177-3AD203B41FA5}">
                      <a16:colId xmlns:a16="http://schemas.microsoft.com/office/drawing/2014/main" val="20003"/>
                    </a:ext>
                  </a:extLst>
                </a:gridCol>
              </a:tblGrid>
              <a:tr h="764696">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County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Consumers Covered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Consumers Served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of Encounters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490972">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Kalamazoo</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71,586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7,351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674,500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1"/>
                  </a:ext>
                </a:extLst>
              </a:tr>
              <a:tr h="490972">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Berrien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50,973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4,295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306,300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2"/>
                  </a:ext>
                </a:extLst>
              </a:tr>
              <a:tr h="490972">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Calhoun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51,823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7,462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223,400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3"/>
                  </a:ext>
                </a:extLst>
              </a:tr>
              <a:tr h="490972">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 Buren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27,318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2,529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102,500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4"/>
                  </a:ext>
                </a:extLst>
              </a:tr>
              <a:tr h="490972">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Joseph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21,618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90,400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5"/>
                  </a:ext>
                </a:extLst>
              </a:tr>
              <a:tr h="490972">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Cass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15,648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60,300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6"/>
                  </a:ext>
                </a:extLst>
              </a:tr>
              <a:tr h="432336">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Branch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15,242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1,985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46,700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7"/>
                  </a:ext>
                </a:extLst>
              </a:tr>
              <a:tr h="432336">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Barry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14,660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1,241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29,100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8"/>
                  </a:ext>
                </a:extLst>
              </a:tr>
              <a:tr h="490972">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268,868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27,760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1,504,200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88374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7619999" cy="1524000"/>
          </a:xfrm>
        </p:spPr>
        <p:txBody>
          <a:bodyPr/>
          <a:lstStyle/>
          <a:p>
            <a:pPr algn="ctr"/>
            <a:r>
              <a:rPr lang="en-US" sz="4400" dirty="0"/>
              <a:t>Population Health and Integrated Care</a:t>
            </a:r>
          </a:p>
        </p:txBody>
      </p:sp>
      <p:sp>
        <p:nvSpPr>
          <p:cNvPr id="3" name="Slide Number Placeholder 2"/>
          <p:cNvSpPr>
            <a:spLocks noGrp="1"/>
          </p:cNvSpPr>
          <p:nvPr>
            <p:ph type="sldNum" sz="quarter" idx="12"/>
          </p:nvPr>
        </p:nvSpPr>
        <p:spPr/>
        <p:txBody>
          <a:bodyPr/>
          <a:lstStyle/>
          <a:p>
            <a:fld id="{486CDD3C-8BF5-47F3-9F8D-5081172585B0}" type="slidenum">
              <a:rPr lang="en-US" smtClean="0"/>
              <a:t>35</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1400" y="133482"/>
            <a:ext cx="1689027" cy="1619118"/>
          </a:xfrm>
        </p:spPr>
      </p:pic>
    </p:spTree>
    <p:extLst>
      <p:ext uri="{BB962C8B-B14F-4D97-AF65-F5344CB8AC3E}">
        <p14:creationId xmlns:p14="http://schemas.microsoft.com/office/powerpoint/2010/main" val="108745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6" y="-4354"/>
            <a:ext cx="6400800" cy="990600"/>
          </a:xfrm>
        </p:spPr>
        <p:txBody>
          <a:bodyPr/>
          <a:lstStyle/>
          <a:p>
            <a:r>
              <a:rPr lang="en-US" sz="3600" dirty="0"/>
              <a:t>What is Population Health?</a:t>
            </a:r>
          </a:p>
        </p:txBody>
      </p:sp>
      <p:sp>
        <p:nvSpPr>
          <p:cNvPr id="3" name="Slide Number Placeholder 2"/>
          <p:cNvSpPr>
            <a:spLocks noGrp="1"/>
          </p:cNvSpPr>
          <p:nvPr>
            <p:ph type="sldNum" sz="quarter" idx="12"/>
          </p:nvPr>
        </p:nvSpPr>
        <p:spPr/>
        <p:txBody>
          <a:bodyPr/>
          <a:lstStyle/>
          <a:p>
            <a:fld id="{486CDD3C-8BF5-47F3-9F8D-5081172585B0}" type="slidenum">
              <a:rPr lang="en-US" smtClean="0"/>
              <a:t>36</a:t>
            </a:fld>
            <a:endParaRPr lang="en-US" dirty="0"/>
          </a:p>
        </p:txBody>
      </p:sp>
      <p:sp>
        <p:nvSpPr>
          <p:cNvPr id="4" name="TextBox 3"/>
          <p:cNvSpPr txBox="1"/>
          <p:nvPr/>
        </p:nvSpPr>
        <p:spPr>
          <a:xfrm>
            <a:off x="152400" y="1115158"/>
            <a:ext cx="7848600" cy="4370427"/>
          </a:xfrm>
          <a:prstGeom prst="rect">
            <a:avLst/>
          </a:prstGeom>
          <a:noFill/>
        </p:spPr>
        <p:txBody>
          <a:bodyPr wrap="square" rtlCol="0">
            <a:spAutoFit/>
          </a:bodyPr>
          <a:lstStyle/>
          <a:p>
            <a:r>
              <a:rPr lang="en-US" b="1" u="sng" cap="all" dirty="0"/>
              <a:t>Population Health</a:t>
            </a:r>
            <a:endParaRPr lang="en-US" b="1" cap="all" dirty="0"/>
          </a:p>
          <a:p>
            <a:r>
              <a:rPr lang="en-US" sz="2000" b="1" dirty="0"/>
              <a:t>Population health </a:t>
            </a:r>
            <a:r>
              <a:rPr lang="en-US" sz="2000" dirty="0"/>
              <a:t>is defined as the health outcomes of a group of individuals, including the distribution of such outcomes within the group. It represents a change from individual-level focus of most mainstream medicine, and seeks to complement traditional efforts of public health agencies by addressing a broader range of factors shown to impact the health of different populations.  </a:t>
            </a:r>
          </a:p>
          <a:p>
            <a:endParaRPr lang="en-US" sz="2000" dirty="0"/>
          </a:p>
          <a:p>
            <a:r>
              <a:rPr lang="en-US" sz="2000" dirty="0"/>
              <a:t>From a population health perspective, health has been defined not simply as a state free from disease but as "the capacity of people to adapt to, respond to, or control life's challenges and changes." The </a:t>
            </a:r>
            <a:r>
              <a:rPr lang="en-US" sz="2000" u="sng" dirty="0">
                <a:hlinkClick r:id="rId2" tooltip="World Health Organization"/>
              </a:rPr>
              <a:t>World Health Organization</a:t>
            </a:r>
            <a:r>
              <a:rPr lang="en-US" sz="2000" dirty="0"/>
              <a:t> (WHO) defined health in its broader sense in 1946 as "a state of complete physical, mental, and social </a:t>
            </a:r>
            <a:r>
              <a:rPr lang="en-US" sz="2000" u="sng" dirty="0">
                <a:hlinkClick r:id="rId3" tooltip="Well-being"/>
              </a:rPr>
              <a:t>well-being</a:t>
            </a:r>
            <a:r>
              <a:rPr lang="en-US" sz="2000" dirty="0"/>
              <a:t> and not merely the absence of disease or infirmity.”</a:t>
            </a:r>
          </a:p>
        </p:txBody>
      </p:sp>
      <p:pic>
        <p:nvPicPr>
          <p:cNvPr id="5" name="Content Placeholder 5"/>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593" y="108283"/>
            <a:ext cx="1193177" cy="1006875"/>
          </a:xfrm>
          <a:prstGeom prst="rect">
            <a:avLst/>
          </a:prstGeom>
        </p:spPr>
      </p:pic>
    </p:spTree>
    <p:extLst>
      <p:ext uri="{BB962C8B-B14F-4D97-AF65-F5344CB8AC3E}">
        <p14:creationId xmlns:p14="http://schemas.microsoft.com/office/powerpoint/2010/main" val="3598331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7867651" cy="4824412"/>
          </a:xfrm>
          <a:prstGeom prst="rect">
            <a:avLst/>
          </a:prstGeom>
          <a:noFill/>
          <a:ln>
            <a:noFill/>
          </a:ln>
        </p:spPr>
      </p:pic>
      <p:sp>
        <p:nvSpPr>
          <p:cNvPr id="5" name="TextBox 4"/>
          <p:cNvSpPr txBox="1"/>
          <p:nvPr/>
        </p:nvSpPr>
        <p:spPr>
          <a:xfrm>
            <a:off x="914400" y="381000"/>
            <a:ext cx="6786563" cy="923330"/>
          </a:xfrm>
          <a:prstGeom prst="rect">
            <a:avLst/>
          </a:prstGeom>
          <a:noFill/>
        </p:spPr>
        <p:txBody>
          <a:bodyPr wrap="square" rtlCol="0">
            <a:spAutoFit/>
          </a:bodyPr>
          <a:lstStyle/>
          <a:p>
            <a:r>
              <a:rPr lang="en-US" sz="1350" b="1" cap="all" dirty="0"/>
              <a:t>population health management – comprehensive approach </a:t>
            </a:r>
          </a:p>
          <a:p>
            <a:r>
              <a:rPr lang="en-US" sz="1350" dirty="0"/>
              <a:t>The graphic below identifies the spectrum of population, from the healthy to catastrophic with recommended initiatives for each sub-population with particular emphasis on the 15% of members driving 85% of costs. </a:t>
            </a:r>
          </a:p>
        </p:txBody>
      </p:sp>
      <p:sp>
        <p:nvSpPr>
          <p:cNvPr id="2" name="TextBox 1"/>
          <p:cNvSpPr txBox="1"/>
          <p:nvPr/>
        </p:nvSpPr>
        <p:spPr>
          <a:xfrm>
            <a:off x="8534400" y="5638800"/>
            <a:ext cx="609600" cy="369332"/>
          </a:xfrm>
          <a:prstGeom prst="rect">
            <a:avLst/>
          </a:prstGeom>
          <a:noFill/>
        </p:spPr>
        <p:txBody>
          <a:bodyPr wrap="square" rtlCol="0">
            <a:spAutoFit/>
          </a:bodyPr>
          <a:lstStyle/>
          <a:p>
            <a:r>
              <a:rPr lang="en-US" dirty="0">
                <a:solidFill>
                  <a:schemeClr val="bg1"/>
                </a:solidFill>
              </a:rPr>
              <a:t>( 37)</a:t>
            </a:r>
          </a:p>
        </p:txBody>
      </p:sp>
      <p:pic>
        <p:nvPicPr>
          <p:cNvPr id="6" name="Content Placeholder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93" y="108283"/>
            <a:ext cx="1193177" cy="1006875"/>
          </a:xfrm>
          <a:prstGeom prst="rect">
            <a:avLst/>
          </a:prstGeom>
        </p:spPr>
      </p:pic>
    </p:spTree>
    <p:extLst>
      <p:ext uri="{BB962C8B-B14F-4D97-AF65-F5344CB8AC3E}">
        <p14:creationId xmlns:p14="http://schemas.microsoft.com/office/powerpoint/2010/main" val="1470463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01649" y="5685234"/>
            <a:ext cx="396587" cy="273844"/>
          </a:xfrm>
        </p:spPr>
        <p:txBody>
          <a:bodyPr/>
          <a:lstStyle/>
          <a:p>
            <a:fld id="{486CDD3C-8BF5-47F3-9F8D-5081172585B0}" type="slidenum">
              <a:rPr lang="en-US" smtClean="0">
                <a:solidFill>
                  <a:schemeClr val="bg1"/>
                </a:solidFill>
              </a:rPr>
              <a:t>38</a:t>
            </a:fld>
            <a:endParaRPr lang="en-US" dirty="0">
              <a:solidFill>
                <a:schemeClr val="bg1"/>
              </a:solidFill>
            </a:endParaRPr>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56985"/>
            <a:ext cx="1247721" cy="1130659"/>
          </a:xfrm>
          <a:prstGeom prst="rect">
            <a:avLst/>
          </a:prstGeom>
        </p:spPr>
      </p:pic>
      <p:sp>
        <p:nvSpPr>
          <p:cNvPr id="6" name="Title 4"/>
          <p:cNvSpPr>
            <a:spLocks noGrp="1"/>
          </p:cNvSpPr>
          <p:nvPr>
            <p:ph type="title"/>
          </p:nvPr>
        </p:nvSpPr>
        <p:spPr>
          <a:xfrm>
            <a:off x="86256" y="304800"/>
            <a:ext cx="7705464" cy="489777"/>
          </a:xfrm>
        </p:spPr>
        <p:txBody>
          <a:bodyPr>
            <a:normAutofit fontScale="90000"/>
          </a:bodyPr>
          <a:lstStyle/>
          <a:p>
            <a:pPr algn="ctr"/>
            <a:r>
              <a:rPr lang="en-US" sz="3000" b="1" dirty="0">
                <a:cs typeface="Calibri Light"/>
              </a:rPr>
              <a:t>Opioid Health Home Program</a:t>
            </a:r>
          </a:p>
        </p:txBody>
      </p:sp>
      <p:pic>
        <p:nvPicPr>
          <p:cNvPr id="3" name="Picture 4" descr="Text&#10;&#10;Description automatically generated">
            <a:extLst>
              <a:ext uri="{FF2B5EF4-FFF2-40B4-BE49-F238E27FC236}">
                <a16:creationId xmlns:a16="http://schemas.microsoft.com/office/drawing/2014/main" id="{AB070C14-F206-40AA-8FF5-9361547CCA29}"/>
              </a:ext>
            </a:extLst>
          </p:cNvPr>
          <p:cNvPicPr>
            <a:picLocks noChangeAspect="1"/>
          </p:cNvPicPr>
          <p:nvPr/>
        </p:nvPicPr>
        <p:blipFill>
          <a:blip r:embed="rId3"/>
          <a:stretch>
            <a:fillRect/>
          </a:stretch>
        </p:blipFill>
        <p:spPr>
          <a:xfrm>
            <a:off x="243858" y="1747616"/>
            <a:ext cx="3891130" cy="4242719"/>
          </a:xfrm>
          <a:prstGeom prst="rect">
            <a:avLst/>
          </a:prstGeom>
          <a:solidFill>
            <a:schemeClr val="tx1"/>
          </a:solidFill>
          <a:ln>
            <a:solidFill>
              <a:schemeClr val="tx1"/>
            </a:solidFill>
          </a:ln>
        </p:spPr>
      </p:pic>
      <p:pic>
        <p:nvPicPr>
          <p:cNvPr id="5" name="Picture 7" descr="A picture containing text&#10;&#10;Description automatically generated">
            <a:extLst>
              <a:ext uri="{FF2B5EF4-FFF2-40B4-BE49-F238E27FC236}">
                <a16:creationId xmlns:a16="http://schemas.microsoft.com/office/drawing/2014/main" id="{F85B15F5-E715-4E7D-A11A-169567410D9B}"/>
              </a:ext>
            </a:extLst>
          </p:cNvPr>
          <p:cNvPicPr>
            <a:picLocks noChangeAspect="1"/>
          </p:cNvPicPr>
          <p:nvPr/>
        </p:nvPicPr>
        <p:blipFill>
          <a:blip r:embed="rId4"/>
          <a:stretch>
            <a:fillRect/>
          </a:stretch>
        </p:blipFill>
        <p:spPr>
          <a:xfrm>
            <a:off x="4352729" y="1747616"/>
            <a:ext cx="3891131" cy="4242718"/>
          </a:xfrm>
          <a:prstGeom prst="rect">
            <a:avLst/>
          </a:prstGeom>
          <a:ln>
            <a:solidFill>
              <a:schemeClr val="tx1"/>
            </a:solidFill>
          </a:ln>
        </p:spPr>
      </p:pic>
    </p:spTree>
    <p:extLst>
      <p:ext uri="{BB962C8B-B14F-4D97-AF65-F5344CB8AC3E}">
        <p14:creationId xmlns:p14="http://schemas.microsoft.com/office/powerpoint/2010/main" val="23085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39</a:t>
            </a:r>
          </a:p>
        </p:txBody>
      </p:sp>
      <p:pic>
        <p:nvPicPr>
          <p:cNvPr id="33794" name="Picture 2" descr="C:\Users\Colorado Dyer\OneDrive\Pictures\Team\diabetes 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0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Service Area and Partners</a:t>
            </a:r>
          </a:p>
        </p:txBody>
      </p:sp>
      <p:sp>
        <p:nvSpPr>
          <p:cNvPr id="4" name="Slide Number Placeholder 3"/>
          <p:cNvSpPr>
            <a:spLocks noGrp="1"/>
          </p:cNvSpPr>
          <p:nvPr>
            <p:ph type="sldNum" sz="quarter" idx="12"/>
          </p:nvPr>
        </p:nvSpPr>
        <p:spPr/>
        <p:txBody>
          <a:bodyPr/>
          <a:lstStyle/>
          <a:p>
            <a:fld id="{486CDD3C-8BF5-47F3-9F8D-5081172585B0}" type="slidenum">
              <a:rPr lang="en-US" smtClean="0"/>
              <a:t>4</a:t>
            </a:fld>
            <a:endParaRPr lang="en-US"/>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l="23682" t="13531" r="-1" b="-555"/>
          <a:stretch/>
        </p:blipFill>
        <p:spPr bwMode="auto">
          <a:xfrm>
            <a:off x="3657600" y="2133600"/>
            <a:ext cx="4648199" cy="4343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09600" y="2133600"/>
            <a:ext cx="4572000" cy="2954655"/>
          </a:xfrm>
          <a:prstGeom prst="rect">
            <a:avLst/>
          </a:prstGeom>
        </p:spPr>
        <p:txBody>
          <a:bodyPr>
            <a:spAutoFit/>
          </a:bodyPr>
          <a:lstStyle/>
          <a:p>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Service Areas</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p>
          <a:p>
            <a:pPr>
              <a:tabLst>
                <a:tab pos="248602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Barry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Berrien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Branch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Calhoun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Cass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Kalamazoo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St. Joseph County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dirty="0">
                <a:latin typeface="Times New Roman" panose="02020603050405020304" pitchFamily="18" charset="0"/>
                <a:ea typeface="Calibri" panose="020F0502020204030204" pitchFamily="34" charset="0"/>
                <a:cs typeface="Times New Roman" panose="02020603050405020304" pitchFamily="18" charset="0"/>
              </a:rPr>
              <a:t>Van Buren County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5486400" y="1752600"/>
            <a:ext cx="2556164" cy="838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Southwest Michigan Behavioral Health is the PIHP and Benefits Manager in Region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2819400" y="5315866"/>
            <a:ext cx="2057400" cy="8657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Southwest Michigan Behavioral Health (8) County Service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ight Arrow 8"/>
          <p:cNvSpPr/>
          <p:nvPr/>
        </p:nvSpPr>
        <p:spPr>
          <a:xfrm rot="757058">
            <a:off x="4643434" y="5820948"/>
            <a:ext cx="466733" cy="2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7221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63C3-5858-454C-8B0C-09BFCC3D2E9C}"/>
              </a:ext>
            </a:extLst>
          </p:cNvPr>
          <p:cNvSpPr>
            <a:spLocks noGrp="1"/>
          </p:cNvSpPr>
          <p:nvPr>
            <p:ph type="title"/>
          </p:nvPr>
        </p:nvSpPr>
        <p:spPr/>
        <p:txBody>
          <a:bodyPr/>
          <a:lstStyle/>
          <a:p>
            <a:r>
              <a:rPr lang="en-US" dirty="0"/>
              <a:t>Our People</a:t>
            </a:r>
          </a:p>
        </p:txBody>
      </p:sp>
      <p:sp>
        <p:nvSpPr>
          <p:cNvPr id="3" name="Content Placeholder 2">
            <a:extLst>
              <a:ext uri="{FF2B5EF4-FFF2-40B4-BE49-F238E27FC236}">
                <a16:creationId xmlns:a16="http://schemas.microsoft.com/office/drawing/2014/main" id="{B25C9176-0567-4997-BDFD-71D5CB0C79FE}"/>
              </a:ext>
            </a:extLst>
          </p:cNvPr>
          <p:cNvSpPr>
            <a:spLocks noGrp="1"/>
          </p:cNvSpPr>
          <p:nvPr>
            <p:ph idx="1"/>
          </p:nvPr>
        </p:nvSpPr>
        <p:spPr/>
        <p:txBody>
          <a:bodyPr/>
          <a:lstStyle/>
          <a:p>
            <a:r>
              <a:rPr lang="en-US" dirty="0"/>
              <a:t>Dedicated Board and Board Alternates</a:t>
            </a:r>
          </a:p>
          <a:p>
            <a:r>
              <a:rPr lang="en-US" dirty="0"/>
              <a:t>Dedicated Substance Use Disorder Oversight Policy Board</a:t>
            </a:r>
          </a:p>
          <a:p>
            <a:r>
              <a:rPr lang="en-US" dirty="0"/>
              <a:t>Highly competent and committed CMH CEOs and management teams</a:t>
            </a:r>
          </a:p>
          <a:p>
            <a:r>
              <a:rPr lang="en-US" dirty="0"/>
              <a:t>A Senior Leader group second to none</a:t>
            </a:r>
          </a:p>
          <a:p>
            <a:r>
              <a:rPr lang="en-US" dirty="0"/>
              <a:t>A staff group second to none</a:t>
            </a:r>
          </a:p>
          <a:p>
            <a:r>
              <a:rPr lang="en-US" dirty="0"/>
              <a:t>A Consumer Advisory Council second to none</a:t>
            </a:r>
          </a:p>
          <a:p>
            <a:r>
              <a:rPr lang="en-US" dirty="0"/>
              <a:t>Ongoing human capital management and development</a:t>
            </a:r>
          </a:p>
          <a:p>
            <a:pPr lvl="1"/>
            <a:r>
              <a:rPr lang="en-US" dirty="0"/>
              <a:t>Agency Workplace Culture Objectives and Feedback</a:t>
            </a:r>
          </a:p>
        </p:txBody>
      </p:sp>
      <p:sp>
        <p:nvSpPr>
          <p:cNvPr id="4" name="Slide Number Placeholder 3">
            <a:extLst>
              <a:ext uri="{FF2B5EF4-FFF2-40B4-BE49-F238E27FC236}">
                <a16:creationId xmlns:a16="http://schemas.microsoft.com/office/drawing/2014/main" id="{54CD1B3F-6C4A-4128-BD05-3905EF510486}"/>
              </a:ext>
            </a:extLst>
          </p:cNvPr>
          <p:cNvSpPr>
            <a:spLocks noGrp="1"/>
          </p:cNvSpPr>
          <p:nvPr>
            <p:ph type="sldNum" sz="quarter" idx="12"/>
          </p:nvPr>
        </p:nvSpPr>
        <p:spPr/>
        <p:txBody>
          <a:bodyPr/>
          <a:lstStyle/>
          <a:p>
            <a:fld id="{486CDD3C-8BF5-47F3-9F8D-5081172585B0}" type="slidenum">
              <a:rPr lang="en-US" smtClean="0"/>
              <a:t>5</a:t>
            </a:fld>
            <a:endParaRPr lang="en-US"/>
          </a:p>
        </p:txBody>
      </p:sp>
    </p:spTree>
    <p:extLst>
      <p:ext uri="{BB962C8B-B14F-4D97-AF65-F5344CB8AC3E}">
        <p14:creationId xmlns:p14="http://schemas.microsoft.com/office/powerpoint/2010/main" val="263338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dirty="0"/>
              <a:t>Our Values</a:t>
            </a:r>
          </a:p>
        </p:txBody>
      </p:sp>
      <p:sp>
        <p:nvSpPr>
          <p:cNvPr id="3" name="Content Placeholder 2"/>
          <p:cNvSpPr>
            <a:spLocks noGrp="1"/>
          </p:cNvSpPr>
          <p:nvPr>
            <p:ph idx="1"/>
          </p:nvPr>
        </p:nvSpPr>
        <p:spPr>
          <a:xfrm>
            <a:off x="457200" y="1066800"/>
            <a:ext cx="7086600" cy="5638800"/>
          </a:xfrm>
        </p:spPr>
        <p:txBody>
          <a:bodyPr>
            <a:normAutofit fontScale="92500" lnSpcReduction="20000"/>
          </a:bodyPr>
          <a:lstStyle/>
          <a:p>
            <a:pPr marL="114300" indent="0">
              <a:buNone/>
            </a:pPr>
            <a:endParaRPr lang="en-US" dirty="0"/>
          </a:p>
          <a:p>
            <a:pPr lvl="2">
              <a:buFont typeface="Wingdings" panose="05000000000000000000" pitchFamily="2" charset="2"/>
              <a:buChar char="ü"/>
            </a:pPr>
            <a:r>
              <a:rPr lang="en-US" sz="2200" dirty="0"/>
              <a:t>Customer Driven      </a:t>
            </a:r>
          </a:p>
          <a:p>
            <a:pPr lvl="2">
              <a:buFont typeface="Wingdings" panose="05000000000000000000" pitchFamily="2" charset="2"/>
              <a:buChar char="ü"/>
            </a:pPr>
            <a:r>
              <a:rPr lang="en-US" sz="2200" dirty="0"/>
              <a:t>Person-Centered</a:t>
            </a:r>
          </a:p>
          <a:p>
            <a:pPr lvl="2">
              <a:buFont typeface="Wingdings" panose="05000000000000000000" pitchFamily="2" charset="2"/>
              <a:buChar char="ü"/>
            </a:pPr>
            <a:r>
              <a:rPr lang="en-US" sz="2200" dirty="0"/>
              <a:t>Recovery Oriented</a:t>
            </a:r>
          </a:p>
          <a:p>
            <a:pPr lvl="2">
              <a:buFont typeface="Wingdings" panose="05000000000000000000" pitchFamily="2" charset="2"/>
              <a:buChar char="ü"/>
            </a:pPr>
            <a:r>
              <a:rPr lang="en-US" sz="2200" dirty="0"/>
              <a:t>Evidenced-Based</a:t>
            </a:r>
          </a:p>
          <a:p>
            <a:pPr lvl="2">
              <a:buFont typeface="Wingdings" panose="05000000000000000000" pitchFamily="2" charset="2"/>
              <a:buChar char="ü"/>
            </a:pPr>
            <a:r>
              <a:rPr lang="en-US" sz="2200" dirty="0"/>
              <a:t>Integrated Care System</a:t>
            </a:r>
          </a:p>
          <a:p>
            <a:pPr lvl="2">
              <a:buFont typeface="Wingdings" panose="05000000000000000000" pitchFamily="2" charset="2"/>
              <a:buChar char="ü"/>
            </a:pPr>
            <a:r>
              <a:rPr lang="en-US" sz="2200" dirty="0"/>
              <a:t>Trust</a:t>
            </a:r>
          </a:p>
          <a:p>
            <a:pPr lvl="2">
              <a:buFont typeface="Wingdings" panose="05000000000000000000" pitchFamily="2" charset="2"/>
              <a:buChar char="ü"/>
            </a:pPr>
            <a:r>
              <a:rPr lang="en-US" sz="2200" dirty="0"/>
              <a:t>Integrity</a:t>
            </a:r>
          </a:p>
          <a:p>
            <a:pPr lvl="2">
              <a:buFont typeface="Wingdings" panose="05000000000000000000" pitchFamily="2" charset="2"/>
              <a:buChar char="ü"/>
            </a:pPr>
            <a:r>
              <a:rPr lang="en-US" sz="2200" dirty="0"/>
              <a:t>Transparency</a:t>
            </a:r>
          </a:p>
          <a:p>
            <a:pPr lvl="2">
              <a:buFont typeface="Wingdings" panose="05000000000000000000" pitchFamily="2" charset="2"/>
              <a:buChar char="ü"/>
            </a:pPr>
            <a:r>
              <a:rPr lang="en-US" sz="2200" dirty="0"/>
              <a:t>Inclusive</a:t>
            </a:r>
          </a:p>
          <a:p>
            <a:pPr lvl="2">
              <a:buFont typeface="Wingdings" panose="05000000000000000000" pitchFamily="2" charset="2"/>
              <a:buChar char="ü"/>
            </a:pPr>
            <a:r>
              <a:rPr lang="en-US" sz="2200" dirty="0"/>
              <a:t>Accessibility</a:t>
            </a:r>
          </a:p>
          <a:p>
            <a:pPr lvl="2">
              <a:buFont typeface="Wingdings" panose="05000000000000000000" pitchFamily="2" charset="2"/>
              <a:buChar char="ü"/>
            </a:pPr>
            <a:r>
              <a:rPr lang="en-US" sz="2200" dirty="0"/>
              <a:t>Acceptability</a:t>
            </a:r>
          </a:p>
          <a:p>
            <a:pPr lvl="2">
              <a:buFont typeface="Wingdings" panose="05000000000000000000" pitchFamily="2" charset="2"/>
              <a:buChar char="ü"/>
            </a:pPr>
            <a:r>
              <a:rPr lang="en-US" sz="2200" dirty="0"/>
              <a:t> Impact</a:t>
            </a:r>
          </a:p>
          <a:p>
            <a:pPr lvl="2">
              <a:buFont typeface="Wingdings" panose="05000000000000000000" pitchFamily="2" charset="2"/>
              <a:buChar char="ü"/>
            </a:pPr>
            <a:r>
              <a:rPr lang="en-US" sz="2200" dirty="0"/>
              <a:t>Value</a:t>
            </a:r>
          </a:p>
          <a:p>
            <a:pPr lvl="2">
              <a:buFont typeface="Wingdings" panose="05000000000000000000" pitchFamily="2" charset="2"/>
              <a:buChar char="ü"/>
            </a:pPr>
            <a:r>
              <a:rPr lang="en-US" sz="2200" dirty="0"/>
              <a:t> Culturally Competent &amp; Diverse Workforce</a:t>
            </a:r>
          </a:p>
          <a:p>
            <a:pPr lvl="2">
              <a:buFont typeface="Wingdings" panose="05000000000000000000" pitchFamily="2" charset="2"/>
              <a:buChar char="ü"/>
            </a:pPr>
            <a:r>
              <a:rPr lang="en-US" sz="2200" dirty="0"/>
              <a:t>High Quality Services</a:t>
            </a:r>
          </a:p>
          <a:p>
            <a:pPr lvl="2">
              <a:buFont typeface="Wingdings" panose="05000000000000000000" pitchFamily="2" charset="2"/>
              <a:buChar char="ü"/>
            </a:pPr>
            <a:r>
              <a:rPr lang="en-US" sz="2200" dirty="0"/>
              <a:t> Risk Management</a:t>
            </a:r>
          </a:p>
          <a:p>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6</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84" y="445209"/>
            <a:ext cx="1297232" cy="1243181"/>
          </a:xfrm>
          <a:prstGeom prst="rect">
            <a:avLst/>
          </a:prstGeom>
        </p:spPr>
      </p:pic>
    </p:spTree>
    <p:extLst>
      <p:ext uri="{BB962C8B-B14F-4D97-AF65-F5344CB8AC3E}">
        <p14:creationId xmlns:p14="http://schemas.microsoft.com/office/powerpoint/2010/main" val="354797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SWMBH Assures</a:t>
            </a:r>
          </a:p>
        </p:txBody>
      </p:sp>
      <p:sp>
        <p:nvSpPr>
          <p:cNvPr id="3" name="Content Placeholder 2"/>
          <p:cNvSpPr>
            <a:spLocks noGrp="1"/>
          </p:cNvSpPr>
          <p:nvPr>
            <p:ph idx="1"/>
          </p:nvPr>
        </p:nvSpPr>
        <p:spPr>
          <a:xfrm>
            <a:off x="304800" y="1025698"/>
            <a:ext cx="7620000" cy="5451302"/>
          </a:xfrm>
        </p:spPr>
        <p:txBody>
          <a:bodyPr>
            <a:normAutofit/>
          </a:bodyPr>
          <a:lstStyle/>
          <a:p>
            <a:pPr marL="114300" indent="0">
              <a:buNone/>
            </a:pPr>
            <a:endParaRPr lang="en-US" dirty="0"/>
          </a:p>
          <a:p>
            <a:pPr marL="114300" indent="0">
              <a:buNone/>
            </a:pPr>
            <a:endParaRPr lang="en-US" dirty="0"/>
          </a:p>
          <a:p>
            <a:pPr lvl="1">
              <a:buFont typeface="Wingdings" panose="05000000000000000000" pitchFamily="2" charset="2"/>
              <a:buChar char="ü"/>
            </a:pPr>
            <a:r>
              <a:rPr lang="en-US" sz="2400" dirty="0"/>
              <a:t>Access to needed care of the eligible plan members</a:t>
            </a:r>
          </a:p>
          <a:p>
            <a:pPr lvl="1">
              <a:buFont typeface="Wingdings" panose="05000000000000000000" pitchFamily="2" charset="2"/>
              <a:buChar char="ü"/>
            </a:pPr>
            <a:r>
              <a:rPr lang="en-US" sz="2400" dirty="0"/>
              <a:t>Acceptability of purchased services by consumers</a:t>
            </a:r>
          </a:p>
          <a:p>
            <a:pPr lvl="1">
              <a:buFont typeface="Wingdings" panose="05000000000000000000" pitchFamily="2" charset="2"/>
              <a:buChar char="ü"/>
            </a:pPr>
            <a:r>
              <a:rPr lang="en-US" sz="2400" dirty="0"/>
              <a:t>Impact of the care delivered</a:t>
            </a:r>
          </a:p>
          <a:p>
            <a:pPr lvl="1">
              <a:buFont typeface="Wingdings" panose="05000000000000000000" pitchFamily="2" charset="2"/>
              <a:buChar char="ü"/>
            </a:pPr>
            <a:r>
              <a:rPr lang="en-US" sz="2400" dirty="0"/>
              <a:t>Value for taxpayers</a:t>
            </a:r>
          </a:p>
          <a:p>
            <a:pPr lvl="1">
              <a:buFont typeface="Wingdings" panose="05000000000000000000" pitchFamily="2" charset="2"/>
              <a:buChar char="ü"/>
            </a:pPr>
            <a:r>
              <a:rPr lang="en-US" sz="2400" dirty="0"/>
              <a:t>Managed minimal risks for taxpayers</a:t>
            </a:r>
          </a:p>
          <a:p>
            <a:pPr lvl="1">
              <a:buFont typeface="Wingdings" panose="05000000000000000000" pitchFamily="2" charset="2"/>
              <a:buChar char="ü"/>
            </a:pPr>
            <a:r>
              <a:rPr lang="en-US" sz="2400" dirty="0"/>
              <a:t>Access to needed care of the eligible plan members</a:t>
            </a:r>
          </a:p>
          <a:p>
            <a:pPr lvl="1">
              <a:buFont typeface="Wingdings" panose="05000000000000000000" pitchFamily="2" charset="2"/>
              <a:buChar char="ü"/>
            </a:pPr>
            <a:r>
              <a:rPr lang="en-US" sz="2400" dirty="0"/>
              <a:t>Acceptability of purchased services by consumers</a:t>
            </a:r>
          </a:p>
          <a:p>
            <a:pPr lvl="1">
              <a:buFont typeface="Wingdings" panose="05000000000000000000" pitchFamily="2" charset="2"/>
              <a:buChar char="ü"/>
            </a:pPr>
            <a:r>
              <a:rPr lang="en-US" sz="2400" dirty="0"/>
              <a:t>Impact of the care delivered</a:t>
            </a:r>
          </a:p>
          <a:p>
            <a:pPr lvl="1">
              <a:buFont typeface="Wingdings" panose="05000000000000000000" pitchFamily="2" charset="2"/>
              <a:buChar char="ü"/>
            </a:pPr>
            <a:r>
              <a:rPr lang="en-US" sz="2400" dirty="0"/>
              <a:t>Managed minimal risks for taxpayers</a:t>
            </a:r>
          </a:p>
          <a:p>
            <a:pPr lvl="1">
              <a:buFont typeface="Wingdings" panose="05000000000000000000" pitchFamily="2" charset="2"/>
              <a:buChar char="ü"/>
            </a:pPr>
            <a:r>
              <a:rPr lang="en-US" sz="2400" dirty="0"/>
              <a:t>Value for taxpayers</a:t>
            </a:r>
          </a:p>
          <a:p>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7</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84" y="404107"/>
            <a:ext cx="1297232" cy="1243181"/>
          </a:xfrm>
          <a:prstGeom prst="rect">
            <a:avLst/>
          </a:prstGeom>
        </p:spPr>
      </p:pic>
    </p:spTree>
    <p:extLst>
      <p:ext uri="{BB962C8B-B14F-4D97-AF65-F5344CB8AC3E}">
        <p14:creationId xmlns:p14="http://schemas.microsoft.com/office/powerpoint/2010/main" val="205371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 </a:t>
            </a:r>
          </a:p>
        </p:txBody>
      </p:sp>
      <p:sp>
        <p:nvSpPr>
          <p:cNvPr id="3" name="Content Placeholder 2"/>
          <p:cNvSpPr>
            <a:spLocks noGrp="1"/>
          </p:cNvSpPr>
          <p:nvPr>
            <p:ph idx="1"/>
          </p:nvPr>
        </p:nvSpPr>
        <p:spPr>
          <a:xfrm>
            <a:off x="304800" y="1410710"/>
            <a:ext cx="7924800" cy="5066289"/>
          </a:xfrm>
        </p:spPr>
        <p:txBody>
          <a:bodyPr>
            <a:normAutofit fontScale="70000" lnSpcReduction="20000"/>
          </a:bodyPr>
          <a:lstStyle/>
          <a:p>
            <a:pPr marL="114300" indent="0">
              <a:buNone/>
            </a:pPr>
            <a:r>
              <a:rPr lang="en-US" sz="3400" b="1" dirty="0">
                <a:solidFill>
                  <a:schemeClr val="tx2">
                    <a:lumMod val="75000"/>
                  </a:schemeClr>
                </a:solidFill>
                <a:latin typeface="+mj-lt"/>
              </a:rPr>
              <a:t>What we do, is in the details:</a:t>
            </a:r>
            <a:endParaRPr lang="en-US" sz="3400" dirty="0">
              <a:solidFill>
                <a:schemeClr val="tx2">
                  <a:lumMod val="75000"/>
                </a:schemeClr>
              </a:solidFill>
              <a:latin typeface="+mj-lt"/>
            </a:endParaRPr>
          </a:p>
          <a:p>
            <a:pPr marL="114300" lvl="0" indent="0">
              <a:buNone/>
            </a:pPr>
            <a:endParaRPr lang="en-US" sz="2300" dirty="0"/>
          </a:p>
          <a:p>
            <a:pPr lvl="0"/>
            <a:r>
              <a:rPr lang="en-US" sz="2300" dirty="0">
                <a:effectLst>
                  <a:outerShdw blurRad="38100" dist="19050" dir="2700000" algn="tl">
                    <a:schemeClr val="dk1">
                      <a:alpha val="40000"/>
                    </a:schemeClr>
                  </a:outerShdw>
                </a:effectLst>
              </a:rPr>
              <a:t>Apply for, receive, and administer contracts, grants, gifts, bequests, or assistance funds</a:t>
            </a:r>
            <a:endParaRPr lang="en-US" sz="2300" dirty="0"/>
          </a:p>
          <a:p>
            <a:pPr lvl="0"/>
            <a:r>
              <a:rPr lang="en-US" sz="2300" dirty="0">
                <a:effectLst>
                  <a:outerShdw blurRad="38100" dist="19050" dir="2700000" algn="tl">
                    <a:schemeClr val="dk1">
                      <a:alpha val="40000"/>
                    </a:schemeClr>
                  </a:outerShdw>
                </a:effectLst>
              </a:rPr>
              <a:t>Assure compliance to all legal and contractual requirements </a:t>
            </a:r>
            <a:endParaRPr lang="en-US" sz="2300" dirty="0"/>
          </a:p>
          <a:p>
            <a:pPr lvl="0"/>
            <a:r>
              <a:rPr lang="en-US" sz="2300" dirty="0">
                <a:effectLst>
                  <a:outerShdw blurRad="38100" dist="19050" dir="2700000" algn="tl">
                    <a:schemeClr val="dk1">
                      <a:alpha val="40000"/>
                    </a:schemeClr>
                  </a:outerShdw>
                </a:effectLst>
              </a:rPr>
              <a:t>Construct, acquire, manage, own, use, operate, maintain, lease or sell real or personal property</a:t>
            </a:r>
            <a:endParaRPr lang="en-US" sz="2300" dirty="0"/>
          </a:p>
          <a:p>
            <a:pPr lvl="0"/>
            <a:r>
              <a:rPr lang="en-US" sz="2300" dirty="0">
                <a:effectLst>
                  <a:outerShdw blurRad="38100" dist="19050" dir="2700000" algn="tl">
                    <a:schemeClr val="dk1">
                      <a:alpha val="40000"/>
                    </a:schemeClr>
                  </a:outerShdw>
                </a:effectLst>
              </a:rPr>
              <a:t>Dispose, divide or distribute any property acquired </a:t>
            </a:r>
            <a:endParaRPr lang="en-US" sz="2300" dirty="0"/>
          </a:p>
          <a:p>
            <a:pPr lvl="0"/>
            <a:r>
              <a:rPr lang="en-US" sz="2300" dirty="0">
                <a:effectLst>
                  <a:outerShdw blurRad="38100" dist="19050" dir="2700000" algn="tl">
                    <a:schemeClr val="dk1">
                      <a:alpha val="40000"/>
                    </a:schemeClr>
                  </a:outerShdw>
                </a:effectLst>
              </a:rPr>
              <a:t>Manage all mental health, substance use disorders and intellectual disabilities funds provided to the Organization </a:t>
            </a:r>
            <a:endParaRPr lang="en-US" sz="2300" dirty="0"/>
          </a:p>
          <a:p>
            <a:pPr marL="114300" indent="0">
              <a:buNone/>
            </a:pPr>
            <a:endParaRPr lang="en-US" dirty="0"/>
          </a:p>
          <a:p>
            <a:pPr marL="114300" indent="0">
              <a:buNone/>
            </a:pPr>
            <a:r>
              <a:rPr lang="en-US" sz="3400" b="1" dirty="0">
                <a:solidFill>
                  <a:schemeClr val="tx2">
                    <a:lumMod val="75000"/>
                  </a:schemeClr>
                </a:solidFill>
                <a:latin typeface="+mj-lt"/>
              </a:rPr>
              <a:t>How we do it and our values:</a:t>
            </a:r>
            <a:endParaRPr lang="en-US" sz="3400" dirty="0">
              <a:solidFill>
                <a:schemeClr val="tx2">
                  <a:lumMod val="75000"/>
                </a:schemeClr>
              </a:solidFill>
              <a:latin typeface="+mj-lt"/>
            </a:endParaRPr>
          </a:p>
          <a:p>
            <a:pPr marL="114300" indent="0">
              <a:buNone/>
            </a:pPr>
            <a:endParaRPr lang="en-US" dirty="0"/>
          </a:p>
          <a:p>
            <a:pPr lvl="0"/>
            <a:r>
              <a:rPr lang="en-US" sz="2300" dirty="0">
                <a:effectLst>
                  <a:outerShdw blurRad="38100" dist="19050" dir="2700000" algn="tl">
                    <a:schemeClr val="dk1">
                      <a:alpha val="40000"/>
                    </a:schemeClr>
                  </a:outerShdw>
                </a:effectLst>
              </a:rPr>
              <a:t>Improve Population Health		</a:t>
            </a:r>
            <a:endParaRPr lang="en-US" sz="2300" dirty="0"/>
          </a:p>
          <a:p>
            <a:pPr lvl="0"/>
            <a:r>
              <a:rPr lang="en-US" sz="2300" dirty="0">
                <a:effectLst>
                  <a:outerShdw blurRad="38100" dist="19050" dir="2700000" algn="tl">
                    <a:schemeClr val="dk1">
                      <a:alpha val="40000"/>
                    </a:schemeClr>
                  </a:outerShdw>
                </a:effectLst>
              </a:rPr>
              <a:t>Improve the Plan Member Experience with Care</a:t>
            </a:r>
            <a:endParaRPr lang="en-US" sz="2300" dirty="0"/>
          </a:p>
          <a:p>
            <a:pPr lvl="0"/>
            <a:r>
              <a:rPr lang="en-US" sz="2300" dirty="0">
                <a:effectLst>
                  <a:outerShdw blurRad="38100" dist="19050" dir="2700000" algn="tl">
                    <a:schemeClr val="dk1">
                      <a:alpha val="40000"/>
                    </a:schemeClr>
                  </a:outerShdw>
                </a:effectLst>
              </a:rPr>
              <a:t>Reduce the per person cost of care   </a:t>
            </a:r>
            <a:endParaRPr lang="en-US" sz="2300" dirty="0"/>
          </a:p>
          <a:p>
            <a:pPr lvl="0"/>
            <a:r>
              <a:rPr lang="en-US" sz="2300" dirty="0">
                <a:effectLst>
                  <a:outerShdw blurRad="38100" dist="19050" dir="2700000" algn="tl">
                    <a:schemeClr val="dk1">
                      <a:alpha val="40000"/>
                    </a:schemeClr>
                  </a:outerShdw>
                </a:effectLst>
              </a:rPr>
              <a:t>Promote integration/coordination of physical and behavioral health care</a:t>
            </a:r>
            <a:endParaRPr lang="en-US" sz="2300" dirty="0"/>
          </a:p>
          <a:p>
            <a:pPr lvl="0"/>
            <a:r>
              <a:rPr lang="en-US" sz="2300" dirty="0">
                <a:effectLst>
                  <a:outerShdw blurRad="38100" dist="19050" dir="2700000" algn="tl">
                    <a:schemeClr val="dk1">
                      <a:alpha val="40000"/>
                    </a:schemeClr>
                  </a:outerShdw>
                </a:effectLst>
              </a:rPr>
              <a:t>Assure Plan Member access and service satisfaction </a:t>
            </a:r>
            <a:endParaRPr lang="en-US" sz="2300" dirty="0"/>
          </a:p>
          <a:p>
            <a:pPr lvl="0"/>
            <a:r>
              <a:rPr lang="en-US" sz="2300" dirty="0">
                <a:effectLst>
                  <a:outerShdw blurRad="38100" dist="19050" dir="2700000" algn="tl">
                    <a:schemeClr val="dk1">
                      <a:alpha val="40000"/>
                    </a:schemeClr>
                  </a:outerShdw>
                </a:effectLst>
              </a:rPr>
              <a:t>Assure value for taxpayer and all purchasers</a:t>
            </a:r>
            <a:endParaRPr lang="en-US" sz="2300" dirty="0"/>
          </a:p>
          <a:p>
            <a:endParaRPr lang="en-US" dirty="0"/>
          </a:p>
        </p:txBody>
      </p:sp>
      <p:sp>
        <p:nvSpPr>
          <p:cNvPr id="4" name="Slide Number Placeholder 3"/>
          <p:cNvSpPr>
            <a:spLocks noGrp="1"/>
          </p:cNvSpPr>
          <p:nvPr>
            <p:ph type="sldNum" sz="quarter" idx="12"/>
          </p:nvPr>
        </p:nvSpPr>
        <p:spPr/>
        <p:txBody>
          <a:bodyPr/>
          <a:lstStyle/>
          <a:p>
            <a:fld id="{486CDD3C-8BF5-47F3-9F8D-5081172585B0}" type="slidenum">
              <a:rPr lang="en-US" smtClean="0"/>
              <a:t>8</a:t>
            </a:fld>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240" y="288493"/>
            <a:ext cx="1297232" cy="1243181"/>
          </a:xfrm>
          <a:prstGeom prst="rect">
            <a:avLst/>
          </a:prstGeom>
        </p:spPr>
      </p:pic>
    </p:spTree>
    <p:extLst>
      <p:ext uri="{BB962C8B-B14F-4D97-AF65-F5344CB8AC3E}">
        <p14:creationId xmlns:p14="http://schemas.microsoft.com/office/powerpoint/2010/main" val="72212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62898" y="1371600"/>
            <a:ext cx="5334000" cy="4590288"/>
          </a:xfrm>
        </p:spPr>
        <p:txBody>
          <a:bodyPr>
            <a:normAutofit/>
          </a:bodyPr>
          <a:lstStyle/>
          <a:p>
            <a:r>
              <a:rPr lang="en-US" dirty="0"/>
              <a:t>Expanded Healthy Michigan</a:t>
            </a:r>
          </a:p>
          <a:p>
            <a:r>
              <a:rPr lang="en-US" dirty="0"/>
              <a:t>New Autism benefits </a:t>
            </a:r>
          </a:p>
          <a:p>
            <a:r>
              <a:rPr lang="en-US" dirty="0"/>
              <a:t>Implementation of Behavioral Health Homes and Opioid Health Homes</a:t>
            </a:r>
          </a:p>
          <a:p>
            <a:r>
              <a:rPr lang="en-US" dirty="0"/>
              <a:t>Duals Demonstration MI Health Link, etc. during </a:t>
            </a:r>
          </a:p>
          <a:p>
            <a:r>
              <a:rPr lang="en-US" b="1" i="1" dirty="0"/>
              <a:t>COVID-19 Pandemic</a:t>
            </a:r>
          </a:p>
        </p:txBody>
      </p:sp>
      <p:sp>
        <p:nvSpPr>
          <p:cNvPr id="4" name="Slide Number Placeholder 3"/>
          <p:cNvSpPr>
            <a:spLocks noGrp="1"/>
          </p:cNvSpPr>
          <p:nvPr>
            <p:ph type="sldNum" sz="quarter" idx="12"/>
          </p:nvPr>
        </p:nvSpPr>
        <p:spPr/>
        <p:txBody>
          <a:bodyPr/>
          <a:lstStyle/>
          <a:p>
            <a:fld id="{486CDD3C-8BF5-47F3-9F8D-5081172585B0}" type="slidenum">
              <a:rPr lang="en-US" smtClean="0"/>
              <a:t>9</a:t>
            </a:fld>
            <a:endParaRPr lang="en-US"/>
          </a:p>
        </p:txBody>
      </p:sp>
      <p:pic>
        <p:nvPicPr>
          <p:cNvPr id="7170" name="Picture 2" descr="C:\Users\Colorado Dyer\AppData\Local\Microsoft\Windows\Temporary Internet Files\Content.IE5\32AD00EL\cartoon_wind[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38800" y="1143000"/>
            <a:ext cx="2398463" cy="18654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242262" y="228600"/>
            <a:ext cx="8135112" cy="11430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altLang="en-US" sz="4900" dirty="0"/>
              <a:t>In an environment of rapid change</a:t>
            </a:r>
          </a:p>
        </p:txBody>
      </p:sp>
    </p:spTree>
    <p:extLst>
      <p:ext uri="{BB962C8B-B14F-4D97-AF65-F5344CB8AC3E}">
        <p14:creationId xmlns:p14="http://schemas.microsoft.com/office/powerpoint/2010/main" val="1763878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C4CBC-6E70-47F5-B2C6-8C20DC2DC9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DD81859-69C2-4DC3-9C49-7FA5DB8F7E6E}">
  <ds:schemaRefs>
    <ds:schemaRef ds:uri="http://schemas.microsoft.com/sharepoint/v3/contenttype/forms"/>
  </ds:schemaRefs>
</ds:datastoreItem>
</file>

<file path=customXml/itemProps3.xml><?xml version="1.0" encoding="utf-8"?>
<ds:datastoreItem xmlns:ds="http://schemas.openxmlformats.org/officeDocument/2006/customXml" ds:itemID="{28F62E94-B358-40D2-A7AE-663564747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26119</TotalTime>
  <Words>3509</Words>
  <Application>Microsoft Office PowerPoint</Application>
  <PresentationFormat>On-screen Show (4:3)</PresentationFormat>
  <Paragraphs>460</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Symbol</vt:lpstr>
      <vt:lpstr>Times New Roman</vt:lpstr>
      <vt:lpstr>Wingdings</vt:lpstr>
      <vt:lpstr>Adjacency</vt:lpstr>
      <vt:lpstr>PowerPoint Presentation</vt:lpstr>
      <vt:lpstr>National Committee for Quality Assurance  Managed Behavioral Healthcare Organization </vt:lpstr>
      <vt:lpstr>The Big Picture</vt:lpstr>
      <vt:lpstr>Our Service Area and Partners</vt:lpstr>
      <vt:lpstr>Our People</vt:lpstr>
      <vt:lpstr>Our Values</vt:lpstr>
      <vt:lpstr>SWMBH Assures</vt:lpstr>
      <vt:lpstr>What We Do….. </vt:lpstr>
      <vt:lpstr>PowerPoint Presentation</vt:lpstr>
      <vt:lpstr>Populations Served</vt:lpstr>
      <vt:lpstr>SWMBH -How we’re organized…</vt:lpstr>
      <vt:lpstr>SWMBH -How we do it, our structure…</vt:lpstr>
      <vt:lpstr>PowerPoint Presentation</vt:lpstr>
      <vt:lpstr>2022-2024 Initiatives</vt:lpstr>
      <vt:lpstr>2022-2024 Initiatives </vt:lpstr>
      <vt:lpstr>2022 Regional Strategic Alignment Framework </vt:lpstr>
      <vt:lpstr> </vt:lpstr>
      <vt:lpstr> </vt:lpstr>
      <vt:lpstr>2021 Successes  and  Accomplishments</vt:lpstr>
      <vt:lpstr>PowerPoint Presentation</vt:lpstr>
      <vt:lpstr>PowerPoint Presentation</vt:lpstr>
      <vt:lpstr>Evaluation of Performance 2021 Performance Metrics</vt:lpstr>
      <vt:lpstr>Key Performance Metric Results</vt:lpstr>
      <vt:lpstr>PowerPoint Presentation</vt:lpstr>
      <vt:lpstr>PowerPoint Presentation</vt:lpstr>
      <vt:lpstr>PowerPoint Presentation</vt:lpstr>
      <vt:lpstr>Oversight and Monitoring</vt:lpstr>
      <vt:lpstr>SWMBH Audit &amp; Monitoring</vt:lpstr>
      <vt:lpstr>SWMBH Audit &amp; Monitoring</vt:lpstr>
      <vt:lpstr>SWMBH Audit &amp; Monitoring</vt:lpstr>
      <vt:lpstr>2021 Regional Survey Overview</vt:lpstr>
      <vt:lpstr>2020 Regional Survey Overview</vt:lpstr>
      <vt:lpstr>Environmental Scan</vt:lpstr>
      <vt:lpstr>  Medicaid Covered and Served by County (FY 2021)</vt:lpstr>
      <vt:lpstr>Population Health and Integrated Care</vt:lpstr>
      <vt:lpstr>What is Population Health?</vt:lpstr>
      <vt:lpstr>PowerPoint Presentation</vt:lpstr>
      <vt:lpstr>Opioid Health Home Program</vt:lpstr>
      <vt:lpstr>PowerPoint Presentation</vt:lpstr>
    </vt:vector>
  </TitlesOfParts>
  <Company>Venture Technology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W. Smith</dc:creator>
  <cp:lastModifiedBy>Marissa Miller</cp:lastModifiedBy>
  <cp:revision>199</cp:revision>
  <cp:lastPrinted>2017-06-01T19:17:21Z</cp:lastPrinted>
  <dcterms:created xsi:type="dcterms:W3CDTF">2013-12-02T20:49:18Z</dcterms:created>
  <dcterms:modified xsi:type="dcterms:W3CDTF">2022-02-17T16:25:14Z</dcterms:modified>
</cp:coreProperties>
</file>