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792" r:id="rId1"/>
  </p:sldMasterIdLst>
  <p:notesMasterIdLst>
    <p:notesMasterId r:id="rId44"/>
  </p:notesMasterIdLst>
  <p:handoutMasterIdLst>
    <p:handoutMasterId r:id="rId45"/>
  </p:handoutMasterIdLst>
  <p:sldIdLst>
    <p:sldId id="256" r:id="rId2"/>
    <p:sldId id="359" r:id="rId3"/>
    <p:sldId id="363" r:id="rId4"/>
    <p:sldId id="862" r:id="rId5"/>
    <p:sldId id="360" r:id="rId6"/>
    <p:sldId id="361" r:id="rId7"/>
    <p:sldId id="362" r:id="rId8"/>
    <p:sldId id="350" r:id="rId9"/>
    <p:sldId id="349" r:id="rId10"/>
    <p:sldId id="261" r:id="rId11"/>
    <p:sldId id="358" r:id="rId12"/>
    <p:sldId id="886" r:id="rId13"/>
    <p:sldId id="461" r:id="rId14"/>
    <p:sldId id="869" r:id="rId15"/>
    <p:sldId id="870" r:id="rId16"/>
    <p:sldId id="445" r:id="rId17"/>
    <p:sldId id="863" r:id="rId18"/>
    <p:sldId id="871" r:id="rId19"/>
    <p:sldId id="872" r:id="rId20"/>
    <p:sldId id="873" r:id="rId21"/>
    <p:sldId id="874" r:id="rId22"/>
    <p:sldId id="875" r:id="rId23"/>
    <p:sldId id="876" r:id="rId24"/>
    <p:sldId id="877" r:id="rId25"/>
    <p:sldId id="878" r:id="rId26"/>
    <p:sldId id="879" r:id="rId27"/>
    <p:sldId id="880" r:id="rId28"/>
    <p:sldId id="881" r:id="rId29"/>
    <p:sldId id="882" r:id="rId30"/>
    <p:sldId id="883" r:id="rId31"/>
    <p:sldId id="884" r:id="rId32"/>
    <p:sldId id="885" r:id="rId33"/>
    <p:sldId id="818" r:id="rId34"/>
    <p:sldId id="437" r:id="rId35"/>
    <p:sldId id="440" r:id="rId36"/>
    <p:sldId id="441" r:id="rId37"/>
    <p:sldId id="449" r:id="rId38"/>
    <p:sldId id="462" r:id="rId39"/>
    <p:sldId id="467" r:id="rId40"/>
    <p:sldId id="465" r:id="rId41"/>
    <p:sldId id="861" r:id="rId42"/>
    <p:sldId id="354"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54" y="84"/>
      </p:cViewPr>
      <p:guideLst>
        <p:guide orient="horz" pos="2160"/>
        <p:guide pos="2880"/>
      </p:guideLst>
    </p:cSldViewPr>
  </p:slideViewPr>
  <p:notesTextViewPr>
    <p:cViewPr>
      <p:scale>
        <a:sx n="1" d="1"/>
        <a:sy n="1" d="1"/>
      </p:scale>
      <p:origin x="0" y="0"/>
    </p:cViewPr>
  </p:notesTextViewPr>
  <p:sorterViewPr>
    <p:cViewPr>
      <p:scale>
        <a:sx n="100" d="100"/>
        <a:sy n="100" d="100"/>
      </p:scale>
      <p:origin x="0" y="526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C82B429-7E3A-4825-936C-939F3974B1FD}" type="datetimeFigureOut">
              <a:rPr lang="en-US" smtClean="0"/>
              <a:t>1/31/2023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508BDF3-B85E-4477-8184-38DF8369F632}" type="slidenum">
              <a:rPr lang="en-US" smtClean="0"/>
              <a:t>‹#›</a:t>
            </a:fld>
            <a:endParaRPr lang="en-US"/>
          </a:p>
        </p:txBody>
      </p:sp>
    </p:spTree>
    <p:extLst>
      <p:ext uri="{BB962C8B-B14F-4D97-AF65-F5344CB8AC3E}">
        <p14:creationId xmlns:p14="http://schemas.microsoft.com/office/powerpoint/2010/main" val="469512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B5623A4-3F4C-447A-8BFE-CAA876AF672D}" type="datetimeFigureOut">
              <a:rPr lang="en-US" smtClean="0"/>
              <a:t>1/31/2023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D91B187-0C22-42C1-B3EB-C13EF96B7FFA}" type="slidenum">
              <a:rPr lang="en-US" smtClean="0"/>
              <a:t>‹#›</a:t>
            </a:fld>
            <a:endParaRPr lang="en-US"/>
          </a:p>
        </p:txBody>
      </p:sp>
    </p:spTree>
    <p:extLst>
      <p:ext uri="{BB962C8B-B14F-4D97-AF65-F5344CB8AC3E}">
        <p14:creationId xmlns:p14="http://schemas.microsoft.com/office/powerpoint/2010/main" val="4221704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91B187-0C22-42C1-B3EB-C13EF96B7FFA}" type="slidenum">
              <a:rPr lang="en-US" smtClean="0"/>
              <a:t>1</a:t>
            </a:fld>
            <a:endParaRPr lang="en-US"/>
          </a:p>
        </p:txBody>
      </p:sp>
    </p:spTree>
    <p:extLst>
      <p:ext uri="{BB962C8B-B14F-4D97-AF65-F5344CB8AC3E}">
        <p14:creationId xmlns:p14="http://schemas.microsoft.com/office/powerpoint/2010/main" val="3990600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BD071D-FC7D-4667-A756-D6A5A349510B}" type="slidenum">
              <a:rPr lang="en-US" smtClean="0"/>
              <a:t>17</a:t>
            </a:fld>
            <a:endParaRPr lang="en-US" dirty="0"/>
          </a:p>
        </p:txBody>
      </p:sp>
    </p:spTree>
    <p:extLst>
      <p:ext uri="{BB962C8B-B14F-4D97-AF65-F5344CB8AC3E}">
        <p14:creationId xmlns:p14="http://schemas.microsoft.com/office/powerpoint/2010/main" val="3912200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458342-E097-4FDF-A09C-49B2C2A17EC4}" type="datetime1">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CDD3C-8BF5-47F3-9F8D-5081172585B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81FFFF-50CD-4A07-842F-0808AA3979DC}" type="datetime1">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CDD3C-8BF5-47F3-9F8D-5081172585B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E93404-DA7D-4A28-BF0A-3652E4D6D3CF}" type="datetime1">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CDD3C-8BF5-47F3-9F8D-5081172585B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6110FA-80F5-44BF-9538-81183F93D5AD}" type="datetime1">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CDD3C-8BF5-47F3-9F8D-5081172585B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62C351-C048-4319-85A2-2D9D37303F5C}" type="datetime1">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CDD3C-8BF5-47F3-9F8D-5081172585B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605B2D-2800-4152-B813-151826AFF49B}" type="datetime1">
              <a:rPr lang="en-US" smtClean="0"/>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6CDD3C-8BF5-47F3-9F8D-5081172585B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B5C70D-8807-49FB-92D5-886F3DB9E5D6}" type="datetime1">
              <a:rPr lang="en-US" smtClean="0"/>
              <a:t>1/31/2023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6CDD3C-8BF5-47F3-9F8D-5081172585B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B17094A-9EE2-4F8B-A992-4DBAA6348BAF}" type="datetime1">
              <a:rPr lang="en-US" smtClean="0"/>
              <a:t>1/31/2023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6CDD3C-8BF5-47F3-9F8D-5081172585B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CA22DB-2A51-4C64-B125-6033F5F52F8A}" type="datetime1">
              <a:rPr lang="en-US" smtClean="0"/>
              <a:t>1/31/2023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6CDD3C-8BF5-47F3-9F8D-5081172585B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666128-ECC2-4360-AE90-6D80A2490B05}" type="datetime1">
              <a:rPr lang="en-US" smtClean="0"/>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6CDD3C-8BF5-47F3-9F8D-5081172585B0}"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D0357897-94E9-420B-A48D-75A54E953F02}" type="datetime1">
              <a:rPr lang="en-US" smtClean="0"/>
              <a:t>1/31/2023</a:t>
            </a:fld>
            <a:endParaRPr lang="en-US"/>
          </a:p>
        </p:txBody>
      </p:sp>
      <p:sp>
        <p:nvSpPr>
          <p:cNvPr id="9" name="Slide Number Placeholder 8"/>
          <p:cNvSpPr>
            <a:spLocks noGrp="1"/>
          </p:cNvSpPr>
          <p:nvPr>
            <p:ph type="sldNum" sz="quarter" idx="11"/>
          </p:nvPr>
        </p:nvSpPr>
        <p:spPr/>
        <p:txBody>
          <a:bodyPr/>
          <a:lstStyle/>
          <a:p>
            <a:fld id="{486CDD3C-8BF5-47F3-9F8D-5081172585B0}"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486CDD3C-8BF5-47F3-9F8D-5081172585B0}"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2E7B027-5F94-4BB3-A364-7686B34045DA}" type="datetime1">
              <a:rPr lang="en-US" smtClean="0"/>
              <a:t>1/31/2023</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swmbh.org/latest-news"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swmbhorg.sharepoint.com/:w:/s/QualityTeam/EarKu5HztPpLqhchnFDCr9YBAMVZFO_h9BHmSqXzLsjsyQ?e=MCEVlh"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michigan.gov/OHH"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en.wikipedia.org/wiki/Well-being" TargetMode="External"/><Relationship Id="rId2" Type="http://schemas.openxmlformats.org/officeDocument/2006/relationships/hyperlink" Target="https://en.wikipedia.org/wiki/World_Health_Organization"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4577542"/>
            <a:ext cx="7239000" cy="1975658"/>
          </a:xfrm>
        </p:spPr>
        <p:txBody>
          <a:bodyPr>
            <a:normAutofit fontScale="92500" lnSpcReduction="10000"/>
          </a:bodyPr>
          <a:lstStyle/>
          <a:p>
            <a:pPr algn="ctr"/>
            <a:r>
              <a:rPr lang="en-US" sz="4400" b="1" dirty="0">
                <a:solidFill>
                  <a:schemeClr val="tx1"/>
                </a:solidFill>
              </a:rPr>
              <a:t>General Overview of Programs and Services</a:t>
            </a:r>
          </a:p>
          <a:p>
            <a:pPr algn="ctr"/>
            <a:r>
              <a:rPr lang="en-US" sz="4400" b="1" dirty="0">
                <a:solidFill>
                  <a:schemeClr val="tx1"/>
                </a:solidFill>
              </a:rPr>
              <a:t>2023</a:t>
            </a:r>
          </a:p>
          <a:p>
            <a:pPr algn="ctr"/>
            <a:endParaRPr lang="en-US" sz="4400" b="1" dirty="0">
              <a:solidFill>
                <a:schemeClr val="tx1"/>
              </a:solidFill>
            </a:endParaRPr>
          </a:p>
          <a:p>
            <a:pPr algn="ctr"/>
            <a:endParaRPr lang="en-US" sz="4400" b="1" dirty="0">
              <a:solidFill>
                <a:schemeClr val="tx1"/>
              </a:solidFill>
            </a:endParaRPr>
          </a:p>
          <a:p>
            <a:pPr algn="ctr"/>
            <a:endParaRPr lang="en-US" sz="1600" b="1" i="1"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838200"/>
            <a:ext cx="7040619" cy="3409603"/>
          </a:xfrm>
          <a:prstGeom prst="rect">
            <a:avLst/>
          </a:prstGeom>
        </p:spPr>
      </p:pic>
      <p:sp>
        <p:nvSpPr>
          <p:cNvPr id="2" name="Slide Number Placeholder 1"/>
          <p:cNvSpPr>
            <a:spLocks noGrp="1"/>
          </p:cNvSpPr>
          <p:nvPr>
            <p:ph type="sldNum" sz="quarter" idx="12"/>
          </p:nvPr>
        </p:nvSpPr>
        <p:spPr/>
        <p:txBody>
          <a:bodyPr/>
          <a:lstStyle/>
          <a:p>
            <a:fld id="{486CDD3C-8BF5-47F3-9F8D-5081172585B0}" type="slidenum">
              <a:rPr lang="en-US" smtClean="0"/>
              <a:t>1</a:t>
            </a:fld>
            <a:endParaRPr lang="en-US"/>
          </a:p>
        </p:txBody>
      </p:sp>
    </p:spTree>
    <p:extLst>
      <p:ext uri="{BB962C8B-B14F-4D97-AF65-F5344CB8AC3E}">
        <p14:creationId xmlns:p14="http://schemas.microsoft.com/office/powerpoint/2010/main" val="2823341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6938" y="1243584"/>
            <a:ext cx="8282870" cy="5510381"/>
          </a:xfrm>
        </p:spPr>
        <p:txBody>
          <a:bodyPr>
            <a:noAutofit/>
          </a:bodyPr>
          <a:lstStyle/>
          <a:p>
            <a:r>
              <a:rPr lang="en-US" sz="2200" dirty="0"/>
              <a:t>SWMBH is a Michigan governmental entity known as a </a:t>
            </a:r>
            <a:r>
              <a:rPr lang="en-US" sz="2200" b="1" dirty="0"/>
              <a:t>Regional Entity</a:t>
            </a:r>
            <a:r>
              <a:rPr lang="en-US" sz="2200" dirty="0"/>
              <a:t>, one of 10 in the state</a:t>
            </a:r>
          </a:p>
          <a:p>
            <a:pPr lvl="1"/>
            <a:r>
              <a:rPr lang="en-US" sz="2000" dirty="0"/>
              <a:t>We’re</a:t>
            </a:r>
            <a:r>
              <a:rPr lang="en-US" sz="2000" b="1" dirty="0"/>
              <a:t> </a:t>
            </a:r>
            <a:r>
              <a:rPr lang="en-US" sz="2000" dirty="0"/>
              <a:t>separate from each of the 8 CMHSPs which established it. </a:t>
            </a:r>
          </a:p>
          <a:p>
            <a:pPr lvl="2"/>
            <a:r>
              <a:rPr lang="en-US" sz="1800" i="1" dirty="0"/>
              <a:t>Source statute: Michigan Mental Health Code 330.1204b.</a:t>
            </a:r>
          </a:p>
          <a:p>
            <a:pPr lvl="1"/>
            <a:r>
              <a:rPr lang="en-US" sz="2000" dirty="0"/>
              <a:t>SWMBH has its own </a:t>
            </a:r>
            <a:r>
              <a:rPr lang="en-US" sz="2000" b="1" dirty="0"/>
              <a:t>Governing Board</a:t>
            </a:r>
            <a:r>
              <a:rPr lang="en-US" sz="2000" dirty="0"/>
              <a:t>, with a representative appointed by each Participant CMHSP. </a:t>
            </a:r>
          </a:p>
          <a:p>
            <a:pPr lvl="1"/>
            <a:r>
              <a:rPr lang="en-US" sz="2000" dirty="0"/>
              <a:t>Each CMHSP Board has approved SWMBH Bylaws. </a:t>
            </a:r>
          </a:p>
          <a:p>
            <a:pPr lvl="1"/>
            <a:r>
              <a:rPr lang="en-US" sz="2000" dirty="0"/>
              <a:t>The SWMBH Board approved the </a:t>
            </a:r>
            <a:r>
              <a:rPr lang="en-US" sz="2000" b="1" dirty="0"/>
              <a:t>Operating Agreement </a:t>
            </a:r>
            <a:r>
              <a:rPr lang="en-US" sz="2000" dirty="0"/>
              <a:t>and signed </a:t>
            </a:r>
            <a:r>
              <a:rPr lang="en-US" sz="2000" b="1" dirty="0"/>
              <a:t>Conflict of Interest </a:t>
            </a:r>
            <a:r>
              <a:rPr lang="en-US" sz="2000" dirty="0"/>
              <a:t>forms.</a:t>
            </a:r>
          </a:p>
          <a:p>
            <a:r>
              <a:rPr lang="en-US" sz="2200" dirty="0"/>
              <a:t>SWMBH is also the </a:t>
            </a:r>
            <a:r>
              <a:rPr lang="en-US" sz="2200" b="1" dirty="0"/>
              <a:t>Coordinating Agency </a:t>
            </a:r>
            <a:r>
              <a:rPr lang="en-US" sz="2200" dirty="0"/>
              <a:t>for the 8 county region, and..</a:t>
            </a:r>
          </a:p>
          <a:p>
            <a:r>
              <a:rPr lang="en-US" sz="2200" dirty="0"/>
              <a:t>SWMBH is one of 4 </a:t>
            </a:r>
            <a:r>
              <a:rPr lang="en-US" sz="2200" b="1" dirty="0"/>
              <a:t>Medicare-Medicaid Dual Eligibility Demonstration regions </a:t>
            </a:r>
            <a:r>
              <a:rPr lang="en-US" sz="2200" dirty="0"/>
              <a:t>in the state. </a:t>
            </a:r>
          </a:p>
        </p:txBody>
      </p:sp>
      <p:sp>
        <p:nvSpPr>
          <p:cNvPr id="7" name="Rectangle 2"/>
          <p:cNvSpPr>
            <a:spLocks noGrp="1" noChangeArrowheads="1"/>
          </p:cNvSpPr>
          <p:nvPr>
            <p:ph type="title"/>
          </p:nvPr>
        </p:nvSpPr>
        <p:spPr>
          <a:xfrm>
            <a:off x="246888" y="76200"/>
            <a:ext cx="8135112" cy="1143000"/>
          </a:xfrm>
        </p:spPr>
        <p:txBody>
          <a:bodyPr>
            <a:normAutofit fontScale="90000"/>
          </a:bodyPr>
          <a:lstStyle/>
          <a:p>
            <a:r>
              <a:rPr lang="en-US" altLang="en-US" sz="4900" dirty="0"/>
              <a:t>SWMBH</a:t>
            </a:r>
            <a:br>
              <a:rPr lang="en-US" altLang="en-US" sz="4000" dirty="0"/>
            </a:br>
            <a:r>
              <a:rPr lang="en-US" altLang="en-US" sz="3100" i="1" dirty="0"/>
              <a:t>-How we do it, our structure…</a:t>
            </a:r>
          </a:p>
        </p:txBody>
      </p:sp>
      <p:sp>
        <p:nvSpPr>
          <p:cNvPr id="9" name="Slide Number Placeholder 3"/>
          <p:cNvSpPr>
            <a:spLocks noGrp="1"/>
          </p:cNvSpPr>
          <p:nvPr>
            <p:ph type="sldNum" sz="quarter" idx="12"/>
          </p:nvPr>
        </p:nvSpPr>
        <p:spPr>
          <a:xfrm>
            <a:off x="8531788" y="5648960"/>
            <a:ext cx="548640" cy="396240"/>
          </a:xfrm>
        </p:spPr>
        <p:txBody>
          <a:bodyPr/>
          <a:lstStyle/>
          <a:p>
            <a:r>
              <a:rPr lang="en-US" dirty="0"/>
              <a:t>12</a:t>
            </a:r>
          </a:p>
        </p:txBody>
      </p:sp>
      <p:pic>
        <p:nvPicPr>
          <p:cNvPr id="5"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08876" y="139561"/>
            <a:ext cx="1297232" cy="1243181"/>
          </a:xfrm>
        </p:spPr>
      </p:pic>
    </p:spTree>
    <p:extLst>
      <p:ext uri="{BB962C8B-B14F-4D97-AF65-F5344CB8AC3E}">
        <p14:creationId xmlns:p14="http://schemas.microsoft.com/office/powerpoint/2010/main" val="236590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6CDD3C-8BF5-47F3-9F8D-5081172585B0}" type="slidenum">
              <a:rPr lang="en-US" smtClean="0"/>
              <a:t>11</a:t>
            </a:fld>
            <a:endParaRPr lang="en-US"/>
          </a:p>
        </p:txBody>
      </p:sp>
      <p:pic>
        <p:nvPicPr>
          <p:cNvPr id="35842" name="Picture 2" descr="C:\Users\Colorado Dyer\Pictures\Resource Pictures\Org Change\big chan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971550"/>
            <a:ext cx="7629747" cy="451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481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6CDD3C-8BF5-47F3-9F8D-5081172585B0}" type="slidenum">
              <a:rPr lang="en-US" smtClean="0"/>
              <a:t>12</a:t>
            </a:fld>
            <a:endParaRPr lang="en-US"/>
          </a:p>
        </p:txBody>
      </p:sp>
      <p:pic>
        <p:nvPicPr>
          <p:cNvPr id="3" name="Picture 2">
            <a:extLst>
              <a:ext uri="{FF2B5EF4-FFF2-40B4-BE49-F238E27FC236}">
                <a16:creationId xmlns:a16="http://schemas.microsoft.com/office/drawing/2014/main" id="{9F9D3D75-D438-46DC-BC33-70B849B636EC}"/>
              </a:ext>
            </a:extLst>
          </p:cNvPr>
          <p:cNvPicPr>
            <a:picLocks noChangeAspect="1"/>
          </p:cNvPicPr>
          <p:nvPr/>
        </p:nvPicPr>
        <p:blipFill rotWithShape="1">
          <a:blip r:embed="rId2"/>
          <a:srcRect l="5965" r="2395"/>
          <a:stretch/>
        </p:blipFill>
        <p:spPr>
          <a:xfrm>
            <a:off x="685800" y="227907"/>
            <a:ext cx="7010400" cy="6402186"/>
          </a:xfrm>
          <a:prstGeom prst="rect">
            <a:avLst/>
          </a:prstGeom>
        </p:spPr>
      </p:pic>
    </p:spTree>
    <p:extLst>
      <p:ext uri="{BB962C8B-B14F-4D97-AF65-F5344CB8AC3E}">
        <p14:creationId xmlns:p14="http://schemas.microsoft.com/office/powerpoint/2010/main" val="3440315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48255" y="5638368"/>
            <a:ext cx="355023" cy="273844"/>
          </a:xfrm>
        </p:spPr>
        <p:txBody>
          <a:bodyPr/>
          <a:lstStyle/>
          <a:p>
            <a:fld id="{486CDD3C-8BF5-47F3-9F8D-5081172585B0}" type="slidenum">
              <a:rPr lang="en-US" smtClean="0">
                <a:solidFill>
                  <a:schemeClr val="bg1"/>
                </a:solidFill>
              </a:rPr>
              <a:t>13</a:t>
            </a:fld>
            <a:endParaRPr lang="en-US" dirty="0">
              <a:solidFill>
                <a:schemeClr val="bg1"/>
              </a:solidFill>
            </a:endParaRPr>
          </a:p>
        </p:txBody>
      </p:sp>
      <p:sp>
        <p:nvSpPr>
          <p:cNvPr id="6" name="Title 1">
            <a:extLst>
              <a:ext uri="{FF2B5EF4-FFF2-40B4-BE49-F238E27FC236}">
                <a16:creationId xmlns:a16="http://schemas.microsoft.com/office/drawing/2014/main" id="{B9E0AED8-977A-4291-9CDC-8224C7FC3DC6}"/>
              </a:ext>
            </a:extLst>
          </p:cNvPr>
          <p:cNvSpPr>
            <a:spLocks noGrp="1"/>
          </p:cNvSpPr>
          <p:nvPr>
            <p:ph type="title"/>
          </p:nvPr>
        </p:nvSpPr>
        <p:spPr>
          <a:xfrm>
            <a:off x="685800" y="381000"/>
            <a:ext cx="7177258" cy="304800"/>
          </a:xfrm>
        </p:spPr>
        <p:txBody>
          <a:bodyPr/>
          <a:lstStyle/>
          <a:p>
            <a:pPr algn="ctr"/>
            <a:r>
              <a:rPr lang="en-US" sz="2700" b="1" dirty="0"/>
              <a:t>2023 Regional Value Framework</a:t>
            </a:r>
            <a:br>
              <a:rPr lang="en-US" sz="2700" dirty="0"/>
            </a:br>
            <a:endParaRPr lang="en-US" sz="2700" dirty="0"/>
          </a:p>
        </p:txBody>
      </p:sp>
      <p:graphicFrame>
        <p:nvGraphicFramePr>
          <p:cNvPr id="2" name="Table 1">
            <a:extLst>
              <a:ext uri="{FF2B5EF4-FFF2-40B4-BE49-F238E27FC236}">
                <a16:creationId xmlns:a16="http://schemas.microsoft.com/office/drawing/2014/main" id="{25F23E7C-3674-4B6E-8B8F-4B83FFE98C86}"/>
              </a:ext>
            </a:extLst>
          </p:cNvPr>
          <p:cNvGraphicFramePr>
            <a:graphicFrameLocks noGrp="1"/>
          </p:cNvGraphicFramePr>
          <p:nvPr>
            <p:extLst>
              <p:ext uri="{D42A27DB-BD31-4B8C-83A1-F6EECF244321}">
                <p14:modId xmlns:p14="http://schemas.microsoft.com/office/powerpoint/2010/main" val="528531396"/>
              </p:ext>
            </p:extLst>
          </p:nvPr>
        </p:nvGraphicFramePr>
        <p:xfrm>
          <a:off x="76200" y="914400"/>
          <a:ext cx="8132016" cy="5715001"/>
        </p:xfrm>
        <a:graphic>
          <a:graphicData uri="http://schemas.openxmlformats.org/drawingml/2006/table">
            <a:tbl>
              <a:tblPr firstRow="1" firstCol="1" bandRow="1"/>
              <a:tblGrid>
                <a:gridCol w="1105874">
                  <a:extLst>
                    <a:ext uri="{9D8B030D-6E8A-4147-A177-3AD203B41FA5}">
                      <a16:colId xmlns:a16="http://schemas.microsoft.com/office/drawing/2014/main" val="1930510150"/>
                    </a:ext>
                  </a:extLst>
                </a:gridCol>
                <a:gridCol w="1333793">
                  <a:extLst>
                    <a:ext uri="{9D8B030D-6E8A-4147-A177-3AD203B41FA5}">
                      <a16:colId xmlns:a16="http://schemas.microsoft.com/office/drawing/2014/main" val="516406752"/>
                    </a:ext>
                  </a:extLst>
                </a:gridCol>
                <a:gridCol w="1358770">
                  <a:extLst>
                    <a:ext uri="{9D8B030D-6E8A-4147-A177-3AD203B41FA5}">
                      <a16:colId xmlns:a16="http://schemas.microsoft.com/office/drawing/2014/main" val="3764325068"/>
                    </a:ext>
                  </a:extLst>
                </a:gridCol>
                <a:gridCol w="1384997">
                  <a:extLst>
                    <a:ext uri="{9D8B030D-6E8A-4147-A177-3AD203B41FA5}">
                      <a16:colId xmlns:a16="http://schemas.microsoft.com/office/drawing/2014/main" val="457175293"/>
                    </a:ext>
                  </a:extLst>
                </a:gridCol>
                <a:gridCol w="1322554">
                  <a:extLst>
                    <a:ext uri="{9D8B030D-6E8A-4147-A177-3AD203B41FA5}">
                      <a16:colId xmlns:a16="http://schemas.microsoft.com/office/drawing/2014/main" val="2363359307"/>
                    </a:ext>
                  </a:extLst>
                </a:gridCol>
                <a:gridCol w="1626028">
                  <a:extLst>
                    <a:ext uri="{9D8B030D-6E8A-4147-A177-3AD203B41FA5}">
                      <a16:colId xmlns:a16="http://schemas.microsoft.com/office/drawing/2014/main" val="290953139"/>
                    </a:ext>
                  </a:extLst>
                </a:gridCol>
              </a:tblGrid>
              <a:tr h="622800">
                <a:tc>
                  <a:txBody>
                    <a:bodyPr/>
                    <a:lstStyle/>
                    <a:p>
                      <a:pPr marL="0" marR="0">
                        <a:lnSpc>
                          <a:spcPct val="120000"/>
                        </a:lnSpc>
                        <a:spcBef>
                          <a:spcPts val="600"/>
                        </a:spcBef>
                        <a:spcAft>
                          <a:spcPts val="600"/>
                        </a:spcAft>
                      </a:pPr>
                      <a:r>
                        <a:rPr lang="en-US" sz="900" b="1">
                          <a:solidFill>
                            <a:srgbClr val="2F5496"/>
                          </a:solidFill>
                          <a:effectLst/>
                          <a:latin typeface="Verdana" panose="020B0604030504040204" pitchFamily="34" charset="0"/>
                          <a:cs typeface="Arial" panose="020B0604020202020204" pitchFamily="34" charset="0"/>
                        </a:rPr>
                        <a:t>Our Mission</a:t>
                      </a:r>
                      <a:endParaRPr lang="en-US" sz="900" b="1">
                        <a:solidFill>
                          <a:srgbClr val="2F5496"/>
                        </a:solidFill>
                        <a:effectLst/>
                        <a:latin typeface="Times New Roman" panose="02020603050405020304" pitchFamily="18" charset="0"/>
                        <a:cs typeface="Arial" panose="020B0604020202020204" pitchFamily="34" charset="0"/>
                      </a:endParaRPr>
                    </a:p>
                    <a:p>
                      <a:pPr marL="0" marR="0">
                        <a:lnSpc>
                          <a:spcPct val="120000"/>
                        </a:lnSpc>
                        <a:spcBef>
                          <a:spcPts val="600"/>
                        </a:spcBef>
                        <a:spcAft>
                          <a:spcPts val="600"/>
                        </a:spcAft>
                      </a:pPr>
                      <a:r>
                        <a:rPr lang="en-US" sz="900" b="1">
                          <a:solidFill>
                            <a:srgbClr val="2F5496"/>
                          </a:solidFill>
                          <a:effectLst/>
                          <a:latin typeface="Verdana" panose="020B0604030504040204" pitchFamily="34" charset="0"/>
                          <a:cs typeface="Arial" panose="020B0604020202020204" pitchFamily="34" charset="0"/>
                        </a:rPr>
                        <a:t> </a:t>
                      </a:r>
                      <a:endParaRPr lang="en-US" sz="900" b="1">
                        <a:solidFill>
                          <a:srgbClr val="2F5496"/>
                        </a:solidFill>
                        <a:effectLst/>
                        <a:latin typeface="Times New Roman" panose="02020603050405020304" pitchFamily="18" charset="0"/>
                        <a:cs typeface="Arial" panose="020B0604020202020204" pitchFamily="34" charset="0"/>
                      </a:endParaRPr>
                    </a:p>
                  </a:txBody>
                  <a:tcPr marL="63178" marR="63178" marT="0" marB="0" anchor="ctr">
                    <a:lnL>
                      <a:noFill/>
                    </a:lnL>
                    <a:lnR w="12700" cap="flat" cmpd="sng" algn="ctr">
                      <a:solidFill>
                        <a:srgbClr val="000000"/>
                      </a:solidFill>
                      <a:prstDash val="solid"/>
                      <a:round/>
                      <a:headEnd type="none" w="med" len="med"/>
                      <a:tailEnd type="none" w="med" len="med"/>
                    </a:lnR>
                    <a:lnT>
                      <a:noFill/>
                    </a:lnT>
                    <a:lnB>
                      <a:noFill/>
                    </a:lnB>
                  </a:tcPr>
                </a:tc>
                <a:tc gridSpan="5">
                  <a:txBody>
                    <a:bodyPr/>
                    <a:lstStyle/>
                    <a:p>
                      <a:pPr marL="0" marR="0" algn="ctr">
                        <a:lnSpc>
                          <a:spcPct val="120000"/>
                        </a:lnSpc>
                        <a:spcBef>
                          <a:spcPts val="0"/>
                        </a:spcBef>
                        <a:spcAft>
                          <a:spcPts val="0"/>
                        </a:spcAft>
                      </a:pPr>
                      <a:r>
                        <a:rPr lang="en-US" sz="800" b="1">
                          <a:effectLst/>
                          <a:latin typeface="Verdana" panose="020B0604030504040204" pitchFamily="34" charset="0"/>
                          <a:ea typeface="Times New Roman" panose="02020603050405020304" pitchFamily="18" charset="0"/>
                          <a:cs typeface="Times New Roman" panose="02020603050405020304" pitchFamily="18" charset="0"/>
                        </a:rPr>
                        <a:t>“SWMBH strives to be Michigan’s preeminent benefits manager and integrative healthcare partner, assuring regional health status improvements, quality, value, trust, and CMHSP participant success”.</a:t>
                      </a:r>
                      <a:endParaRPr lang="en-US" sz="900">
                        <a:effectLst/>
                        <a:latin typeface="Verdana" panose="020B0604030504040204" pitchFamily="34" charset="0"/>
                        <a:ea typeface="Times New Roman" panose="02020603050405020304" pitchFamily="18" charset="0"/>
                        <a:cs typeface="Times New Roman" panose="02020603050405020304" pitchFamily="18" charset="0"/>
                      </a:endParaRPr>
                    </a:p>
                  </a:txBody>
                  <a:tcPr marL="63178" marR="63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52693619"/>
                  </a:ext>
                </a:extLst>
              </a:tr>
              <a:tr h="446411">
                <a:tc>
                  <a:txBody>
                    <a:bodyPr/>
                    <a:lstStyle/>
                    <a:p>
                      <a:pPr marL="0" marR="0">
                        <a:lnSpc>
                          <a:spcPct val="120000"/>
                        </a:lnSpc>
                        <a:spcBef>
                          <a:spcPts val="600"/>
                        </a:spcBef>
                        <a:spcAft>
                          <a:spcPts val="600"/>
                        </a:spcAft>
                      </a:pPr>
                      <a:r>
                        <a:rPr lang="en-US" sz="900" b="1">
                          <a:solidFill>
                            <a:srgbClr val="2F5496"/>
                          </a:solidFill>
                          <a:effectLst/>
                          <a:latin typeface="Verdana" panose="020B0604030504040204" pitchFamily="34" charset="0"/>
                          <a:cs typeface="Arial" panose="020B0604020202020204" pitchFamily="34" charset="0"/>
                        </a:rPr>
                        <a:t> </a:t>
                      </a:r>
                      <a:endParaRPr lang="en-US" sz="900" b="1">
                        <a:solidFill>
                          <a:srgbClr val="2F5496"/>
                        </a:solidFill>
                        <a:effectLst/>
                        <a:latin typeface="Times New Roman" panose="02020603050405020304" pitchFamily="18" charset="0"/>
                        <a:cs typeface="Arial" panose="020B0604020202020204" pitchFamily="34" charset="0"/>
                      </a:endParaRPr>
                    </a:p>
                  </a:txBody>
                  <a:tcPr marL="63178" marR="63178" marT="0" marB="0" anchor="ctr">
                    <a:lnL>
                      <a:noFill/>
                    </a:lnL>
                    <a:lnR>
                      <a:noFill/>
                    </a:lnR>
                    <a:lnT>
                      <a:noFill/>
                    </a:lnT>
                    <a:lnB>
                      <a:noFill/>
                    </a:lnB>
                  </a:tcPr>
                </a:tc>
                <a:tc>
                  <a:txBody>
                    <a:bodyPr/>
                    <a:lstStyle/>
                    <a:p>
                      <a:pPr marL="0" marR="0" algn="ctr">
                        <a:lnSpc>
                          <a:spcPct val="120000"/>
                        </a:lnSpc>
                        <a:spcBef>
                          <a:spcPts val="0"/>
                        </a:spcBef>
                        <a:spcAft>
                          <a:spcPts val="0"/>
                        </a:spcAft>
                      </a:pPr>
                      <a:r>
                        <a:rPr lang="en-US" sz="2000">
                          <a:solidFill>
                            <a:srgbClr val="2F5496"/>
                          </a:solidFill>
                          <a:effectLst/>
                          <a:latin typeface="Verdana" panose="020B0604030504040204" pitchFamily="34" charset="0"/>
                          <a:ea typeface="Times New Roman" panose="02020603050405020304" pitchFamily="18" charset="0"/>
                          <a:cs typeface="Times New Roman" panose="02020603050405020304" pitchFamily="18" charset="0"/>
                          <a:sym typeface="Wingdings 3" panose="05040102010807070707" pitchFamily="18" charset="2"/>
                        </a:rPr>
                        <a:t></a:t>
                      </a:r>
                      <a:endParaRPr lang="en-US" sz="900">
                        <a:effectLst/>
                        <a:latin typeface="Verdana" panose="020B0604030504040204" pitchFamily="34" charset="0"/>
                        <a:ea typeface="Times New Roman" panose="02020603050405020304" pitchFamily="18" charset="0"/>
                        <a:cs typeface="Times New Roman" panose="02020603050405020304" pitchFamily="18" charset="0"/>
                      </a:endParaRPr>
                    </a:p>
                  </a:txBody>
                  <a:tcPr marL="63178" marR="631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2000">
                          <a:solidFill>
                            <a:srgbClr val="2F5496"/>
                          </a:solidFill>
                          <a:effectLst/>
                          <a:latin typeface="Verdana" panose="020B0604030504040204" pitchFamily="34" charset="0"/>
                          <a:ea typeface="Times New Roman" panose="02020603050405020304" pitchFamily="18" charset="0"/>
                          <a:cs typeface="Times New Roman" panose="02020603050405020304" pitchFamily="18" charset="0"/>
                          <a:sym typeface="Wingdings 3" panose="05040102010807070707" pitchFamily="18" charset="2"/>
                        </a:rPr>
                        <a:t></a:t>
                      </a:r>
                      <a:endParaRPr lang="en-US" sz="900">
                        <a:effectLst/>
                        <a:latin typeface="Verdana" panose="020B0604030504040204" pitchFamily="34" charset="0"/>
                        <a:ea typeface="Times New Roman" panose="02020603050405020304" pitchFamily="18" charset="0"/>
                        <a:cs typeface="Times New Roman" panose="02020603050405020304" pitchFamily="18" charset="0"/>
                      </a:endParaRPr>
                    </a:p>
                  </a:txBody>
                  <a:tcPr marL="63178" marR="631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2000">
                          <a:solidFill>
                            <a:srgbClr val="2F5496"/>
                          </a:solidFill>
                          <a:effectLst/>
                          <a:latin typeface="Verdana" panose="020B0604030504040204" pitchFamily="34" charset="0"/>
                          <a:ea typeface="Times New Roman" panose="02020603050405020304" pitchFamily="18" charset="0"/>
                          <a:cs typeface="Times New Roman" panose="02020603050405020304" pitchFamily="18" charset="0"/>
                          <a:sym typeface="Wingdings 3" panose="05040102010807070707" pitchFamily="18" charset="2"/>
                        </a:rPr>
                        <a:t></a:t>
                      </a:r>
                      <a:endParaRPr lang="en-US" sz="900">
                        <a:effectLst/>
                        <a:latin typeface="Verdana" panose="020B0604030504040204" pitchFamily="34" charset="0"/>
                        <a:ea typeface="Times New Roman" panose="02020603050405020304" pitchFamily="18" charset="0"/>
                        <a:cs typeface="Times New Roman" panose="02020603050405020304" pitchFamily="18" charset="0"/>
                      </a:endParaRPr>
                    </a:p>
                  </a:txBody>
                  <a:tcPr marL="63178" marR="631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2000">
                          <a:solidFill>
                            <a:srgbClr val="2F5496"/>
                          </a:solidFill>
                          <a:effectLst/>
                          <a:latin typeface="Verdana" panose="020B0604030504040204" pitchFamily="34" charset="0"/>
                          <a:ea typeface="Times New Roman" panose="02020603050405020304" pitchFamily="18" charset="0"/>
                          <a:cs typeface="Times New Roman" panose="02020603050405020304" pitchFamily="18" charset="0"/>
                          <a:sym typeface="Wingdings 3" panose="05040102010807070707" pitchFamily="18" charset="2"/>
                        </a:rPr>
                        <a:t></a:t>
                      </a:r>
                      <a:endParaRPr lang="en-US" sz="900">
                        <a:effectLst/>
                        <a:latin typeface="Verdana" panose="020B0604030504040204" pitchFamily="34" charset="0"/>
                        <a:ea typeface="Times New Roman" panose="02020603050405020304" pitchFamily="18" charset="0"/>
                        <a:cs typeface="Times New Roman" panose="02020603050405020304" pitchFamily="18" charset="0"/>
                      </a:endParaRPr>
                    </a:p>
                  </a:txBody>
                  <a:tcPr marL="63178" marR="631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2000">
                          <a:solidFill>
                            <a:srgbClr val="2F5496"/>
                          </a:solidFill>
                          <a:effectLst/>
                          <a:latin typeface="Verdana" panose="020B0604030504040204" pitchFamily="34" charset="0"/>
                          <a:ea typeface="Times New Roman" panose="02020603050405020304" pitchFamily="18" charset="0"/>
                          <a:cs typeface="Times New Roman" panose="02020603050405020304" pitchFamily="18" charset="0"/>
                          <a:sym typeface="Wingdings 3" panose="05040102010807070707" pitchFamily="18" charset="2"/>
                        </a:rPr>
                        <a:t></a:t>
                      </a:r>
                      <a:endParaRPr lang="en-US" sz="900">
                        <a:effectLst/>
                        <a:latin typeface="Verdana" panose="020B0604030504040204" pitchFamily="34" charset="0"/>
                        <a:ea typeface="Times New Roman" panose="02020603050405020304" pitchFamily="18" charset="0"/>
                        <a:cs typeface="Times New Roman" panose="02020603050405020304" pitchFamily="18" charset="0"/>
                      </a:endParaRPr>
                    </a:p>
                  </a:txBody>
                  <a:tcPr marL="63178" marR="631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5807921"/>
                  </a:ext>
                </a:extLst>
              </a:tr>
              <a:tr h="383251">
                <a:tc>
                  <a:txBody>
                    <a:bodyPr/>
                    <a:lstStyle/>
                    <a:p>
                      <a:pPr marL="0" marR="0">
                        <a:lnSpc>
                          <a:spcPct val="120000"/>
                        </a:lnSpc>
                        <a:spcBef>
                          <a:spcPts val="600"/>
                        </a:spcBef>
                        <a:spcAft>
                          <a:spcPts val="600"/>
                        </a:spcAft>
                      </a:pPr>
                      <a:r>
                        <a:rPr lang="en-US" sz="900" b="1">
                          <a:solidFill>
                            <a:srgbClr val="2F5496"/>
                          </a:solidFill>
                          <a:effectLst/>
                          <a:latin typeface="Verdana" panose="020B0604030504040204" pitchFamily="34" charset="0"/>
                          <a:ea typeface="Calibri" panose="020F0502020204030204" pitchFamily="34" charset="0"/>
                          <a:cs typeface="Arial" panose="020B0604020202020204" pitchFamily="34" charset="0"/>
                        </a:rPr>
                        <a:t>Mega Ends</a:t>
                      </a:r>
                      <a:endParaRPr lang="en-US" sz="900" b="1">
                        <a:solidFill>
                          <a:srgbClr val="2F5496"/>
                        </a:solidFill>
                        <a:effectLst/>
                        <a:latin typeface="Times New Roman" panose="02020603050405020304" pitchFamily="18" charset="0"/>
                        <a:cs typeface="Arial" panose="020B0604020202020204" pitchFamily="34" charset="0"/>
                      </a:endParaRPr>
                    </a:p>
                  </a:txBody>
                  <a:tcPr marL="63178" marR="6317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20000"/>
                        </a:lnSpc>
                        <a:spcBef>
                          <a:spcPts val="0"/>
                        </a:spcBef>
                        <a:spcAft>
                          <a:spcPts val="0"/>
                        </a:spcAft>
                      </a:pPr>
                      <a:r>
                        <a:rPr lang="en-US" sz="800" b="1">
                          <a:effectLst/>
                          <a:latin typeface="Verdana" panose="020B0604030504040204" pitchFamily="34" charset="0"/>
                          <a:ea typeface="Calibri" panose="020F0502020204030204" pitchFamily="34" charset="0"/>
                          <a:cs typeface="Times New Roman" panose="02020603050405020304" pitchFamily="18" charset="0"/>
                        </a:rPr>
                        <a:t>Quality of Life</a:t>
                      </a:r>
                      <a:endParaRPr lang="en-US" sz="900">
                        <a:effectLst/>
                        <a:latin typeface="Verdana" panose="020B0604030504040204" pitchFamily="34" charset="0"/>
                        <a:ea typeface="Times New Roman" panose="02020603050405020304" pitchFamily="18" charset="0"/>
                        <a:cs typeface="Times New Roman" panose="02020603050405020304" pitchFamily="18" charset="0"/>
                      </a:endParaRPr>
                    </a:p>
                  </a:txBody>
                  <a:tcPr marL="63178" marR="63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20000"/>
                        </a:lnSpc>
                        <a:spcBef>
                          <a:spcPts val="0"/>
                        </a:spcBef>
                        <a:spcAft>
                          <a:spcPts val="0"/>
                        </a:spcAft>
                      </a:pPr>
                      <a:r>
                        <a:rPr lang="en-US" sz="800" b="1">
                          <a:effectLst/>
                          <a:latin typeface="Verdana" panose="020B0604030504040204" pitchFamily="34" charset="0"/>
                          <a:ea typeface="Calibri" panose="020F0502020204030204" pitchFamily="34" charset="0"/>
                          <a:cs typeface="Times New Roman" panose="02020603050405020304" pitchFamily="18" charset="0"/>
                        </a:rPr>
                        <a:t>Improved Health</a:t>
                      </a:r>
                      <a:endParaRPr lang="en-US" sz="900">
                        <a:effectLst/>
                        <a:latin typeface="Verdana" panose="020B0604030504040204" pitchFamily="34" charset="0"/>
                        <a:ea typeface="Times New Roman" panose="02020603050405020304" pitchFamily="18" charset="0"/>
                        <a:cs typeface="Times New Roman" panose="02020603050405020304" pitchFamily="18" charset="0"/>
                      </a:endParaRPr>
                    </a:p>
                  </a:txBody>
                  <a:tcPr marL="63178" marR="63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20000"/>
                        </a:lnSpc>
                        <a:spcBef>
                          <a:spcPts val="0"/>
                        </a:spcBef>
                        <a:spcAft>
                          <a:spcPts val="0"/>
                        </a:spcAft>
                      </a:pPr>
                      <a:r>
                        <a:rPr lang="en-US" sz="800" b="1">
                          <a:effectLst/>
                          <a:latin typeface="Verdana" panose="020B0604030504040204" pitchFamily="34" charset="0"/>
                          <a:ea typeface="Calibri" panose="020F0502020204030204" pitchFamily="34" charset="0"/>
                          <a:cs typeface="Times New Roman" panose="02020603050405020304" pitchFamily="18" charset="0"/>
                        </a:rPr>
                        <a:t>Exceptional Care</a:t>
                      </a:r>
                      <a:endParaRPr lang="en-US" sz="900">
                        <a:effectLst/>
                        <a:latin typeface="Verdana" panose="020B0604030504040204" pitchFamily="34" charset="0"/>
                        <a:ea typeface="Times New Roman" panose="02020603050405020304" pitchFamily="18" charset="0"/>
                        <a:cs typeface="Times New Roman" panose="02020603050405020304" pitchFamily="18" charset="0"/>
                      </a:endParaRPr>
                    </a:p>
                  </a:txBody>
                  <a:tcPr marL="63178" marR="63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20000"/>
                        </a:lnSpc>
                        <a:spcBef>
                          <a:spcPts val="0"/>
                        </a:spcBef>
                        <a:spcAft>
                          <a:spcPts val="0"/>
                        </a:spcAft>
                      </a:pPr>
                      <a:r>
                        <a:rPr lang="en-US" sz="800" b="1">
                          <a:effectLst/>
                          <a:latin typeface="Verdana" panose="020B0604030504040204" pitchFamily="34" charset="0"/>
                          <a:ea typeface="Calibri" panose="020F0502020204030204" pitchFamily="34" charset="0"/>
                          <a:cs typeface="Times New Roman" panose="02020603050405020304" pitchFamily="18" charset="0"/>
                        </a:rPr>
                        <a:t>Mission and Value-Driven</a:t>
                      </a:r>
                      <a:endParaRPr lang="en-US" sz="900">
                        <a:effectLst/>
                        <a:latin typeface="Verdana" panose="020B0604030504040204" pitchFamily="34" charset="0"/>
                        <a:ea typeface="Times New Roman" panose="02020603050405020304" pitchFamily="18" charset="0"/>
                        <a:cs typeface="Times New Roman" panose="02020603050405020304" pitchFamily="18" charset="0"/>
                      </a:endParaRPr>
                    </a:p>
                  </a:txBody>
                  <a:tcPr marL="63178" marR="63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20000"/>
                        </a:lnSpc>
                        <a:spcBef>
                          <a:spcPts val="0"/>
                        </a:spcBef>
                        <a:spcAft>
                          <a:spcPts val="0"/>
                        </a:spcAft>
                      </a:pPr>
                      <a:r>
                        <a:rPr lang="en-US" sz="800" b="1">
                          <a:effectLst/>
                          <a:latin typeface="Verdana" panose="020B0604030504040204" pitchFamily="34" charset="0"/>
                          <a:ea typeface="Calibri" panose="020F0502020204030204" pitchFamily="34" charset="0"/>
                          <a:cs typeface="Times New Roman" panose="02020603050405020304" pitchFamily="18" charset="0"/>
                        </a:rPr>
                        <a:t>Quality and Efficiency</a:t>
                      </a:r>
                      <a:endParaRPr lang="en-US" sz="900">
                        <a:effectLst/>
                        <a:latin typeface="Verdana" panose="020B0604030504040204" pitchFamily="34" charset="0"/>
                        <a:ea typeface="Times New Roman" panose="02020603050405020304" pitchFamily="18" charset="0"/>
                        <a:cs typeface="Times New Roman" panose="02020603050405020304" pitchFamily="18" charset="0"/>
                      </a:endParaRPr>
                    </a:p>
                  </a:txBody>
                  <a:tcPr marL="63178" marR="63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223038828"/>
                  </a:ext>
                </a:extLst>
              </a:tr>
              <a:tr h="2373737">
                <a:tc>
                  <a:txBody>
                    <a:bodyPr/>
                    <a:lstStyle/>
                    <a:p>
                      <a:pPr marL="0" marR="0">
                        <a:lnSpc>
                          <a:spcPct val="120000"/>
                        </a:lnSpc>
                        <a:spcBef>
                          <a:spcPts val="600"/>
                        </a:spcBef>
                        <a:spcAft>
                          <a:spcPts val="600"/>
                        </a:spcAft>
                      </a:pPr>
                      <a:r>
                        <a:rPr lang="en-US" sz="900" b="1">
                          <a:solidFill>
                            <a:srgbClr val="2F5496"/>
                          </a:solidFill>
                          <a:effectLst/>
                          <a:latin typeface="Times New Roman" panose="02020603050405020304" pitchFamily="18" charset="0"/>
                          <a:ea typeface="Calibri" panose="020F0502020204030204" pitchFamily="34" charset="0"/>
                          <a:cs typeface="Arial" panose="020B0604020202020204" pitchFamily="34" charset="0"/>
                        </a:rPr>
                        <a:t> </a:t>
                      </a:r>
                      <a:endParaRPr lang="en-US" sz="900" b="1">
                        <a:solidFill>
                          <a:srgbClr val="2F5496"/>
                        </a:solidFill>
                        <a:effectLst/>
                        <a:latin typeface="Times New Roman" panose="02020603050405020304" pitchFamily="18" charset="0"/>
                        <a:cs typeface="Arial" panose="020B0604020202020204" pitchFamily="34" charset="0"/>
                      </a:endParaRPr>
                    </a:p>
                  </a:txBody>
                  <a:tcPr marL="63178" marR="6317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20000"/>
                        </a:lnSpc>
                        <a:spcBef>
                          <a:spcPts val="600"/>
                        </a:spcBef>
                        <a:spcAft>
                          <a:spcPts val="600"/>
                        </a:spcAft>
                      </a:pPr>
                      <a:r>
                        <a:rPr lang="en-US" sz="700">
                          <a:effectLst/>
                          <a:latin typeface="Verdana" panose="020B0604030504040204" pitchFamily="34" charset="0"/>
                          <a:ea typeface="Calibri" panose="020F0502020204030204" pitchFamily="34" charset="0"/>
                          <a:cs typeface="Times New Roman" panose="02020603050405020304" pitchFamily="18" charset="0"/>
                        </a:rPr>
                        <a:t>Persons with Intellectual Developmental Disabilities, Serious Mental Illness, Autism Spectrum Disorder, Serious Emotional Disturbances and Substance Use Disorders in the SWMBH region see improvements in their quality of life and maximize self- sufficiency, recovery and family preservation.</a:t>
                      </a:r>
                      <a:endParaRPr lang="en-US" sz="900">
                        <a:effectLst/>
                        <a:latin typeface="Verdana" panose="020B0604030504040204" pitchFamily="34" charset="0"/>
                        <a:ea typeface="Times New Roman" panose="02020603050405020304" pitchFamily="18" charset="0"/>
                        <a:cs typeface="Times New Roman" panose="02020603050405020304" pitchFamily="18" charset="0"/>
                      </a:endParaRPr>
                    </a:p>
                  </a:txBody>
                  <a:tcPr marL="63178" marR="63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600"/>
                        </a:spcBef>
                        <a:spcAft>
                          <a:spcPts val="600"/>
                        </a:spcAft>
                      </a:pPr>
                      <a:r>
                        <a:rPr lang="en-US" sz="700">
                          <a:effectLst/>
                          <a:latin typeface="Verdana" panose="020B0604030504040204" pitchFamily="34" charset="0"/>
                          <a:ea typeface="Times New Roman" panose="02020603050405020304" pitchFamily="18" charset="0"/>
                          <a:cs typeface="Times New Roman" panose="02020603050405020304" pitchFamily="18" charset="0"/>
                        </a:rPr>
                        <a:t>Individual mental health, physical health and functionality are measured and improved.</a:t>
                      </a:r>
                      <a:endParaRPr lang="en-US" sz="900">
                        <a:effectLst/>
                        <a:latin typeface="Verdana" panose="020B0604030504040204" pitchFamily="34" charset="0"/>
                        <a:ea typeface="Times New Roman" panose="02020603050405020304" pitchFamily="18" charset="0"/>
                        <a:cs typeface="Times New Roman" panose="02020603050405020304" pitchFamily="18" charset="0"/>
                      </a:endParaRPr>
                    </a:p>
                  </a:txBody>
                  <a:tcPr marL="63178" marR="63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600"/>
                        </a:spcBef>
                        <a:spcAft>
                          <a:spcPts val="600"/>
                        </a:spcAft>
                      </a:pPr>
                      <a:r>
                        <a:rPr lang="en-US" sz="700">
                          <a:effectLst/>
                          <a:latin typeface="Verdana" panose="020B0604030504040204" pitchFamily="34" charset="0"/>
                          <a:ea typeface="Times New Roman" panose="02020603050405020304" pitchFamily="18" charset="0"/>
                          <a:cs typeface="Times New Roman" panose="02020603050405020304" pitchFamily="18" charset="0"/>
                        </a:rPr>
                        <a:t>Persons and families served are highly satisfied with the care they receive.</a:t>
                      </a:r>
                      <a:endParaRPr lang="en-US" sz="900">
                        <a:effectLst/>
                        <a:latin typeface="Verdana" panose="020B0604030504040204" pitchFamily="34" charset="0"/>
                        <a:ea typeface="Times New Roman" panose="02020603050405020304" pitchFamily="18" charset="0"/>
                        <a:cs typeface="Times New Roman" panose="02020603050405020304" pitchFamily="18" charset="0"/>
                      </a:endParaRPr>
                    </a:p>
                  </a:txBody>
                  <a:tcPr marL="63178" marR="63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600"/>
                        </a:spcBef>
                        <a:spcAft>
                          <a:spcPts val="600"/>
                        </a:spcAft>
                      </a:pPr>
                      <a:r>
                        <a:rPr lang="en-US" sz="700">
                          <a:effectLst/>
                          <a:latin typeface="Verdana" panose="020B0604030504040204" pitchFamily="34" charset="0"/>
                          <a:ea typeface="Times New Roman" panose="02020603050405020304" pitchFamily="18" charset="0"/>
                          <a:cs typeface="Times New Roman" panose="02020603050405020304" pitchFamily="18" charset="0"/>
                        </a:rPr>
                        <a:t>CMHSPs and SWMBH fulfill their agencies’ missions and support the values of the public mental health system. </a:t>
                      </a:r>
                      <a:endParaRPr lang="en-US" sz="900">
                        <a:effectLst/>
                        <a:latin typeface="Verdana" panose="020B0604030504040204" pitchFamily="34" charset="0"/>
                        <a:ea typeface="Times New Roman" panose="02020603050405020304" pitchFamily="18" charset="0"/>
                        <a:cs typeface="Times New Roman" panose="02020603050405020304" pitchFamily="18" charset="0"/>
                      </a:endParaRPr>
                    </a:p>
                  </a:txBody>
                  <a:tcPr marL="63178" marR="63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600"/>
                        </a:spcBef>
                        <a:spcAft>
                          <a:spcPts val="600"/>
                        </a:spcAft>
                      </a:pPr>
                      <a:r>
                        <a:rPr lang="en-US" sz="700">
                          <a:effectLst/>
                          <a:latin typeface="Verdana" panose="020B0604030504040204" pitchFamily="34" charset="0"/>
                          <a:ea typeface="Times New Roman" panose="02020603050405020304" pitchFamily="18" charset="0"/>
                          <a:cs typeface="Times New Roman" panose="02020603050405020304" pitchFamily="18" charset="0"/>
                        </a:rPr>
                        <a:t>The SWMBH region is a learning </a:t>
                      </a:r>
                      <a:r>
                        <a:rPr lang="en-US" sz="700">
                          <a:effectLst/>
                          <a:latin typeface="Verdana" panose="020B0604030504040204" pitchFamily="34" charset="0"/>
                          <a:ea typeface="Calibri" panose="020F0502020204030204" pitchFamily="34" charset="0"/>
                          <a:cs typeface="Times New Roman" panose="02020603050405020304" pitchFamily="18" charset="0"/>
                        </a:rPr>
                        <a:t>region</a:t>
                      </a:r>
                      <a:r>
                        <a:rPr lang="en-US" sz="700">
                          <a:effectLst/>
                          <a:latin typeface="Verdana" panose="020B0604030504040204" pitchFamily="34" charset="0"/>
                          <a:ea typeface="Times New Roman" panose="02020603050405020304" pitchFamily="18" charset="0"/>
                          <a:cs typeface="Times New Roman" panose="02020603050405020304" pitchFamily="18" charset="0"/>
                        </a:rPr>
                        <a:t> where quality and cost are measured, improved and reported.</a:t>
                      </a:r>
                      <a:endParaRPr lang="en-US" sz="900">
                        <a:effectLst/>
                        <a:latin typeface="Verdana" panose="020B0604030504040204" pitchFamily="34" charset="0"/>
                        <a:ea typeface="Times New Roman" panose="02020603050405020304" pitchFamily="18" charset="0"/>
                        <a:cs typeface="Times New Roman" panose="02020603050405020304" pitchFamily="18" charset="0"/>
                      </a:endParaRPr>
                    </a:p>
                  </a:txBody>
                  <a:tcPr marL="63178" marR="63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4611560"/>
                  </a:ext>
                </a:extLst>
              </a:tr>
              <a:tr h="405814">
                <a:tc>
                  <a:txBody>
                    <a:bodyPr/>
                    <a:lstStyle/>
                    <a:p>
                      <a:pPr marL="0" marR="0">
                        <a:lnSpc>
                          <a:spcPct val="120000"/>
                        </a:lnSpc>
                        <a:spcBef>
                          <a:spcPts val="0"/>
                        </a:spcBef>
                        <a:spcAft>
                          <a:spcPts val="0"/>
                        </a:spcAft>
                      </a:pPr>
                      <a:r>
                        <a:rPr lang="en-US" sz="900">
                          <a:effectLst/>
                          <a:latin typeface="Verdana" panose="020B0604030504040204" pitchFamily="34" charset="0"/>
                          <a:ea typeface="Calibri" panose="020F0502020204030204" pitchFamily="34" charset="0"/>
                          <a:cs typeface="Times New Roman" panose="02020603050405020304" pitchFamily="18" charset="0"/>
                        </a:rPr>
                        <a:t> </a:t>
                      </a:r>
                      <a:endParaRPr lang="en-US" sz="900">
                        <a:effectLst/>
                        <a:latin typeface="Verdana" panose="020B0604030504040204" pitchFamily="34" charset="0"/>
                        <a:ea typeface="Times New Roman" panose="02020603050405020304" pitchFamily="18" charset="0"/>
                        <a:cs typeface="Times New Roman" panose="02020603050405020304" pitchFamily="18" charset="0"/>
                      </a:endParaRPr>
                    </a:p>
                  </a:txBody>
                  <a:tcPr marL="63178" marR="63178" marT="0" marB="0" anchor="ctr">
                    <a:lnL>
                      <a:noFill/>
                    </a:lnL>
                    <a:lnR>
                      <a:noFill/>
                    </a:lnR>
                    <a:lnT>
                      <a:noFill/>
                    </a:lnT>
                    <a:lnB>
                      <a:noFill/>
                    </a:lnB>
                  </a:tcPr>
                </a:tc>
                <a:tc>
                  <a:txBody>
                    <a:bodyPr/>
                    <a:lstStyle/>
                    <a:p>
                      <a:pPr marL="0" marR="0" algn="ctr">
                        <a:lnSpc>
                          <a:spcPct val="120000"/>
                        </a:lnSpc>
                        <a:spcBef>
                          <a:spcPts val="0"/>
                        </a:spcBef>
                        <a:spcAft>
                          <a:spcPts val="0"/>
                        </a:spcAft>
                      </a:pPr>
                      <a:r>
                        <a:rPr lang="en-US" sz="1800">
                          <a:solidFill>
                            <a:srgbClr val="2F5496"/>
                          </a:solidFill>
                          <a:effectLst/>
                          <a:latin typeface="Verdana" panose="020B0604030504040204" pitchFamily="34" charset="0"/>
                          <a:ea typeface="Times New Roman" panose="02020603050405020304" pitchFamily="18" charset="0"/>
                          <a:cs typeface="Times New Roman" panose="02020603050405020304" pitchFamily="18" charset="0"/>
                          <a:sym typeface="Wingdings 3" panose="05040102010807070707" pitchFamily="18" charset="2"/>
                        </a:rPr>
                        <a:t></a:t>
                      </a:r>
                      <a:endParaRPr lang="en-US" sz="900">
                        <a:effectLst/>
                        <a:latin typeface="Verdana" panose="020B0604030504040204" pitchFamily="34" charset="0"/>
                        <a:ea typeface="Times New Roman" panose="02020603050405020304" pitchFamily="18" charset="0"/>
                        <a:cs typeface="Times New Roman" panose="02020603050405020304" pitchFamily="18" charset="0"/>
                      </a:endParaRPr>
                    </a:p>
                  </a:txBody>
                  <a:tcPr marL="63178" marR="631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1800">
                          <a:solidFill>
                            <a:srgbClr val="2F5496"/>
                          </a:solidFill>
                          <a:effectLst/>
                          <a:latin typeface="Verdana" panose="020B0604030504040204" pitchFamily="34" charset="0"/>
                          <a:ea typeface="Times New Roman" panose="02020603050405020304" pitchFamily="18" charset="0"/>
                          <a:cs typeface="Times New Roman" panose="02020603050405020304" pitchFamily="18" charset="0"/>
                          <a:sym typeface="Wingdings 3" panose="05040102010807070707" pitchFamily="18" charset="2"/>
                        </a:rPr>
                        <a:t></a:t>
                      </a:r>
                      <a:endParaRPr lang="en-US" sz="900">
                        <a:effectLst/>
                        <a:latin typeface="Verdana" panose="020B0604030504040204" pitchFamily="34" charset="0"/>
                        <a:ea typeface="Times New Roman" panose="02020603050405020304" pitchFamily="18" charset="0"/>
                        <a:cs typeface="Times New Roman" panose="02020603050405020304" pitchFamily="18" charset="0"/>
                      </a:endParaRPr>
                    </a:p>
                  </a:txBody>
                  <a:tcPr marL="63178" marR="631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1800">
                          <a:solidFill>
                            <a:srgbClr val="2F5496"/>
                          </a:solidFill>
                          <a:effectLst/>
                          <a:latin typeface="Verdana" panose="020B0604030504040204" pitchFamily="34" charset="0"/>
                          <a:ea typeface="Times New Roman" panose="02020603050405020304" pitchFamily="18" charset="0"/>
                          <a:cs typeface="Times New Roman" panose="02020603050405020304" pitchFamily="18" charset="0"/>
                          <a:sym typeface="Wingdings 3" panose="05040102010807070707" pitchFamily="18" charset="2"/>
                        </a:rPr>
                        <a:t></a:t>
                      </a:r>
                      <a:endParaRPr lang="en-US" sz="900">
                        <a:effectLst/>
                        <a:latin typeface="Verdana" panose="020B0604030504040204" pitchFamily="34" charset="0"/>
                        <a:ea typeface="Times New Roman" panose="02020603050405020304" pitchFamily="18" charset="0"/>
                        <a:cs typeface="Times New Roman" panose="02020603050405020304" pitchFamily="18" charset="0"/>
                      </a:endParaRPr>
                    </a:p>
                  </a:txBody>
                  <a:tcPr marL="63178" marR="631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1800">
                          <a:solidFill>
                            <a:srgbClr val="2F5496"/>
                          </a:solidFill>
                          <a:effectLst/>
                          <a:latin typeface="Verdana" panose="020B0604030504040204" pitchFamily="34" charset="0"/>
                          <a:ea typeface="Times New Roman" panose="02020603050405020304" pitchFamily="18" charset="0"/>
                          <a:cs typeface="Times New Roman" panose="02020603050405020304" pitchFamily="18" charset="0"/>
                          <a:sym typeface="Wingdings 3" panose="05040102010807070707" pitchFamily="18" charset="2"/>
                        </a:rPr>
                        <a:t></a:t>
                      </a:r>
                      <a:endParaRPr lang="en-US" sz="900">
                        <a:effectLst/>
                        <a:latin typeface="Verdana" panose="020B0604030504040204" pitchFamily="34" charset="0"/>
                        <a:ea typeface="Times New Roman" panose="02020603050405020304" pitchFamily="18" charset="0"/>
                        <a:cs typeface="Times New Roman" panose="02020603050405020304" pitchFamily="18" charset="0"/>
                      </a:endParaRPr>
                    </a:p>
                  </a:txBody>
                  <a:tcPr marL="63178" marR="631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1800">
                          <a:solidFill>
                            <a:srgbClr val="2F5496"/>
                          </a:solidFill>
                          <a:effectLst/>
                          <a:latin typeface="Verdana" panose="020B0604030504040204" pitchFamily="34" charset="0"/>
                          <a:ea typeface="Times New Roman" panose="02020603050405020304" pitchFamily="18" charset="0"/>
                          <a:cs typeface="Times New Roman" panose="02020603050405020304" pitchFamily="18" charset="0"/>
                          <a:sym typeface="Wingdings 3" panose="05040102010807070707" pitchFamily="18" charset="2"/>
                        </a:rPr>
                        <a:t></a:t>
                      </a:r>
                      <a:endParaRPr lang="en-US" sz="900">
                        <a:effectLst/>
                        <a:latin typeface="Verdana" panose="020B0604030504040204" pitchFamily="34" charset="0"/>
                        <a:ea typeface="Times New Roman" panose="02020603050405020304" pitchFamily="18" charset="0"/>
                        <a:cs typeface="Times New Roman" panose="02020603050405020304" pitchFamily="18" charset="0"/>
                      </a:endParaRPr>
                    </a:p>
                  </a:txBody>
                  <a:tcPr marL="63178" marR="631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621303"/>
                  </a:ext>
                </a:extLst>
              </a:tr>
              <a:tr h="454374">
                <a:tc>
                  <a:txBody>
                    <a:bodyPr/>
                    <a:lstStyle/>
                    <a:p>
                      <a:pPr marL="0" marR="0">
                        <a:lnSpc>
                          <a:spcPct val="120000"/>
                        </a:lnSpc>
                        <a:spcBef>
                          <a:spcPts val="600"/>
                        </a:spcBef>
                        <a:spcAft>
                          <a:spcPts val="600"/>
                        </a:spcAft>
                      </a:pPr>
                      <a:r>
                        <a:rPr lang="en-US" sz="800" b="1">
                          <a:solidFill>
                            <a:srgbClr val="2F5496"/>
                          </a:solidFill>
                          <a:effectLst/>
                          <a:latin typeface="Verdana" panose="020B0604030504040204" pitchFamily="34" charset="0"/>
                          <a:ea typeface="Calibri" panose="020F0502020204030204" pitchFamily="34" charset="0"/>
                          <a:cs typeface="Arial" panose="020B0604020202020204" pitchFamily="34" charset="0"/>
                        </a:rPr>
                        <a:t>Quadruple Aim</a:t>
                      </a:r>
                      <a:endParaRPr lang="en-US" sz="900" b="1">
                        <a:solidFill>
                          <a:srgbClr val="2F5496"/>
                        </a:solidFill>
                        <a:effectLst/>
                        <a:latin typeface="Times New Roman" panose="02020603050405020304" pitchFamily="18" charset="0"/>
                        <a:cs typeface="Arial" panose="020B0604020202020204" pitchFamily="34" charset="0"/>
                      </a:endParaRPr>
                    </a:p>
                  </a:txBody>
                  <a:tcPr marL="63178" marR="63178" marT="0" marB="0" anchor="ctr">
                    <a:lnL>
                      <a:noFill/>
                    </a:lnL>
                    <a:lnR w="12700" cap="flat" cmpd="sng" algn="ctr">
                      <a:solidFill>
                        <a:srgbClr val="000000"/>
                      </a:solidFill>
                      <a:prstDash val="solid"/>
                      <a:round/>
                      <a:headEnd type="none" w="med" len="med"/>
                      <a:tailEnd type="none" w="med" len="med"/>
                    </a:lnR>
                    <a:lnT>
                      <a:noFill/>
                    </a:lnT>
                    <a:lnB>
                      <a:noFill/>
                    </a:lnB>
                  </a:tcPr>
                </a:tc>
                <a:tc gridSpan="5">
                  <a:txBody>
                    <a:bodyPr/>
                    <a:lstStyle/>
                    <a:p>
                      <a:pPr marL="0" marR="0" algn="ctr">
                        <a:lnSpc>
                          <a:spcPct val="120000"/>
                        </a:lnSpc>
                        <a:spcBef>
                          <a:spcPts val="0"/>
                        </a:spcBef>
                        <a:spcAft>
                          <a:spcPts val="0"/>
                        </a:spcAft>
                      </a:pPr>
                      <a:r>
                        <a:rPr lang="en-US" sz="700" b="1">
                          <a:effectLst/>
                          <a:latin typeface="Verdana" panose="020B0604030504040204" pitchFamily="34" charset="0"/>
                          <a:ea typeface="Times New Roman" panose="02020603050405020304" pitchFamily="18" charset="0"/>
                          <a:cs typeface="Times New Roman" panose="02020603050405020304" pitchFamily="18" charset="0"/>
                        </a:rPr>
                        <a:t>Improving Patient Experience of Care  |  Improving Population Health  |  Reducing Per Capita Cost  |  Improved Outcomes</a:t>
                      </a:r>
                      <a:endParaRPr lang="en-US" sz="900">
                        <a:effectLst/>
                        <a:latin typeface="Verdana" panose="020B0604030504040204" pitchFamily="34" charset="0"/>
                        <a:ea typeface="Times New Roman" panose="02020603050405020304" pitchFamily="18" charset="0"/>
                        <a:cs typeface="Times New Roman" panose="02020603050405020304" pitchFamily="18" charset="0"/>
                      </a:endParaRPr>
                    </a:p>
                  </a:txBody>
                  <a:tcPr marL="63178" marR="63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7192639"/>
                  </a:ext>
                </a:extLst>
              </a:tr>
              <a:tr h="405814">
                <a:tc>
                  <a:txBody>
                    <a:bodyPr/>
                    <a:lstStyle/>
                    <a:p>
                      <a:pPr marL="0" marR="0">
                        <a:lnSpc>
                          <a:spcPct val="120000"/>
                        </a:lnSpc>
                        <a:spcBef>
                          <a:spcPts val="600"/>
                        </a:spcBef>
                        <a:spcAft>
                          <a:spcPts val="600"/>
                        </a:spcAft>
                      </a:pPr>
                      <a:r>
                        <a:rPr lang="en-US" sz="900" b="1">
                          <a:solidFill>
                            <a:srgbClr val="2F5496"/>
                          </a:solidFill>
                          <a:effectLst/>
                          <a:latin typeface="Verdana" panose="020B0604030504040204" pitchFamily="34" charset="0"/>
                          <a:ea typeface="Calibri" panose="020F0502020204030204" pitchFamily="34" charset="0"/>
                          <a:cs typeface="Arial" panose="020B0604020202020204" pitchFamily="34" charset="0"/>
                        </a:rPr>
                        <a:t> </a:t>
                      </a:r>
                      <a:endParaRPr lang="en-US" sz="900" b="1">
                        <a:solidFill>
                          <a:srgbClr val="2F5496"/>
                        </a:solidFill>
                        <a:effectLst/>
                        <a:latin typeface="Times New Roman" panose="02020603050405020304" pitchFamily="18" charset="0"/>
                        <a:cs typeface="Arial" panose="020B0604020202020204" pitchFamily="34" charset="0"/>
                      </a:endParaRPr>
                    </a:p>
                  </a:txBody>
                  <a:tcPr marL="63178" marR="63178" marT="0" marB="0" anchor="ctr">
                    <a:lnL>
                      <a:noFill/>
                    </a:lnL>
                    <a:lnR>
                      <a:noFill/>
                    </a:lnR>
                    <a:lnT>
                      <a:noFill/>
                    </a:lnT>
                    <a:lnB>
                      <a:noFill/>
                    </a:lnB>
                  </a:tcPr>
                </a:tc>
                <a:tc gridSpan="5">
                  <a:txBody>
                    <a:bodyPr/>
                    <a:lstStyle/>
                    <a:p>
                      <a:pPr marL="0" marR="0" algn="ctr">
                        <a:lnSpc>
                          <a:spcPct val="120000"/>
                        </a:lnSpc>
                        <a:spcBef>
                          <a:spcPts val="0"/>
                        </a:spcBef>
                        <a:spcAft>
                          <a:spcPts val="0"/>
                        </a:spcAft>
                      </a:pPr>
                      <a:r>
                        <a:rPr lang="en-US" sz="1800">
                          <a:solidFill>
                            <a:srgbClr val="2F5496"/>
                          </a:solidFill>
                          <a:effectLst/>
                          <a:latin typeface="Verdana" panose="020B0604030504040204" pitchFamily="34" charset="0"/>
                          <a:ea typeface="Times New Roman" panose="02020603050405020304" pitchFamily="18" charset="0"/>
                          <a:cs typeface="Times New Roman" panose="02020603050405020304" pitchFamily="18" charset="0"/>
                          <a:sym typeface="Wingdings 3" panose="05040102010807070707" pitchFamily="18" charset="2"/>
                        </a:rPr>
                        <a:t></a:t>
                      </a:r>
                      <a:endParaRPr lang="en-US" sz="900">
                        <a:effectLst/>
                        <a:latin typeface="Verdana" panose="020B0604030504040204" pitchFamily="34" charset="0"/>
                        <a:ea typeface="Times New Roman" panose="02020603050405020304" pitchFamily="18" charset="0"/>
                        <a:cs typeface="Times New Roman" panose="02020603050405020304" pitchFamily="18" charset="0"/>
                      </a:endParaRPr>
                    </a:p>
                  </a:txBody>
                  <a:tcPr marL="63178" marR="631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20093893"/>
                  </a:ext>
                </a:extLst>
              </a:tr>
              <a:tr h="622800">
                <a:tc>
                  <a:txBody>
                    <a:bodyPr/>
                    <a:lstStyle/>
                    <a:p>
                      <a:pPr marL="0" marR="0">
                        <a:lnSpc>
                          <a:spcPct val="120000"/>
                        </a:lnSpc>
                        <a:spcBef>
                          <a:spcPts val="600"/>
                        </a:spcBef>
                        <a:spcAft>
                          <a:spcPts val="600"/>
                        </a:spcAft>
                      </a:pPr>
                      <a:r>
                        <a:rPr lang="en-US" sz="900" b="1">
                          <a:solidFill>
                            <a:srgbClr val="2F5496"/>
                          </a:solidFill>
                          <a:effectLst/>
                          <a:latin typeface="Verdana" panose="020B0604030504040204" pitchFamily="34" charset="0"/>
                          <a:ea typeface="Calibri" panose="020F0502020204030204" pitchFamily="34" charset="0"/>
                          <a:cs typeface="Arial" panose="020B0604020202020204" pitchFamily="34" charset="0"/>
                        </a:rPr>
                        <a:t>Our Vision</a:t>
                      </a:r>
                      <a:endParaRPr lang="en-US" sz="900" b="1">
                        <a:solidFill>
                          <a:srgbClr val="2F5496"/>
                        </a:solidFill>
                        <a:effectLst/>
                        <a:latin typeface="Times New Roman" panose="02020603050405020304" pitchFamily="18" charset="0"/>
                        <a:cs typeface="Arial" panose="020B0604020202020204" pitchFamily="34" charset="0"/>
                      </a:endParaRPr>
                    </a:p>
                    <a:p>
                      <a:pPr marL="0" marR="0">
                        <a:lnSpc>
                          <a:spcPct val="120000"/>
                        </a:lnSpc>
                        <a:spcBef>
                          <a:spcPts val="600"/>
                        </a:spcBef>
                        <a:spcAft>
                          <a:spcPts val="600"/>
                        </a:spcAft>
                      </a:pPr>
                      <a:r>
                        <a:rPr lang="en-US" sz="900" b="1">
                          <a:solidFill>
                            <a:srgbClr val="2F5496"/>
                          </a:solidFill>
                          <a:effectLst/>
                          <a:latin typeface="Verdana" panose="020B0604030504040204" pitchFamily="34" charset="0"/>
                          <a:ea typeface="Calibri" panose="020F0502020204030204" pitchFamily="34" charset="0"/>
                          <a:cs typeface="Arial" panose="020B0604020202020204" pitchFamily="34" charset="0"/>
                        </a:rPr>
                        <a:t>                    </a:t>
                      </a:r>
                      <a:endParaRPr lang="en-US" sz="900" b="1">
                        <a:solidFill>
                          <a:srgbClr val="2F5496"/>
                        </a:solidFill>
                        <a:effectLst/>
                        <a:latin typeface="Times New Roman" panose="02020603050405020304" pitchFamily="18" charset="0"/>
                        <a:cs typeface="Arial" panose="020B0604020202020204" pitchFamily="34" charset="0"/>
                      </a:endParaRPr>
                    </a:p>
                  </a:txBody>
                  <a:tcPr marL="63178" marR="63178" marT="0" marB="0" anchor="ctr">
                    <a:lnL>
                      <a:noFill/>
                    </a:lnL>
                    <a:lnR w="12700" cap="flat" cmpd="sng" algn="ctr">
                      <a:solidFill>
                        <a:srgbClr val="000000"/>
                      </a:solidFill>
                      <a:prstDash val="solid"/>
                      <a:round/>
                      <a:headEnd type="none" w="med" len="med"/>
                      <a:tailEnd type="none" w="med" len="med"/>
                    </a:lnR>
                    <a:lnT>
                      <a:noFill/>
                    </a:lnT>
                    <a:lnB>
                      <a:noFill/>
                    </a:lnB>
                  </a:tcPr>
                </a:tc>
                <a:tc gridSpan="5">
                  <a:txBody>
                    <a:bodyPr/>
                    <a:lstStyle/>
                    <a:p>
                      <a:pPr marL="0" marR="0" algn="ctr">
                        <a:lnSpc>
                          <a:spcPct val="120000"/>
                        </a:lnSpc>
                        <a:spcBef>
                          <a:spcPts val="0"/>
                        </a:spcBef>
                        <a:spcAft>
                          <a:spcPts val="0"/>
                        </a:spcAft>
                      </a:pPr>
                      <a:r>
                        <a:rPr lang="en-US" sz="800" b="1" dirty="0">
                          <a:effectLst/>
                          <a:latin typeface="Verdana" panose="020B0604030504040204" pitchFamily="34" charset="0"/>
                          <a:ea typeface="Times New Roman" panose="02020603050405020304" pitchFamily="18" charset="0"/>
                          <a:cs typeface="Times New Roman" panose="02020603050405020304" pitchFamily="18" charset="0"/>
                        </a:rPr>
                        <a:t>"An optimal quality of life in the community for everyone”.</a:t>
                      </a:r>
                      <a:endParaRPr lang="en-US" sz="9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3178" marR="63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65067310"/>
                  </a:ext>
                </a:extLst>
              </a:tr>
            </a:tbl>
          </a:graphicData>
        </a:graphic>
      </p:graphicFrame>
    </p:spTree>
    <p:extLst>
      <p:ext uri="{BB962C8B-B14F-4D97-AF65-F5344CB8AC3E}">
        <p14:creationId xmlns:p14="http://schemas.microsoft.com/office/powerpoint/2010/main" val="581795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48255" y="5638368"/>
            <a:ext cx="355023" cy="273844"/>
          </a:xfrm>
        </p:spPr>
        <p:txBody>
          <a:bodyPr/>
          <a:lstStyle/>
          <a:p>
            <a:fld id="{486CDD3C-8BF5-47F3-9F8D-5081172585B0}" type="slidenum">
              <a:rPr lang="en-US" smtClean="0">
                <a:solidFill>
                  <a:schemeClr val="bg1"/>
                </a:solidFill>
              </a:rPr>
              <a:t>14</a:t>
            </a:fld>
            <a:endParaRPr lang="en-US" dirty="0">
              <a:solidFill>
                <a:schemeClr val="bg1"/>
              </a:solidFill>
            </a:endParaRPr>
          </a:p>
        </p:txBody>
      </p:sp>
      <p:sp>
        <p:nvSpPr>
          <p:cNvPr id="6" name="Title 1">
            <a:extLst>
              <a:ext uri="{FF2B5EF4-FFF2-40B4-BE49-F238E27FC236}">
                <a16:creationId xmlns:a16="http://schemas.microsoft.com/office/drawing/2014/main" id="{B9E0AED8-977A-4291-9CDC-8224C7FC3DC6}"/>
              </a:ext>
            </a:extLst>
          </p:cNvPr>
          <p:cNvSpPr>
            <a:spLocks noGrp="1"/>
          </p:cNvSpPr>
          <p:nvPr>
            <p:ph type="title"/>
          </p:nvPr>
        </p:nvSpPr>
        <p:spPr>
          <a:xfrm>
            <a:off x="685800" y="381000"/>
            <a:ext cx="7177258" cy="304800"/>
          </a:xfrm>
        </p:spPr>
        <p:txBody>
          <a:bodyPr/>
          <a:lstStyle/>
          <a:p>
            <a:pPr algn="ctr"/>
            <a:r>
              <a:rPr lang="en-US" sz="2700" b="1" dirty="0"/>
              <a:t>2023 Regional Committee Strategic Alignment </a:t>
            </a:r>
            <a:br>
              <a:rPr lang="en-US" sz="2700" dirty="0"/>
            </a:br>
            <a:endParaRPr lang="en-US" sz="2700" dirty="0"/>
          </a:p>
        </p:txBody>
      </p:sp>
      <p:pic>
        <p:nvPicPr>
          <p:cNvPr id="5" name="Picture 4">
            <a:extLst>
              <a:ext uri="{FF2B5EF4-FFF2-40B4-BE49-F238E27FC236}">
                <a16:creationId xmlns:a16="http://schemas.microsoft.com/office/drawing/2014/main" id="{7DEEA5F1-8B81-4978-B9DD-856E8C0A150E}"/>
              </a:ext>
            </a:extLst>
          </p:cNvPr>
          <p:cNvPicPr/>
          <p:nvPr/>
        </p:nvPicPr>
        <p:blipFill rotWithShape="1">
          <a:blip r:embed="rId2" cstate="print">
            <a:extLst>
              <a:ext uri="{28A0092B-C50C-407E-A947-70E740481C1C}">
                <a14:useLocalDpi xmlns:a14="http://schemas.microsoft.com/office/drawing/2010/main" val="0"/>
              </a:ext>
            </a:extLst>
          </a:blip>
          <a:srcRect b="9310"/>
          <a:stretch/>
        </p:blipFill>
        <p:spPr bwMode="auto">
          <a:xfrm>
            <a:off x="76200" y="862988"/>
            <a:ext cx="8153400" cy="56140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25060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48255" y="5638368"/>
            <a:ext cx="355023" cy="273844"/>
          </a:xfrm>
        </p:spPr>
        <p:txBody>
          <a:bodyPr/>
          <a:lstStyle/>
          <a:p>
            <a:fld id="{486CDD3C-8BF5-47F3-9F8D-5081172585B0}" type="slidenum">
              <a:rPr lang="en-US" smtClean="0">
                <a:solidFill>
                  <a:schemeClr val="bg1"/>
                </a:solidFill>
              </a:rPr>
              <a:t>15</a:t>
            </a:fld>
            <a:endParaRPr lang="en-US" dirty="0">
              <a:solidFill>
                <a:schemeClr val="bg1"/>
              </a:solidFill>
            </a:endParaRPr>
          </a:p>
        </p:txBody>
      </p:sp>
      <p:sp>
        <p:nvSpPr>
          <p:cNvPr id="6" name="Title 1">
            <a:extLst>
              <a:ext uri="{FF2B5EF4-FFF2-40B4-BE49-F238E27FC236}">
                <a16:creationId xmlns:a16="http://schemas.microsoft.com/office/drawing/2014/main" id="{B9E0AED8-977A-4291-9CDC-8224C7FC3DC6}"/>
              </a:ext>
            </a:extLst>
          </p:cNvPr>
          <p:cNvSpPr>
            <a:spLocks noGrp="1"/>
          </p:cNvSpPr>
          <p:nvPr>
            <p:ph type="title"/>
          </p:nvPr>
        </p:nvSpPr>
        <p:spPr>
          <a:xfrm>
            <a:off x="685800" y="381000"/>
            <a:ext cx="7177258" cy="304800"/>
          </a:xfrm>
        </p:spPr>
        <p:txBody>
          <a:bodyPr/>
          <a:lstStyle/>
          <a:p>
            <a:pPr algn="ctr"/>
            <a:r>
              <a:rPr lang="en-US" sz="2700" b="1" dirty="0"/>
              <a:t>2023 Strategic Imperatives </a:t>
            </a:r>
            <a:br>
              <a:rPr lang="en-US" sz="2700" dirty="0"/>
            </a:br>
            <a:endParaRPr lang="en-US" sz="2700" dirty="0"/>
          </a:p>
        </p:txBody>
      </p:sp>
      <p:pic>
        <p:nvPicPr>
          <p:cNvPr id="7" name="Picture 6">
            <a:extLst>
              <a:ext uri="{FF2B5EF4-FFF2-40B4-BE49-F238E27FC236}">
                <a16:creationId xmlns:a16="http://schemas.microsoft.com/office/drawing/2014/main" id="{28018F1B-C8E7-4B73-BD33-026418D477D3}"/>
              </a:ext>
            </a:extLst>
          </p:cNvPr>
          <p:cNvPicPr/>
          <p:nvPr/>
        </p:nvPicPr>
        <p:blipFill>
          <a:blip r:embed="rId2"/>
          <a:stretch>
            <a:fillRect/>
          </a:stretch>
        </p:blipFill>
        <p:spPr>
          <a:xfrm>
            <a:off x="457200" y="1011555"/>
            <a:ext cx="7848600" cy="5617845"/>
          </a:xfrm>
          <a:prstGeom prst="rect">
            <a:avLst/>
          </a:prstGeom>
          <a:ln w="12700">
            <a:solidFill>
              <a:schemeClr val="tx1"/>
            </a:solidFill>
          </a:ln>
        </p:spPr>
      </p:pic>
    </p:spTree>
    <p:extLst>
      <p:ext uri="{BB962C8B-B14F-4D97-AF65-F5344CB8AC3E}">
        <p14:creationId xmlns:p14="http://schemas.microsoft.com/office/powerpoint/2010/main" val="3648259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463" y="1638300"/>
            <a:ext cx="6388173" cy="1905000"/>
          </a:xfrm>
        </p:spPr>
        <p:txBody>
          <a:bodyPr/>
          <a:lstStyle/>
          <a:p>
            <a:pPr algn="ctr"/>
            <a:r>
              <a:rPr lang="en-US" sz="4400" dirty="0"/>
              <a:t>2022 Successes </a:t>
            </a:r>
            <a:br>
              <a:rPr lang="en-US" sz="4400" dirty="0"/>
            </a:br>
            <a:r>
              <a:rPr lang="en-US" sz="4400" dirty="0"/>
              <a:t>and </a:t>
            </a:r>
            <a:br>
              <a:rPr lang="en-US" sz="4400" dirty="0"/>
            </a:br>
            <a:r>
              <a:rPr lang="en-US" sz="4400" dirty="0"/>
              <a:t>Accomplishments</a:t>
            </a:r>
          </a:p>
        </p:txBody>
      </p:sp>
      <p:sp>
        <p:nvSpPr>
          <p:cNvPr id="3" name="Slide Number Placeholder 2"/>
          <p:cNvSpPr>
            <a:spLocks noGrp="1"/>
          </p:cNvSpPr>
          <p:nvPr>
            <p:ph type="sldNum" sz="quarter" idx="12"/>
          </p:nvPr>
        </p:nvSpPr>
        <p:spPr/>
        <p:txBody>
          <a:bodyPr/>
          <a:lstStyle/>
          <a:p>
            <a:fld id="{486CDD3C-8BF5-47F3-9F8D-5081172585B0}" type="slidenum">
              <a:rPr lang="en-US" smtClean="0"/>
              <a:t>16</a:t>
            </a:fld>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391400" y="133482"/>
            <a:ext cx="1689027" cy="1619118"/>
          </a:xfrm>
        </p:spPr>
      </p:pic>
      <p:sp>
        <p:nvSpPr>
          <p:cNvPr id="5" name="Rectangle 4">
            <a:extLst>
              <a:ext uri="{FF2B5EF4-FFF2-40B4-BE49-F238E27FC236}">
                <a16:creationId xmlns:a16="http://schemas.microsoft.com/office/drawing/2014/main" id="{3F7A3346-BAA5-4304-A934-9950A01E3252}"/>
              </a:ext>
            </a:extLst>
          </p:cNvPr>
          <p:cNvSpPr/>
          <p:nvPr/>
        </p:nvSpPr>
        <p:spPr>
          <a:xfrm>
            <a:off x="2133600" y="4455157"/>
            <a:ext cx="4572000" cy="923330"/>
          </a:xfrm>
          <a:prstGeom prst="rect">
            <a:avLst/>
          </a:prstGeom>
        </p:spPr>
        <p:txBody>
          <a:bodyPr>
            <a:spAutoFit/>
          </a:bodyPr>
          <a:lstStyle/>
          <a:p>
            <a:pPr marL="63500" marR="0" algn="ctr">
              <a:spcBef>
                <a:spcPts val="0"/>
              </a:spcBef>
              <a:spcAft>
                <a:spcPts val="0"/>
              </a:spcAft>
            </a:pPr>
            <a:r>
              <a:rPr lang="en-US" b="1" u="sng" kern="0" dirty="0">
                <a:solidFill>
                  <a:srgbClr val="0000FF"/>
                </a:solidFill>
                <a:latin typeface="Calibri Light" panose="020F0302020204030204" pitchFamily="34" charset="0"/>
                <a:ea typeface="Calibri Light" panose="020F0302020204030204" pitchFamily="34" charset="0"/>
                <a:hlinkClick r:id="rId3"/>
              </a:rPr>
              <a:t>The Latest News from Southwest Michigan Behavioral Health | Southwest Michigan Behavioral Health (swmbh.org)</a:t>
            </a:r>
            <a:endParaRPr lang="en-US" sz="4400" b="1" kern="0" dirty="0">
              <a:effectLst/>
              <a:latin typeface="Calibri Light" panose="020F0302020204030204" pitchFamily="34" charset="0"/>
              <a:ea typeface="Calibri Light" panose="020F0302020204030204" pitchFamily="34" charset="0"/>
            </a:endParaRPr>
          </a:p>
        </p:txBody>
      </p:sp>
      <p:sp>
        <p:nvSpPr>
          <p:cNvPr id="7" name="TextBox 6">
            <a:extLst>
              <a:ext uri="{FF2B5EF4-FFF2-40B4-BE49-F238E27FC236}">
                <a16:creationId xmlns:a16="http://schemas.microsoft.com/office/drawing/2014/main" id="{6F551C25-60A7-4836-84A4-AF48D4602135}"/>
              </a:ext>
            </a:extLst>
          </p:cNvPr>
          <p:cNvSpPr txBox="1"/>
          <p:nvPr/>
        </p:nvSpPr>
        <p:spPr>
          <a:xfrm>
            <a:off x="2019300" y="4045395"/>
            <a:ext cx="4953000" cy="369332"/>
          </a:xfrm>
          <a:prstGeom prst="rect">
            <a:avLst/>
          </a:prstGeom>
          <a:noFill/>
        </p:spPr>
        <p:txBody>
          <a:bodyPr wrap="square" rtlCol="0">
            <a:spAutoFit/>
          </a:bodyPr>
          <a:lstStyle/>
          <a:p>
            <a:r>
              <a:rPr lang="en-US" dirty="0"/>
              <a:t>Please click the below link to view the full report</a:t>
            </a:r>
          </a:p>
        </p:txBody>
      </p:sp>
    </p:spTree>
    <p:extLst>
      <p:ext uri="{BB962C8B-B14F-4D97-AF65-F5344CB8AC3E}">
        <p14:creationId xmlns:p14="http://schemas.microsoft.com/office/powerpoint/2010/main" val="1326964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Grp="1"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0190" y="165285"/>
            <a:ext cx="1063196" cy="825315"/>
          </a:xfrm>
          <a:prstGeom prst="rect">
            <a:avLst/>
          </a:prstGeom>
        </p:spPr>
      </p:pic>
      <p:sp>
        <p:nvSpPr>
          <p:cNvPr id="5" name="Slide Number Placeholder 2"/>
          <p:cNvSpPr>
            <a:spLocks noGrp="1"/>
          </p:cNvSpPr>
          <p:nvPr>
            <p:ph type="sldNum" sz="quarter" idx="12"/>
          </p:nvPr>
        </p:nvSpPr>
        <p:spPr>
          <a:xfrm>
            <a:off x="8531788" y="5648960"/>
            <a:ext cx="548640" cy="396240"/>
          </a:xfrm>
        </p:spPr>
        <p:txBody>
          <a:bodyPr/>
          <a:lstStyle/>
          <a:p>
            <a:r>
              <a:rPr lang="en-US" dirty="0"/>
              <a:t>20</a:t>
            </a:r>
          </a:p>
        </p:txBody>
      </p:sp>
      <p:sp>
        <p:nvSpPr>
          <p:cNvPr id="6" name="TextBox 5">
            <a:extLst>
              <a:ext uri="{FF2B5EF4-FFF2-40B4-BE49-F238E27FC236}">
                <a16:creationId xmlns:a16="http://schemas.microsoft.com/office/drawing/2014/main" id="{BBCC5418-0024-49AB-B736-CBB73D392C9A}"/>
              </a:ext>
            </a:extLst>
          </p:cNvPr>
          <p:cNvSpPr txBox="1"/>
          <p:nvPr/>
        </p:nvSpPr>
        <p:spPr>
          <a:xfrm>
            <a:off x="609600" y="46230"/>
            <a:ext cx="7086600" cy="523220"/>
          </a:xfrm>
          <a:prstGeom prst="rect">
            <a:avLst/>
          </a:prstGeom>
          <a:noFill/>
        </p:spPr>
        <p:txBody>
          <a:bodyPr wrap="square" rtlCol="0">
            <a:spAutoFit/>
          </a:bodyPr>
          <a:lstStyle/>
          <a:p>
            <a:pPr algn="ctr"/>
            <a:r>
              <a:rPr lang="en-US" sz="2800" dirty="0">
                <a:solidFill>
                  <a:schemeClr val="tx2"/>
                </a:solidFill>
              </a:rPr>
              <a:t>2022 Successes and Accomplishment Highlights</a:t>
            </a:r>
          </a:p>
        </p:txBody>
      </p:sp>
      <p:sp>
        <p:nvSpPr>
          <p:cNvPr id="7" name="Rectangle 6">
            <a:extLst>
              <a:ext uri="{FF2B5EF4-FFF2-40B4-BE49-F238E27FC236}">
                <a16:creationId xmlns:a16="http://schemas.microsoft.com/office/drawing/2014/main" id="{8D78EF83-6DC4-4F5E-AF9A-1F1AE33A222C}"/>
              </a:ext>
            </a:extLst>
          </p:cNvPr>
          <p:cNvSpPr/>
          <p:nvPr/>
        </p:nvSpPr>
        <p:spPr>
          <a:xfrm>
            <a:off x="1219200" y="-8241373"/>
            <a:ext cx="7312588" cy="6155211"/>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1100" dirty="0">
                <a:latin typeface="Calibri" panose="020F0502020204030204" pitchFamily="34" charset="0"/>
                <a:ea typeface="Calibri" panose="020F0502020204030204" pitchFamily="34" charset="0"/>
                <a:cs typeface="Calibri" panose="020F0502020204030204" pitchFamily="34" charset="0"/>
              </a:rPr>
              <a:t>SWMBH most recent 2021-2022 Consumer Satisfaction Survey, showed significant improvements in important areas, such as; ‘</a:t>
            </a:r>
            <a:r>
              <a:rPr lang="en-US" sz="1100" i="1" dirty="0">
                <a:latin typeface="Calibri" panose="020F0502020204030204" pitchFamily="34" charset="0"/>
                <a:ea typeface="Calibri" panose="020F0502020204030204" pitchFamily="34" charset="0"/>
                <a:cs typeface="Calibri" panose="020F0502020204030204" pitchFamily="34" charset="0"/>
              </a:rPr>
              <a:t>Improved Outcomes’</a:t>
            </a:r>
            <a:r>
              <a:rPr lang="en-US" sz="1100" dirty="0">
                <a:latin typeface="Calibri" panose="020F0502020204030204" pitchFamily="34" charset="0"/>
                <a:ea typeface="Calibri" panose="020F0502020204030204" pitchFamily="34" charset="0"/>
                <a:cs typeface="Calibri" panose="020F0502020204030204" pitchFamily="34" charset="0"/>
              </a:rPr>
              <a:t> for Adults and ‘</a:t>
            </a:r>
            <a:r>
              <a:rPr lang="en-US" sz="1100" i="1" dirty="0">
                <a:latin typeface="Calibri" panose="020F0502020204030204" pitchFamily="34" charset="0"/>
                <a:ea typeface="Calibri" panose="020F0502020204030204" pitchFamily="34" charset="0"/>
                <a:cs typeface="Calibri" panose="020F0502020204030204" pitchFamily="34" charset="0"/>
              </a:rPr>
              <a:t>Improved Functioning’</a:t>
            </a:r>
            <a:r>
              <a:rPr lang="en-US" sz="1100" dirty="0">
                <a:latin typeface="Calibri" panose="020F0502020204030204" pitchFamily="34" charset="0"/>
                <a:ea typeface="Calibri" panose="020F0502020204030204" pitchFamily="34" charset="0"/>
                <a:cs typeface="Calibri" panose="020F0502020204030204" pitchFamily="34" charset="0"/>
              </a:rPr>
              <a:t> for Children. </a:t>
            </a:r>
            <a:endParaRPr lang="en-US" sz="11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100" dirty="0">
                <a:latin typeface="Calibri" panose="020F0502020204030204" pitchFamily="34" charset="0"/>
                <a:ea typeface="Calibri" panose="020F0502020204030204" pitchFamily="34" charset="0"/>
              </a:rPr>
              <a:t>SWMBH has achieved an Unqualified Audit Opinion for FY 21, which means SWMBH was found to be in full compliance with managing resources. This also attests that; the auditors agree with the processes and the manner in which SWMBH handles and manages funds for all business lines.</a:t>
            </a:r>
          </a:p>
          <a:p>
            <a:pPr marL="342900" marR="0" lvl="0" indent="-342900">
              <a:spcBef>
                <a:spcPts val="0"/>
              </a:spcBef>
              <a:spcAft>
                <a:spcPts val="0"/>
              </a:spcAft>
              <a:buFont typeface="Symbol" panose="05050102010706020507" pitchFamily="18" charset="2"/>
              <a:buChar char=""/>
            </a:pPr>
            <a:r>
              <a:rPr lang="en-US" sz="1100" b="1" kern="0" dirty="0">
                <a:latin typeface="Calibri" panose="020F0502020204030204" pitchFamily="34" charset="0"/>
                <a:ea typeface="Calibri Light" panose="020F0302020204030204" pitchFamily="34" charset="0"/>
                <a:cs typeface="Times New Roman" panose="02020603050405020304" pitchFamily="18" charset="0"/>
              </a:rPr>
              <a:t>SWMBH conducted the annual Cultural Accelerator survey to measure employee engagement and staff satisfaction, showing a positive improvement in both areas for FY22.</a:t>
            </a:r>
            <a:endParaRPr lang="en-US" sz="1100" b="1" kern="0" dirty="0">
              <a:latin typeface="Calibri Light" panose="020F0302020204030204" pitchFamily="34" charset="0"/>
              <a:ea typeface="Calibri Light" panose="020F0302020204030204" pitchFamily="34" charset="0"/>
            </a:endParaRPr>
          </a:p>
          <a:p>
            <a:pPr marL="342900" marR="0" lvl="0" indent="-342900">
              <a:spcBef>
                <a:spcPts val="0"/>
              </a:spcBef>
              <a:spcAft>
                <a:spcPts val="0"/>
              </a:spcAft>
              <a:buFont typeface="Symbol" panose="05050102010706020507" pitchFamily="18" charset="2"/>
              <a:buChar char=""/>
            </a:pPr>
            <a:r>
              <a:rPr lang="en-US" sz="1100" dirty="0">
                <a:latin typeface="Calibri" panose="020F0502020204030204" pitchFamily="34" charset="0"/>
                <a:ea typeface="Calibri" panose="020F0502020204030204" pitchFamily="34" charset="0"/>
              </a:rPr>
              <a:t>Completed 37 Trainings with a total attendance of 981- an increase of 647 training participants from last year. Topics included: SIS Assessment Orientation, Patients in Crisis: Life Threatening Risks of Opioids, Medical Marijuana, Vaping, safeTalk, Human Trafficking. Implicit Bias Training, Social Work Ethics Pain Management, Methamphetamine Prevention, Transgender Mental Health, Suicide Risk Assessment, Person Centered Thinking, EMDR, and Mindfulness.</a:t>
            </a:r>
          </a:p>
          <a:p>
            <a:pPr marL="342900" marR="0" lvl="0" indent="-342900">
              <a:spcBef>
                <a:spcPts val="0"/>
              </a:spcBef>
              <a:spcAft>
                <a:spcPts val="0"/>
              </a:spcAft>
              <a:buFont typeface="Symbol" panose="05050102010706020507" pitchFamily="18" charset="2"/>
              <a:buChar char=""/>
            </a:pPr>
            <a:r>
              <a:rPr lang="en-US" sz="1100" dirty="0">
                <a:latin typeface="Calibri" panose="020F0502020204030204" pitchFamily="34" charset="0"/>
                <a:ea typeface="Calibri" panose="020F0502020204030204" pitchFamily="34" charset="0"/>
              </a:rPr>
              <a:t>99.7% of (710) available Habilitation Supports Waiver slots provided by the State have been filled for FY22 (from October 1, 2021 through September 30, 2022). SWMBH has continued to have the best HSW slot utilization rate throughout the State of Michigan over the past 5 years. </a:t>
            </a:r>
          </a:p>
          <a:p>
            <a:pPr marL="342900" marR="0" lvl="0" indent="-342900">
              <a:spcBef>
                <a:spcPts val="0"/>
              </a:spcBef>
              <a:spcAft>
                <a:spcPts val="0"/>
              </a:spcAft>
              <a:buFont typeface="Symbol" panose="05050102010706020507" pitchFamily="18" charset="2"/>
              <a:buChar char=""/>
            </a:pPr>
            <a:r>
              <a:rPr lang="en-US" sz="1100" dirty="0">
                <a:latin typeface="Calibri" panose="020F0502020204030204" pitchFamily="34" charset="0"/>
                <a:ea typeface="Calibri" panose="020F0502020204030204" pitchFamily="34" charset="0"/>
              </a:rPr>
              <a:t>SWMBH maintained 845 Autism Client Cases (up from 668 in 2021) and worked with CMHSPs to close out cases that had been left open unnecessarily to reflect proper enrollment numbers. </a:t>
            </a:r>
          </a:p>
          <a:p>
            <a:pPr marL="342900" marR="0" lvl="0" indent="-342900">
              <a:spcBef>
                <a:spcPts val="0"/>
              </a:spcBef>
              <a:spcAft>
                <a:spcPts val="0"/>
              </a:spcAft>
              <a:buFont typeface="Symbol" panose="05050102010706020507" pitchFamily="18" charset="2"/>
              <a:buChar char=""/>
            </a:pPr>
            <a:r>
              <a:rPr lang="en-US" sz="1100" dirty="0">
                <a:latin typeface="Calibri" panose="020F0502020204030204" pitchFamily="34" charset="0"/>
                <a:ea typeface="Calibri" panose="020F0502020204030204" pitchFamily="34" charset="0"/>
                <a:cs typeface="Calibri" panose="020F0502020204030204" pitchFamily="34" charset="0"/>
              </a:rPr>
              <a:t>Utilization Management completed 29,056 total authorizations for service; 17,839 Prospective Review Substance Use Disorder (SUD) events; 1,828 individuals who were admitted for psychiatric hospitalizations or crisis residential stays and 14,752 incoming SUD calls with an average phone queue time of 7 seconds or 98.68% of calls were answered in 30 seconds or less.</a:t>
            </a:r>
            <a:endParaRPr lang="en-US" sz="1100" dirty="0">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100" dirty="0"/>
              <a:t>SWMBH Veterans Service Navigator conducted meetings with approximately 120 new Veterans or Veteran Family Members (VFM) and participated in over 15 Veteran Community Events, providing education on services and programs available for our Veterans to take advantage of. </a:t>
            </a:r>
          </a:p>
          <a:p>
            <a:pPr marL="342900" marR="0" lvl="0" indent="-342900">
              <a:spcBef>
                <a:spcPts val="0"/>
              </a:spcBef>
              <a:spcAft>
                <a:spcPts val="0"/>
              </a:spcAft>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There was a 43.9 % reduction in ER claims and 73.3% reduction in inpatient episodes, for the six months prior to ICT involvement versus six months post ICT involvement. Overall, there were less ED claims this year than in years prior (</a:t>
            </a:r>
            <a:r>
              <a:rPr lang="en-US" sz="1100" i="1" dirty="0">
                <a:latin typeface="Calibri" panose="020F0502020204030204" pitchFamily="34" charset="0"/>
                <a:ea typeface="Calibri" panose="020F0502020204030204" pitchFamily="34" charset="0"/>
                <a:cs typeface="Times New Roman" panose="02020603050405020304" pitchFamily="18" charset="0"/>
              </a:rPr>
              <a:t>65.1% decrease</a:t>
            </a: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100" dirty="0">
                <a:latin typeface="Calibri" panose="020F0502020204030204" pitchFamily="34" charset="0"/>
                <a:ea typeface="Calibri" panose="020F0502020204030204" pitchFamily="34" charset="0"/>
              </a:rPr>
              <a:t>SWMBH has trained 2,365 community members on the use/administration of naloxone. A total of 2,694 naloxone rescue kits have been distributed, resulting in 89 reversals by community members and 121 reversals by First Responders. </a:t>
            </a:r>
          </a:p>
          <a:p>
            <a:pPr marL="342900" marR="0" lvl="0" indent="-342900">
              <a:spcBef>
                <a:spcPts val="0"/>
              </a:spcBef>
              <a:spcAft>
                <a:spcPts val="0"/>
              </a:spcAft>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SWMBH achieved a 96% Compliance Score on the Michigan Department of Health and Human Services 2021-2022 Performance Bonus Incentive Program (PBIP) Metrics;  translating into a $2,174,845 achieved bonus award for the Region. </a:t>
            </a:r>
            <a:endParaRPr lang="en-US" sz="11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100" dirty="0">
                <a:latin typeface="Calibri" panose="020F0502020204030204" pitchFamily="34" charset="0"/>
                <a:ea typeface="Calibri" panose="020F0502020204030204" pitchFamily="34" charset="0"/>
                <a:cs typeface="Calibri" panose="020F0502020204030204" pitchFamily="34" charset="0"/>
              </a:rPr>
              <a:t>SWMBH performed very well on the most recent 2022 Health Service Advisory Group (HSAG) – Performance Measure Validation Audit; with 37 out of 37 total elements evaluated, receiving a designation score of “Met,” “Reportable” or “Accepted,” which represents 100% compliance.</a:t>
            </a:r>
            <a:endParaRPr lang="en-US" sz="1100" dirty="0">
              <a:effectLst/>
              <a:latin typeface="Calibri" panose="020F0502020204030204" pitchFamily="34" charset="0"/>
              <a:ea typeface="Calibri" panose="020F0502020204030204" pitchFamily="34" charset="0"/>
            </a:endParaRPr>
          </a:p>
        </p:txBody>
      </p:sp>
      <p:pic>
        <p:nvPicPr>
          <p:cNvPr id="8" name="Picture 7">
            <a:extLst>
              <a:ext uri="{FF2B5EF4-FFF2-40B4-BE49-F238E27FC236}">
                <a16:creationId xmlns:a16="http://schemas.microsoft.com/office/drawing/2014/main" id="{CA6DF1CE-7F41-4755-8F89-93EFFBDC0091}"/>
              </a:ext>
            </a:extLst>
          </p:cNvPr>
          <p:cNvPicPr>
            <a:picLocks noChangeAspect="1"/>
          </p:cNvPicPr>
          <p:nvPr/>
        </p:nvPicPr>
        <p:blipFill>
          <a:blip r:embed="rId4"/>
          <a:stretch>
            <a:fillRect/>
          </a:stretch>
        </p:blipFill>
        <p:spPr>
          <a:xfrm>
            <a:off x="376229" y="557160"/>
            <a:ext cx="7553342" cy="6288550"/>
          </a:xfrm>
          <a:prstGeom prst="rect">
            <a:avLst/>
          </a:prstGeom>
        </p:spPr>
      </p:pic>
    </p:spTree>
    <p:extLst>
      <p:ext uri="{BB962C8B-B14F-4D97-AF65-F5344CB8AC3E}">
        <p14:creationId xmlns:p14="http://schemas.microsoft.com/office/powerpoint/2010/main" val="2654022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7A43A-F61E-407F-8B9C-7C2B34D9CCC6}"/>
              </a:ext>
            </a:extLst>
          </p:cNvPr>
          <p:cNvSpPr>
            <a:spLocks noGrp="1"/>
          </p:cNvSpPr>
          <p:nvPr>
            <p:ph type="title"/>
          </p:nvPr>
        </p:nvSpPr>
        <p:spPr/>
        <p:txBody>
          <a:bodyPr/>
          <a:lstStyle/>
          <a:p>
            <a:r>
              <a:rPr lang="en-US" dirty="0"/>
              <a:t>2023-2024 Board Ends Metrics</a:t>
            </a:r>
          </a:p>
        </p:txBody>
      </p:sp>
      <p:sp>
        <p:nvSpPr>
          <p:cNvPr id="4" name="Slide Number Placeholder 3">
            <a:extLst>
              <a:ext uri="{FF2B5EF4-FFF2-40B4-BE49-F238E27FC236}">
                <a16:creationId xmlns:a16="http://schemas.microsoft.com/office/drawing/2014/main" id="{5C7D20BE-B817-4EB8-896A-87CE4B14705F}"/>
              </a:ext>
            </a:extLst>
          </p:cNvPr>
          <p:cNvSpPr>
            <a:spLocks noGrp="1"/>
          </p:cNvSpPr>
          <p:nvPr>
            <p:ph type="sldNum" sz="quarter" idx="12"/>
          </p:nvPr>
        </p:nvSpPr>
        <p:spPr/>
        <p:txBody>
          <a:bodyPr/>
          <a:lstStyle/>
          <a:p>
            <a:fld id="{486CDD3C-8BF5-47F3-9F8D-5081172585B0}" type="slidenum">
              <a:rPr lang="en-US" smtClean="0"/>
              <a:t>18</a:t>
            </a:fld>
            <a:endParaRPr lang="en-US"/>
          </a:p>
        </p:txBody>
      </p:sp>
      <p:pic>
        <p:nvPicPr>
          <p:cNvPr id="5" name="Picture 4">
            <a:extLst>
              <a:ext uri="{FF2B5EF4-FFF2-40B4-BE49-F238E27FC236}">
                <a16:creationId xmlns:a16="http://schemas.microsoft.com/office/drawing/2014/main" id="{C7786359-BC80-4842-887A-ADCA08BCC145}"/>
              </a:ext>
            </a:extLst>
          </p:cNvPr>
          <p:cNvPicPr>
            <a:picLocks noChangeAspect="1"/>
          </p:cNvPicPr>
          <p:nvPr/>
        </p:nvPicPr>
        <p:blipFill>
          <a:blip r:embed="rId2"/>
          <a:stretch>
            <a:fillRect/>
          </a:stretch>
        </p:blipFill>
        <p:spPr>
          <a:xfrm>
            <a:off x="1143000" y="2103479"/>
            <a:ext cx="6539745" cy="3545481"/>
          </a:xfrm>
          <a:prstGeom prst="rect">
            <a:avLst/>
          </a:prstGeom>
        </p:spPr>
      </p:pic>
    </p:spTree>
    <p:extLst>
      <p:ext uri="{BB962C8B-B14F-4D97-AF65-F5344CB8AC3E}">
        <p14:creationId xmlns:p14="http://schemas.microsoft.com/office/powerpoint/2010/main" val="3183441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7A43A-F61E-407F-8B9C-7C2B34D9CCC6}"/>
              </a:ext>
            </a:extLst>
          </p:cNvPr>
          <p:cNvSpPr>
            <a:spLocks noGrp="1"/>
          </p:cNvSpPr>
          <p:nvPr>
            <p:ph type="title"/>
          </p:nvPr>
        </p:nvSpPr>
        <p:spPr>
          <a:xfrm>
            <a:off x="609600" y="-228600"/>
            <a:ext cx="7620000" cy="1143000"/>
          </a:xfrm>
        </p:spPr>
        <p:txBody>
          <a:bodyPr/>
          <a:lstStyle/>
          <a:p>
            <a:r>
              <a:rPr lang="en-US" dirty="0"/>
              <a:t>2023-2024 Board Ends Metrics</a:t>
            </a:r>
          </a:p>
        </p:txBody>
      </p:sp>
      <p:sp>
        <p:nvSpPr>
          <p:cNvPr id="4" name="Slide Number Placeholder 3">
            <a:extLst>
              <a:ext uri="{FF2B5EF4-FFF2-40B4-BE49-F238E27FC236}">
                <a16:creationId xmlns:a16="http://schemas.microsoft.com/office/drawing/2014/main" id="{5C7D20BE-B817-4EB8-896A-87CE4B14705F}"/>
              </a:ext>
            </a:extLst>
          </p:cNvPr>
          <p:cNvSpPr>
            <a:spLocks noGrp="1"/>
          </p:cNvSpPr>
          <p:nvPr>
            <p:ph type="sldNum" sz="quarter" idx="12"/>
          </p:nvPr>
        </p:nvSpPr>
        <p:spPr/>
        <p:txBody>
          <a:bodyPr/>
          <a:lstStyle/>
          <a:p>
            <a:fld id="{486CDD3C-8BF5-47F3-9F8D-5081172585B0}" type="slidenum">
              <a:rPr lang="en-US" smtClean="0"/>
              <a:t>19</a:t>
            </a:fld>
            <a:endParaRPr lang="en-US"/>
          </a:p>
        </p:txBody>
      </p:sp>
      <p:graphicFrame>
        <p:nvGraphicFramePr>
          <p:cNvPr id="3" name="Table 2">
            <a:extLst>
              <a:ext uri="{FF2B5EF4-FFF2-40B4-BE49-F238E27FC236}">
                <a16:creationId xmlns:a16="http://schemas.microsoft.com/office/drawing/2014/main" id="{B13C6D24-F42A-421A-8958-4E0090FF54CC}"/>
              </a:ext>
            </a:extLst>
          </p:cNvPr>
          <p:cNvGraphicFramePr>
            <a:graphicFrameLocks noGrp="1"/>
          </p:cNvGraphicFramePr>
          <p:nvPr>
            <p:extLst>
              <p:ext uri="{D42A27DB-BD31-4B8C-83A1-F6EECF244321}">
                <p14:modId xmlns:p14="http://schemas.microsoft.com/office/powerpoint/2010/main" val="2737261301"/>
              </p:ext>
            </p:extLst>
          </p:nvPr>
        </p:nvGraphicFramePr>
        <p:xfrm>
          <a:off x="609600" y="1447800"/>
          <a:ext cx="7238999" cy="5029200"/>
        </p:xfrm>
        <a:graphic>
          <a:graphicData uri="http://schemas.openxmlformats.org/drawingml/2006/table">
            <a:tbl>
              <a:tblPr firstRow="1" firstCol="1" bandRow="1"/>
              <a:tblGrid>
                <a:gridCol w="2147161">
                  <a:extLst>
                    <a:ext uri="{9D8B030D-6E8A-4147-A177-3AD203B41FA5}">
                      <a16:colId xmlns:a16="http://schemas.microsoft.com/office/drawing/2014/main" val="665839626"/>
                    </a:ext>
                  </a:extLst>
                </a:gridCol>
                <a:gridCol w="1533686">
                  <a:extLst>
                    <a:ext uri="{9D8B030D-6E8A-4147-A177-3AD203B41FA5}">
                      <a16:colId xmlns:a16="http://schemas.microsoft.com/office/drawing/2014/main" val="3439753329"/>
                    </a:ext>
                  </a:extLst>
                </a:gridCol>
                <a:gridCol w="2024466">
                  <a:extLst>
                    <a:ext uri="{9D8B030D-6E8A-4147-A177-3AD203B41FA5}">
                      <a16:colId xmlns:a16="http://schemas.microsoft.com/office/drawing/2014/main" val="1661540699"/>
                    </a:ext>
                  </a:extLst>
                </a:gridCol>
                <a:gridCol w="1533686">
                  <a:extLst>
                    <a:ext uri="{9D8B030D-6E8A-4147-A177-3AD203B41FA5}">
                      <a16:colId xmlns:a16="http://schemas.microsoft.com/office/drawing/2014/main" val="3688102602"/>
                    </a:ext>
                  </a:extLst>
                </a:gridCol>
              </a:tblGrid>
              <a:tr h="554962">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Metric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Description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Deliverable/Goal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Date Range &amp; Current Status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extLst>
                  <a:ext uri="{0D108BD9-81ED-4DB2-BD59-A6C34878D82A}">
                    <a16:rowId xmlns:a16="http://schemas.microsoft.com/office/drawing/2014/main" val="1890755023"/>
                  </a:ext>
                </a:extLst>
              </a:tr>
              <a:tr h="589093">
                <a:tc gridSpan="4">
                  <a:txBody>
                    <a:bodyPr/>
                    <a:lstStyle/>
                    <a:p>
                      <a:pPr marL="0" marR="0" algn="ctr">
                        <a:lnSpc>
                          <a:spcPct val="107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Strategic Imperative Category: Quality of Life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67945" marR="0" algn="ctr">
                        <a:lnSpc>
                          <a:spcPts val="1245"/>
                        </a:lnSpc>
                        <a:spcBef>
                          <a:spcPts val="0"/>
                        </a:spcBef>
                        <a:spcAft>
                          <a:spcPts val="0"/>
                        </a:spcAft>
                      </a:pPr>
                      <a:r>
                        <a:rPr lang="en-US" sz="750">
                          <a:effectLst/>
                          <a:latin typeface="Calibri" panose="020F0502020204030204" pitchFamily="34" charset="0"/>
                          <a:ea typeface="Calibri" panose="020F0502020204030204" pitchFamily="34" charset="0"/>
                          <a:cs typeface="Calibri" panose="020F0502020204030204" pitchFamily="34" charset="0"/>
                        </a:rPr>
                        <a:t>Persons with Intellectual Developmental Disabilities (I/DD); Serious Mental Illness (SMI); Serious Emotional Disturbances (SED); Autism Spectrum Disorders (ASD), and Substance Use Disorders (SUD) in the SWMBH region see improvements in their quality of life and maximize self- sufficiency, recovery and family preservation.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14761202"/>
                  </a:ext>
                </a:extLst>
              </a:tr>
              <a:tr h="281918">
                <a:tc gridSpan="4">
                  <a:txBody>
                    <a:bodyPr/>
                    <a:lstStyle/>
                    <a:p>
                      <a:pPr marL="0" marR="0" algn="ctr">
                        <a:lnSpc>
                          <a:spcPct val="107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Metrics 1-5 are from the 2023 Performance Bonus Incentive Program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2191062"/>
                  </a:ext>
                </a:extLst>
              </a:tr>
              <a:tr h="3603227">
                <a:tc>
                  <a:txBody>
                    <a:bodyPr/>
                    <a:lstStyle/>
                    <a:p>
                      <a:pPr marL="0" marR="0" lvl="0" indent="0">
                        <a:lnSpc>
                          <a:spcPct val="107000"/>
                        </a:lnSpc>
                        <a:spcBef>
                          <a:spcPts val="0"/>
                        </a:spcBef>
                        <a:spcAft>
                          <a:spcPts val="0"/>
                        </a:spcAft>
                        <a:buFont typeface="+mj-lt"/>
                        <a:buNone/>
                      </a:pPr>
                      <a:r>
                        <a:rPr lang="en-US" sz="1300" dirty="0">
                          <a:effectLst/>
                          <a:latin typeface="Calibri" panose="020F0502020204030204" pitchFamily="34" charset="0"/>
                          <a:ea typeface="Calibri" panose="020F0502020204030204" pitchFamily="34" charset="0"/>
                          <a:cs typeface="Times New Roman" panose="02020603050405020304" pitchFamily="18" charset="0"/>
                        </a:rPr>
                        <a:t>Achieve 95% of Veteran’s Metric Performance -Based Incentive Program monetary award based on FY23 MDHHS specifications. </a:t>
                      </a:r>
                    </a:p>
                    <a:p>
                      <a:pPr marL="0" marR="0" lvl="0" indent="0">
                        <a:lnSpc>
                          <a:spcPct val="107000"/>
                        </a:lnSpc>
                        <a:spcBef>
                          <a:spcPts val="0"/>
                        </a:spcBef>
                        <a:spcAft>
                          <a:spcPts val="0"/>
                        </a:spcAft>
                        <a:buFont typeface="+mj-l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(25 pts. via MDHHS Contract)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 point will be awarded for successful completion. Confirmation via MDHHS official PBIP report received in December 2023.</a:t>
                      </a:r>
                    </a:p>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SWMBH Metric Owner: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Sarah Ameter and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Natalie Spivak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This metric is in direct alignment with the 2023 Performance Bonus Incentive Program (PBIP) (P.1. PA 107 sec 105d) Identification of beneficiaries who may be eligible for services through the Veteran’s Administration.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mj-lt"/>
                        <a:buAutoNum type="alphaLcPeriod"/>
                      </a:pPr>
                      <a:r>
                        <a:rPr lang="en-US" sz="1100">
                          <a:effectLst/>
                          <a:latin typeface="Calibri" panose="020F0502020204030204" pitchFamily="34" charset="0"/>
                          <a:ea typeface="Calibri" panose="020F0502020204030204" pitchFamily="34" charset="0"/>
                          <a:cs typeface="Times New Roman" panose="02020603050405020304" pitchFamily="18" charset="0"/>
                        </a:rPr>
                        <a:t>Timely submission of Veteran Services Navigator collection form by the last day of the month following the end of each quarter. </a:t>
                      </a:r>
                    </a:p>
                    <a:p>
                      <a:pPr marL="342900" marR="0" lvl="0" indent="-342900">
                        <a:lnSpc>
                          <a:spcPct val="107000"/>
                        </a:lnSpc>
                        <a:spcBef>
                          <a:spcPts val="0"/>
                        </a:spcBef>
                        <a:spcAft>
                          <a:spcPts val="0"/>
                        </a:spcAft>
                        <a:buFont typeface="+mj-lt"/>
                        <a:buAutoNum type="alphaLcPeriod"/>
                      </a:pPr>
                      <a:r>
                        <a:rPr lang="en-US" sz="1100">
                          <a:effectLst/>
                          <a:latin typeface="Calibri" panose="020F0502020204030204" pitchFamily="34" charset="0"/>
                          <a:ea typeface="Calibri" panose="020F0502020204030204" pitchFamily="34" charset="0"/>
                          <a:cs typeface="Times New Roman" panose="02020603050405020304" pitchFamily="18" charset="0"/>
                        </a:rPr>
                        <a:t>Submit BH TEDs data quality monitoring narrative report by 1/1/2023.</a:t>
                      </a:r>
                    </a:p>
                    <a:p>
                      <a:pPr marL="342900" marR="0" lvl="0" indent="-342900">
                        <a:lnSpc>
                          <a:spcPct val="107000"/>
                        </a:lnSpc>
                        <a:spcBef>
                          <a:spcPts val="0"/>
                        </a:spcBef>
                        <a:spcAft>
                          <a:spcPts val="0"/>
                        </a:spcAft>
                        <a:buFont typeface="+mj-lt"/>
                        <a:buAutoNum type="alphaLcPeriod"/>
                      </a:pPr>
                      <a:r>
                        <a:rPr lang="en-US" sz="1100">
                          <a:effectLst/>
                          <a:latin typeface="Calibri" panose="020F0502020204030204" pitchFamily="34" charset="0"/>
                          <a:ea typeface="Calibri" panose="020F0502020204030204" pitchFamily="34" charset="0"/>
                          <a:cs typeface="Times New Roman" panose="02020603050405020304" pitchFamily="18" charset="0"/>
                        </a:rPr>
                        <a:t>Submit VSN – BH TEDs comparison narrative report by 7/1/2023.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Pending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Reporting Period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10/1/23 – 9/30/23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Metric Board Report Date: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October 13, 2023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179278"/>
                  </a:ext>
                </a:extLst>
              </a:tr>
            </a:tbl>
          </a:graphicData>
        </a:graphic>
      </p:graphicFrame>
      <p:sp>
        <p:nvSpPr>
          <p:cNvPr id="6" name="Rectangle 1">
            <a:extLst>
              <a:ext uri="{FF2B5EF4-FFF2-40B4-BE49-F238E27FC236}">
                <a16:creationId xmlns:a16="http://schemas.microsoft.com/office/drawing/2014/main" id="{D81E15F7-8D9A-4DF9-84F3-C61D0268E7E3}"/>
              </a:ext>
            </a:extLst>
          </p:cNvPr>
          <p:cNvSpPr>
            <a:spLocks noChangeArrowheads="1"/>
          </p:cNvSpPr>
          <p:nvPr/>
        </p:nvSpPr>
        <p:spPr bwMode="auto">
          <a:xfrm>
            <a:off x="-365601" y="82249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Metric Results Key:</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a:ln>
                  <a:noFill/>
                </a:ln>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(Achieved) </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a:ln>
                  <a:noFill/>
                </a:ln>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(Pending) </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(Not Met)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91078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Big Picture</a:t>
            </a:r>
          </a:p>
        </p:txBody>
      </p:sp>
      <p:sp>
        <p:nvSpPr>
          <p:cNvPr id="3" name="Content Placeholder 2"/>
          <p:cNvSpPr>
            <a:spLocks noGrp="1"/>
          </p:cNvSpPr>
          <p:nvPr>
            <p:ph idx="1"/>
          </p:nvPr>
        </p:nvSpPr>
        <p:spPr>
          <a:xfrm>
            <a:off x="152400" y="1600200"/>
            <a:ext cx="8153400" cy="4800600"/>
          </a:xfrm>
        </p:spPr>
        <p:txBody>
          <a:bodyPr>
            <a:normAutofit fontScale="77500" lnSpcReduction="20000"/>
          </a:bodyPr>
          <a:lstStyle/>
          <a:p>
            <a:pPr>
              <a:buFont typeface="Wingdings" panose="05000000000000000000" pitchFamily="2" charset="2"/>
              <a:buChar char="v"/>
            </a:pPr>
            <a:r>
              <a:rPr lang="en-US" sz="2300" b="1" dirty="0"/>
              <a:t>General Overview</a:t>
            </a:r>
            <a:r>
              <a:rPr lang="en-US" sz="2300" dirty="0"/>
              <a:t>: Southwest Michigan Behavioral Health (SWMBH) is the Prepaid Inpatient Health Plan (PIHP) for eight Michigan counties, and is in partnership with the Community Mental Health (CMH) agencies of these counties.  SWMBH, in partnership with the CMH’s and local providers, provides mental health services to adults with severe and persistent mental illness, children with severe emotional disturbance, individuals with developmental disabilities, and individuals with substance use disorders.  As the manager of services, SWMBH will make sure that services are provided to you based on your needs and goals and are within the guidelines set by the state of Michigan.  SWMBH Strives to ensure that you and your family members are treated with dignity and respect.</a:t>
            </a:r>
          </a:p>
          <a:p>
            <a:pPr marL="114300" indent="0">
              <a:buNone/>
            </a:pPr>
            <a:endParaRPr lang="en-US" sz="2300" dirty="0"/>
          </a:p>
          <a:p>
            <a:pPr>
              <a:buFont typeface="Wingdings" panose="05000000000000000000" pitchFamily="2" charset="2"/>
              <a:buChar char="v"/>
            </a:pPr>
            <a:r>
              <a:rPr lang="en-US" sz="2300" b="1" dirty="0"/>
              <a:t>Philosophy</a:t>
            </a:r>
            <a:r>
              <a:rPr lang="en-US" sz="2300" dirty="0"/>
              <a:t>: “Quality and Excellence through Partnerships”</a:t>
            </a:r>
          </a:p>
          <a:p>
            <a:pPr marL="114300" indent="0">
              <a:buNone/>
            </a:pPr>
            <a:endParaRPr lang="en-US" sz="2300" dirty="0"/>
          </a:p>
          <a:p>
            <a:pPr>
              <a:buFont typeface="Wingdings" panose="05000000000000000000" pitchFamily="2" charset="2"/>
              <a:buChar char="v"/>
            </a:pPr>
            <a:r>
              <a:rPr lang="en-US" sz="2300" b="1" dirty="0"/>
              <a:t>Mission</a:t>
            </a:r>
            <a:r>
              <a:rPr lang="en-US" sz="2300" dirty="0"/>
              <a:t>: “SWMBH strives to be Michigan’s preeminent benefits manager  and integrative healthcare partner, assuring regional health status improvements, quality, value, trust, and CMHSP participant success.”</a:t>
            </a:r>
          </a:p>
          <a:p>
            <a:pPr marL="114300" indent="0">
              <a:buNone/>
            </a:pPr>
            <a:endParaRPr lang="en-US" sz="2300" dirty="0"/>
          </a:p>
          <a:p>
            <a:pPr>
              <a:buFont typeface="Wingdings" panose="05000000000000000000" pitchFamily="2" charset="2"/>
              <a:buChar char="v"/>
            </a:pPr>
            <a:r>
              <a:rPr lang="en-US" sz="2300" b="1" dirty="0"/>
              <a:t>Vision</a:t>
            </a:r>
            <a:r>
              <a:rPr lang="en-US" sz="2300" dirty="0"/>
              <a:t>: “An optimal quality of life in the community for everyone.”</a:t>
            </a:r>
          </a:p>
          <a:p>
            <a:pPr marL="114300" indent="0">
              <a:buNone/>
            </a:pPr>
            <a:endParaRPr lang="en-US" dirty="0"/>
          </a:p>
        </p:txBody>
      </p:sp>
      <p:sp>
        <p:nvSpPr>
          <p:cNvPr id="4" name="Slide Number Placeholder 3"/>
          <p:cNvSpPr>
            <a:spLocks noGrp="1"/>
          </p:cNvSpPr>
          <p:nvPr>
            <p:ph type="sldNum" sz="quarter" idx="12"/>
          </p:nvPr>
        </p:nvSpPr>
        <p:spPr/>
        <p:txBody>
          <a:bodyPr/>
          <a:lstStyle/>
          <a:p>
            <a:fld id="{486CDD3C-8BF5-47F3-9F8D-5081172585B0}" type="slidenum">
              <a:rPr lang="en-US" smtClean="0"/>
              <a:t>2</a:t>
            </a:fld>
            <a:endParaRPr lang="en-US"/>
          </a:p>
        </p:txBody>
      </p:sp>
      <p:pic>
        <p:nvPicPr>
          <p:cNvPr id="5"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8584" y="174457"/>
            <a:ext cx="1297232" cy="1243181"/>
          </a:xfrm>
          <a:prstGeom prst="rect">
            <a:avLst/>
          </a:prstGeom>
        </p:spPr>
      </p:pic>
    </p:spTree>
    <p:extLst>
      <p:ext uri="{BB962C8B-B14F-4D97-AF65-F5344CB8AC3E}">
        <p14:creationId xmlns:p14="http://schemas.microsoft.com/office/powerpoint/2010/main" val="4093209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7A43A-F61E-407F-8B9C-7C2B34D9CCC6}"/>
              </a:ext>
            </a:extLst>
          </p:cNvPr>
          <p:cNvSpPr>
            <a:spLocks noGrp="1"/>
          </p:cNvSpPr>
          <p:nvPr>
            <p:ph type="title"/>
          </p:nvPr>
        </p:nvSpPr>
        <p:spPr>
          <a:xfrm>
            <a:off x="609600" y="-228600"/>
            <a:ext cx="7620000" cy="1143000"/>
          </a:xfrm>
        </p:spPr>
        <p:txBody>
          <a:bodyPr/>
          <a:lstStyle/>
          <a:p>
            <a:r>
              <a:rPr lang="en-US" dirty="0"/>
              <a:t>2023-2024 Board Ends Metrics</a:t>
            </a:r>
          </a:p>
        </p:txBody>
      </p:sp>
      <p:sp>
        <p:nvSpPr>
          <p:cNvPr id="4" name="Slide Number Placeholder 3">
            <a:extLst>
              <a:ext uri="{FF2B5EF4-FFF2-40B4-BE49-F238E27FC236}">
                <a16:creationId xmlns:a16="http://schemas.microsoft.com/office/drawing/2014/main" id="{5C7D20BE-B817-4EB8-896A-87CE4B14705F}"/>
              </a:ext>
            </a:extLst>
          </p:cNvPr>
          <p:cNvSpPr>
            <a:spLocks noGrp="1"/>
          </p:cNvSpPr>
          <p:nvPr>
            <p:ph type="sldNum" sz="quarter" idx="12"/>
          </p:nvPr>
        </p:nvSpPr>
        <p:spPr/>
        <p:txBody>
          <a:bodyPr/>
          <a:lstStyle/>
          <a:p>
            <a:fld id="{486CDD3C-8BF5-47F3-9F8D-5081172585B0}" type="slidenum">
              <a:rPr lang="en-US" smtClean="0"/>
              <a:t>20</a:t>
            </a:fld>
            <a:endParaRPr lang="en-US"/>
          </a:p>
        </p:txBody>
      </p:sp>
      <p:sp>
        <p:nvSpPr>
          <p:cNvPr id="6" name="Rectangle 1">
            <a:extLst>
              <a:ext uri="{FF2B5EF4-FFF2-40B4-BE49-F238E27FC236}">
                <a16:creationId xmlns:a16="http://schemas.microsoft.com/office/drawing/2014/main" id="{D81E15F7-8D9A-4DF9-84F3-C61D0268E7E3}"/>
              </a:ext>
            </a:extLst>
          </p:cNvPr>
          <p:cNvSpPr>
            <a:spLocks noChangeArrowheads="1"/>
          </p:cNvSpPr>
          <p:nvPr/>
        </p:nvSpPr>
        <p:spPr bwMode="auto">
          <a:xfrm>
            <a:off x="-365601" y="82249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Metric Results Key:</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a:ln>
                  <a:noFill/>
                </a:ln>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(Achieved) </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a:ln>
                  <a:noFill/>
                </a:ln>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(Pending) </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(Not Met)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39C42B56-E327-487D-9E71-7702184271A1}"/>
              </a:ext>
            </a:extLst>
          </p:cNvPr>
          <p:cNvGraphicFramePr>
            <a:graphicFrameLocks noGrp="1"/>
          </p:cNvGraphicFramePr>
          <p:nvPr>
            <p:extLst>
              <p:ext uri="{D42A27DB-BD31-4B8C-83A1-F6EECF244321}">
                <p14:modId xmlns:p14="http://schemas.microsoft.com/office/powerpoint/2010/main" val="2990616021"/>
              </p:ext>
            </p:extLst>
          </p:nvPr>
        </p:nvGraphicFramePr>
        <p:xfrm>
          <a:off x="637309" y="1600200"/>
          <a:ext cx="7318851" cy="4292600"/>
        </p:xfrm>
        <a:graphic>
          <a:graphicData uri="http://schemas.openxmlformats.org/drawingml/2006/table">
            <a:tbl>
              <a:tblPr firstRow="1" firstCol="1" bandRow="1"/>
              <a:tblGrid>
                <a:gridCol w="2170846">
                  <a:extLst>
                    <a:ext uri="{9D8B030D-6E8A-4147-A177-3AD203B41FA5}">
                      <a16:colId xmlns:a16="http://schemas.microsoft.com/office/drawing/2014/main" val="242300876"/>
                    </a:ext>
                  </a:extLst>
                </a:gridCol>
                <a:gridCol w="1550604">
                  <a:extLst>
                    <a:ext uri="{9D8B030D-6E8A-4147-A177-3AD203B41FA5}">
                      <a16:colId xmlns:a16="http://schemas.microsoft.com/office/drawing/2014/main" val="578522559"/>
                    </a:ext>
                  </a:extLst>
                </a:gridCol>
                <a:gridCol w="2046797">
                  <a:extLst>
                    <a:ext uri="{9D8B030D-6E8A-4147-A177-3AD203B41FA5}">
                      <a16:colId xmlns:a16="http://schemas.microsoft.com/office/drawing/2014/main" val="917243261"/>
                    </a:ext>
                  </a:extLst>
                </a:gridCol>
                <a:gridCol w="1550604">
                  <a:extLst>
                    <a:ext uri="{9D8B030D-6E8A-4147-A177-3AD203B41FA5}">
                      <a16:colId xmlns:a16="http://schemas.microsoft.com/office/drawing/2014/main" val="1841645582"/>
                    </a:ext>
                  </a:extLst>
                </a:gridCol>
              </a:tblGrid>
              <a:tr h="526439">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Metric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Description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Deliverable/Goal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Date Range &amp; Current Status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extLst>
                  <a:ext uri="{0D108BD9-81ED-4DB2-BD59-A6C34878D82A}">
                    <a16:rowId xmlns:a16="http://schemas.microsoft.com/office/drawing/2014/main" val="4260414692"/>
                  </a:ext>
                </a:extLst>
              </a:tr>
              <a:tr h="3766161">
                <a:tc>
                  <a:txBody>
                    <a:bodyPr/>
                    <a:lstStyle/>
                    <a:p>
                      <a:pPr marL="0" marR="225425" lvl="0" indent="0">
                        <a:lnSpc>
                          <a:spcPct val="107000"/>
                        </a:lnSpc>
                        <a:spcBef>
                          <a:spcPts val="5"/>
                        </a:spcBef>
                        <a:spcAft>
                          <a:spcPts val="0"/>
                        </a:spcAft>
                        <a:buFont typeface="+mj-lt"/>
                        <a:buNone/>
                        <a:tabLst>
                          <a:tab pos="525780" algn="l"/>
                        </a:tabLst>
                      </a:pPr>
                      <a:r>
                        <a:rPr lang="en-US" sz="1300" dirty="0">
                          <a:effectLst/>
                          <a:latin typeface="Calibri" panose="020F0502020204030204" pitchFamily="34" charset="0"/>
                          <a:ea typeface="Calibri" panose="020F0502020204030204" pitchFamily="34" charset="0"/>
                          <a:cs typeface="Times New Roman" panose="02020603050405020304" pitchFamily="18" charset="0"/>
                        </a:rPr>
                        <a:t>Achieve 95% of Increased Data Sharing Performance Bonus Incentive Program (PBIP) monetary award based on MDHHS</a:t>
                      </a:r>
                      <a:r>
                        <a:rPr lang="en-US" sz="13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300" dirty="0">
                          <a:effectLst/>
                          <a:latin typeface="Calibri" panose="020F0502020204030204" pitchFamily="34" charset="0"/>
                          <a:ea typeface="Calibri" panose="020F0502020204030204" pitchFamily="34" charset="0"/>
                          <a:cs typeface="Times New Roman" panose="02020603050405020304" pitchFamily="18" charset="0"/>
                        </a:rPr>
                        <a:t>specifications.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 point will be awarded for successful completion. Confirmation via MDHHS official PBIP report received in December 2023.</a:t>
                      </a:r>
                    </a:p>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SWMBH Metric Owner: </a:t>
                      </a:r>
                    </a:p>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Natalie Spivak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metric is in direct alignment with the 2023 Performance Bonus Incentive Program (PBIP) (P.2. PA 107 sec 105d) Sending ADT messages for purposes of care coordination through health information exchange.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SWMBH will submit to MDHHS a narrative report by 7/31/2023, listing CMHSP’s sending ADT messages, and barriers for those who are not, along with remediation efforts and plans. In the event that MiHIN cannot accept or process contractor’s ADT submissions this will not constitute failure on Contractor’s part.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Pending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Reporting Period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10/1/23 – 9/30/23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Metric Board Report Date: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October 13, 2023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4352131"/>
                  </a:ext>
                </a:extLst>
              </a:tr>
            </a:tbl>
          </a:graphicData>
        </a:graphic>
      </p:graphicFrame>
    </p:spTree>
    <p:extLst>
      <p:ext uri="{BB962C8B-B14F-4D97-AF65-F5344CB8AC3E}">
        <p14:creationId xmlns:p14="http://schemas.microsoft.com/office/powerpoint/2010/main" val="3191878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7A43A-F61E-407F-8B9C-7C2B34D9CCC6}"/>
              </a:ext>
            </a:extLst>
          </p:cNvPr>
          <p:cNvSpPr>
            <a:spLocks noGrp="1"/>
          </p:cNvSpPr>
          <p:nvPr>
            <p:ph type="title"/>
          </p:nvPr>
        </p:nvSpPr>
        <p:spPr>
          <a:xfrm>
            <a:off x="609600" y="-228600"/>
            <a:ext cx="7620000" cy="1143000"/>
          </a:xfrm>
        </p:spPr>
        <p:txBody>
          <a:bodyPr/>
          <a:lstStyle/>
          <a:p>
            <a:r>
              <a:rPr lang="en-US" dirty="0"/>
              <a:t>2023-2024 Board Ends Metrics</a:t>
            </a:r>
          </a:p>
        </p:txBody>
      </p:sp>
      <p:sp>
        <p:nvSpPr>
          <p:cNvPr id="4" name="Slide Number Placeholder 3">
            <a:extLst>
              <a:ext uri="{FF2B5EF4-FFF2-40B4-BE49-F238E27FC236}">
                <a16:creationId xmlns:a16="http://schemas.microsoft.com/office/drawing/2014/main" id="{5C7D20BE-B817-4EB8-896A-87CE4B14705F}"/>
              </a:ext>
            </a:extLst>
          </p:cNvPr>
          <p:cNvSpPr>
            <a:spLocks noGrp="1"/>
          </p:cNvSpPr>
          <p:nvPr>
            <p:ph type="sldNum" sz="quarter" idx="12"/>
          </p:nvPr>
        </p:nvSpPr>
        <p:spPr/>
        <p:txBody>
          <a:bodyPr/>
          <a:lstStyle/>
          <a:p>
            <a:fld id="{486CDD3C-8BF5-47F3-9F8D-5081172585B0}" type="slidenum">
              <a:rPr lang="en-US" smtClean="0"/>
              <a:t>21</a:t>
            </a:fld>
            <a:endParaRPr lang="en-US"/>
          </a:p>
        </p:txBody>
      </p:sp>
      <p:sp>
        <p:nvSpPr>
          <p:cNvPr id="6" name="Rectangle 1">
            <a:extLst>
              <a:ext uri="{FF2B5EF4-FFF2-40B4-BE49-F238E27FC236}">
                <a16:creationId xmlns:a16="http://schemas.microsoft.com/office/drawing/2014/main" id="{D81E15F7-8D9A-4DF9-84F3-C61D0268E7E3}"/>
              </a:ext>
            </a:extLst>
          </p:cNvPr>
          <p:cNvSpPr>
            <a:spLocks noChangeArrowheads="1"/>
          </p:cNvSpPr>
          <p:nvPr/>
        </p:nvSpPr>
        <p:spPr bwMode="auto">
          <a:xfrm>
            <a:off x="-365601" y="82249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Metric Results Key:</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a:ln>
                  <a:noFill/>
                </a:ln>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(Achieved) </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a:ln>
                  <a:noFill/>
                </a:ln>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(Pending) </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(Not Met)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CE972014-0EB2-444A-8E41-284FA5E4A584}"/>
              </a:ext>
            </a:extLst>
          </p:cNvPr>
          <p:cNvGraphicFramePr>
            <a:graphicFrameLocks noGrp="1"/>
          </p:cNvGraphicFramePr>
          <p:nvPr>
            <p:extLst>
              <p:ext uri="{D42A27DB-BD31-4B8C-83A1-F6EECF244321}">
                <p14:modId xmlns:p14="http://schemas.microsoft.com/office/powerpoint/2010/main" val="229226760"/>
              </p:ext>
            </p:extLst>
          </p:nvPr>
        </p:nvGraphicFramePr>
        <p:xfrm>
          <a:off x="598054" y="1451991"/>
          <a:ext cx="7555345" cy="4948809"/>
        </p:xfrm>
        <a:graphic>
          <a:graphicData uri="http://schemas.openxmlformats.org/drawingml/2006/table">
            <a:tbl>
              <a:tblPr firstRow="1" firstCol="1" bandRow="1"/>
              <a:tblGrid>
                <a:gridCol w="2240992">
                  <a:extLst>
                    <a:ext uri="{9D8B030D-6E8A-4147-A177-3AD203B41FA5}">
                      <a16:colId xmlns:a16="http://schemas.microsoft.com/office/drawing/2014/main" val="258604860"/>
                    </a:ext>
                  </a:extLst>
                </a:gridCol>
                <a:gridCol w="1600709">
                  <a:extLst>
                    <a:ext uri="{9D8B030D-6E8A-4147-A177-3AD203B41FA5}">
                      <a16:colId xmlns:a16="http://schemas.microsoft.com/office/drawing/2014/main" val="606861806"/>
                    </a:ext>
                  </a:extLst>
                </a:gridCol>
                <a:gridCol w="2112935">
                  <a:extLst>
                    <a:ext uri="{9D8B030D-6E8A-4147-A177-3AD203B41FA5}">
                      <a16:colId xmlns:a16="http://schemas.microsoft.com/office/drawing/2014/main" val="2952291739"/>
                    </a:ext>
                  </a:extLst>
                </a:gridCol>
                <a:gridCol w="1600709">
                  <a:extLst>
                    <a:ext uri="{9D8B030D-6E8A-4147-A177-3AD203B41FA5}">
                      <a16:colId xmlns:a16="http://schemas.microsoft.com/office/drawing/2014/main" val="981628400"/>
                    </a:ext>
                  </a:extLst>
                </a:gridCol>
              </a:tblGrid>
              <a:tr h="4948809">
                <a:tc>
                  <a:txBody>
                    <a:bodyPr/>
                    <a:lstStyle/>
                    <a:p>
                      <a:pPr marL="0" marR="0" lvl="0" indent="0">
                        <a:lnSpc>
                          <a:spcPct val="107000"/>
                        </a:lnSpc>
                        <a:spcBef>
                          <a:spcPts val="0"/>
                        </a:spcBef>
                        <a:spcAft>
                          <a:spcPts val="0"/>
                        </a:spcAft>
                        <a:buFont typeface="+mj-lt"/>
                        <a:buNone/>
                      </a:pPr>
                      <a:r>
                        <a:rPr lang="en-US" sz="1300" dirty="0">
                          <a:effectLst/>
                          <a:latin typeface="Calibri" panose="020F0502020204030204" pitchFamily="34" charset="0"/>
                          <a:ea typeface="Calibri" panose="020F0502020204030204" pitchFamily="34" charset="0"/>
                          <a:cs typeface="Times New Roman" panose="02020603050405020304" pitchFamily="18" charset="0"/>
                        </a:rPr>
                        <a:t>SWMBH will achieve the FY23 Initiation and Engagement State Specified benchmarks and participate in DHHS led data validation activities.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SWMBH Metric Owner: </a:t>
                      </a:r>
                    </a:p>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Joel Smith</a:t>
                      </a:r>
                    </a:p>
                    <a:p>
                      <a:pPr marL="228600" marR="225425" algn="ctr">
                        <a:lnSpc>
                          <a:spcPct val="107000"/>
                        </a:lnSpc>
                        <a:spcBef>
                          <a:spcPts val="5"/>
                        </a:spcBef>
                        <a:spcAft>
                          <a:spcPts val="0"/>
                        </a:spcAft>
                        <a:tabLst>
                          <a:tab pos="52578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Supporting SL’s:</a:t>
                      </a:r>
                    </a:p>
                    <a:p>
                      <a:pPr marL="228600" marR="225425" algn="ctr">
                        <a:lnSpc>
                          <a:spcPct val="107000"/>
                        </a:lnSpc>
                        <a:spcBef>
                          <a:spcPts val="5"/>
                        </a:spcBef>
                        <a:spcAft>
                          <a:spcPts val="0"/>
                        </a:spcAft>
                        <a:tabLst>
                          <a:tab pos="52578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Jonathan Gardner</a:t>
                      </a:r>
                    </a:p>
                    <a:p>
                      <a:pPr marL="228600" marR="225425" algn="ctr">
                        <a:lnSpc>
                          <a:spcPct val="107000"/>
                        </a:lnSpc>
                        <a:spcBef>
                          <a:spcPts val="5"/>
                        </a:spcBef>
                        <a:spcAft>
                          <a:spcPts val="0"/>
                        </a:spcAft>
                        <a:tabLst>
                          <a:tab pos="52578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Alena Lacey</a:t>
                      </a:r>
                    </a:p>
                    <a:p>
                      <a:pPr marL="22860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This metric is listed under section P.3. PA 107 sec 105d in the 2023 MDHHS PBIP specification table. This metric is also utilized for the 2023 PBIP, CCBHCC and OHH bonus incentive programs. The percentage of adolescents and adults with a new episode of alcohol or other drug (AOD) abuse or dependence who received the following: 1. Initiation of AOD Treatment: The percentage of beneficiaries who initiate treatment within </a:t>
                      </a:r>
                      <a:r>
                        <a:rPr lang="en-US" sz="900" b="1" i="1">
                          <a:effectLst/>
                          <a:latin typeface="Calibri" panose="020F0502020204030204" pitchFamily="34" charset="0"/>
                          <a:ea typeface="Calibri" panose="020F0502020204030204" pitchFamily="34" charset="0"/>
                          <a:cs typeface="Times New Roman" panose="02020603050405020304" pitchFamily="18" charset="0"/>
                        </a:rPr>
                        <a:t>14 calendar</a:t>
                      </a:r>
                      <a:r>
                        <a:rPr lang="en-US" sz="900">
                          <a:effectLst/>
                          <a:latin typeface="Calibri" panose="020F0502020204030204" pitchFamily="34" charset="0"/>
                          <a:ea typeface="Calibri" panose="020F0502020204030204" pitchFamily="34" charset="0"/>
                          <a:cs typeface="Times New Roman" panose="02020603050405020304" pitchFamily="18" charset="0"/>
                        </a:rPr>
                        <a:t> days of the diagnosis. 2. Engagement of AOD Treatment:  The percentage of beneficiaries who initiated treatment and who had two or more additional AOD services or Medication Assisted Treatment (MAT) within </a:t>
                      </a:r>
                      <a:r>
                        <a:rPr lang="en-US" sz="900" b="1" i="1">
                          <a:effectLst/>
                          <a:latin typeface="Calibri" panose="020F0502020204030204" pitchFamily="34" charset="0"/>
                          <a:ea typeface="Calibri" panose="020F0502020204030204" pitchFamily="34" charset="0"/>
                          <a:cs typeface="Times New Roman" panose="02020603050405020304" pitchFamily="18" charset="0"/>
                        </a:rPr>
                        <a:t>34 calendar days </a:t>
                      </a:r>
                      <a:r>
                        <a:rPr lang="en-US" sz="900">
                          <a:effectLst/>
                          <a:latin typeface="Calibri" panose="020F0502020204030204" pitchFamily="34" charset="0"/>
                          <a:ea typeface="Calibri" panose="020F0502020204030204" pitchFamily="34" charset="0"/>
                          <a:cs typeface="Times New Roman" panose="02020603050405020304" pitchFamily="18" charset="0"/>
                        </a:rPr>
                        <a:t>of the initiation visit.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0"/>
                        </a:spcBef>
                        <a:spcAft>
                          <a:spcPts val="0"/>
                        </a:spcAft>
                        <a:buSzPts val="1050"/>
                        <a:buFont typeface="+mj-lt"/>
                        <a:buAutoNum type="alphaLcPeriod"/>
                      </a:pPr>
                      <a:r>
                        <a:rPr lang="en-US" sz="1000">
                          <a:effectLst/>
                          <a:latin typeface="Calibri" panose="020F0502020204030204" pitchFamily="34" charset="0"/>
                          <a:ea typeface="Calibri" panose="020F0502020204030204" pitchFamily="34" charset="0"/>
                          <a:cs typeface="Times New Roman" panose="02020603050405020304" pitchFamily="18" charset="0"/>
                        </a:rPr>
                        <a:t>The PIHP must participate in DHHS planned and DHHS-provided data validation activities and meetings. PIHPs will be provided IET data files by January 31 each year, and within 120 calendar days, return their data validation template, completed, to DHHS. 1 point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50"/>
                        <a:buFont typeface="+mj-lt"/>
                        <a:buAutoNum type="alphaLcPeriod"/>
                      </a:pPr>
                      <a:r>
                        <a:rPr lang="en-US" sz="1000">
                          <a:effectLst/>
                          <a:latin typeface="Calibri" panose="020F0502020204030204" pitchFamily="34" charset="0"/>
                          <a:ea typeface="Calibri" panose="020F0502020204030204" pitchFamily="34" charset="0"/>
                          <a:cs typeface="Times New Roman" panose="02020603050405020304" pitchFamily="18" charset="0"/>
                        </a:rPr>
                        <a:t>CCBHC Goal – Participating CCBHC sites achieve IET- 14-day metric at 42.5% and the IET-34-day metric at 18.5% per state indicated benchmarks. ½ point each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Pending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Data Collection Period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10/1/22 – 9/30/23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Metric Board Report Date: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November 10, 2023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2939734"/>
                  </a:ext>
                </a:extLst>
              </a:tr>
            </a:tbl>
          </a:graphicData>
        </a:graphic>
      </p:graphicFrame>
    </p:spTree>
    <p:extLst>
      <p:ext uri="{BB962C8B-B14F-4D97-AF65-F5344CB8AC3E}">
        <p14:creationId xmlns:p14="http://schemas.microsoft.com/office/powerpoint/2010/main" val="389407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7A43A-F61E-407F-8B9C-7C2B34D9CCC6}"/>
              </a:ext>
            </a:extLst>
          </p:cNvPr>
          <p:cNvSpPr>
            <a:spLocks noGrp="1"/>
          </p:cNvSpPr>
          <p:nvPr>
            <p:ph type="title"/>
          </p:nvPr>
        </p:nvSpPr>
        <p:spPr>
          <a:xfrm>
            <a:off x="609600" y="-228600"/>
            <a:ext cx="7620000" cy="1143000"/>
          </a:xfrm>
        </p:spPr>
        <p:txBody>
          <a:bodyPr/>
          <a:lstStyle/>
          <a:p>
            <a:r>
              <a:rPr lang="en-US" dirty="0"/>
              <a:t>2023-2024 Board Ends Metrics</a:t>
            </a:r>
          </a:p>
        </p:txBody>
      </p:sp>
      <p:sp>
        <p:nvSpPr>
          <p:cNvPr id="4" name="Slide Number Placeholder 3">
            <a:extLst>
              <a:ext uri="{FF2B5EF4-FFF2-40B4-BE49-F238E27FC236}">
                <a16:creationId xmlns:a16="http://schemas.microsoft.com/office/drawing/2014/main" id="{5C7D20BE-B817-4EB8-896A-87CE4B14705F}"/>
              </a:ext>
            </a:extLst>
          </p:cNvPr>
          <p:cNvSpPr>
            <a:spLocks noGrp="1"/>
          </p:cNvSpPr>
          <p:nvPr>
            <p:ph type="sldNum" sz="quarter" idx="12"/>
          </p:nvPr>
        </p:nvSpPr>
        <p:spPr/>
        <p:txBody>
          <a:bodyPr/>
          <a:lstStyle/>
          <a:p>
            <a:fld id="{486CDD3C-8BF5-47F3-9F8D-5081172585B0}" type="slidenum">
              <a:rPr lang="en-US" smtClean="0"/>
              <a:t>22</a:t>
            </a:fld>
            <a:endParaRPr lang="en-US"/>
          </a:p>
        </p:txBody>
      </p:sp>
      <p:sp>
        <p:nvSpPr>
          <p:cNvPr id="6" name="Rectangle 1">
            <a:extLst>
              <a:ext uri="{FF2B5EF4-FFF2-40B4-BE49-F238E27FC236}">
                <a16:creationId xmlns:a16="http://schemas.microsoft.com/office/drawing/2014/main" id="{D81E15F7-8D9A-4DF9-84F3-C61D0268E7E3}"/>
              </a:ext>
            </a:extLst>
          </p:cNvPr>
          <p:cNvSpPr>
            <a:spLocks noChangeArrowheads="1"/>
          </p:cNvSpPr>
          <p:nvPr/>
        </p:nvSpPr>
        <p:spPr bwMode="auto">
          <a:xfrm>
            <a:off x="-365601" y="82249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Metric Results Key:</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a:ln>
                  <a:noFill/>
                </a:ln>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(Achieved) </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a:ln>
                  <a:noFill/>
                </a:ln>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(Pending) </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(Not Met)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EDCFF784-7C84-426B-AC13-5BEF6F08C1EF}"/>
              </a:ext>
            </a:extLst>
          </p:cNvPr>
          <p:cNvGraphicFramePr>
            <a:graphicFrameLocks noGrp="1"/>
          </p:cNvGraphicFramePr>
          <p:nvPr>
            <p:extLst>
              <p:ext uri="{D42A27DB-BD31-4B8C-83A1-F6EECF244321}">
                <p14:modId xmlns:p14="http://schemas.microsoft.com/office/powerpoint/2010/main" val="400144498"/>
              </p:ext>
            </p:extLst>
          </p:nvPr>
        </p:nvGraphicFramePr>
        <p:xfrm>
          <a:off x="457200" y="1371600"/>
          <a:ext cx="7613074" cy="5181600"/>
        </p:xfrm>
        <a:graphic>
          <a:graphicData uri="http://schemas.openxmlformats.org/drawingml/2006/table">
            <a:tbl>
              <a:tblPr firstRow="1" firstCol="1" bandRow="1"/>
              <a:tblGrid>
                <a:gridCol w="2258116">
                  <a:extLst>
                    <a:ext uri="{9D8B030D-6E8A-4147-A177-3AD203B41FA5}">
                      <a16:colId xmlns:a16="http://schemas.microsoft.com/office/drawing/2014/main" val="289458379"/>
                    </a:ext>
                  </a:extLst>
                </a:gridCol>
                <a:gridCol w="1612939">
                  <a:extLst>
                    <a:ext uri="{9D8B030D-6E8A-4147-A177-3AD203B41FA5}">
                      <a16:colId xmlns:a16="http://schemas.microsoft.com/office/drawing/2014/main" val="333424251"/>
                    </a:ext>
                  </a:extLst>
                </a:gridCol>
                <a:gridCol w="2129080">
                  <a:extLst>
                    <a:ext uri="{9D8B030D-6E8A-4147-A177-3AD203B41FA5}">
                      <a16:colId xmlns:a16="http://schemas.microsoft.com/office/drawing/2014/main" val="3628101330"/>
                    </a:ext>
                  </a:extLst>
                </a:gridCol>
                <a:gridCol w="1612939">
                  <a:extLst>
                    <a:ext uri="{9D8B030D-6E8A-4147-A177-3AD203B41FA5}">
                      <a16:colId xmlns:a16="http://schemas.microsoft.com/office/drawing/2014/main" val="979721345"/>
                    </a:ext>
                  </a:extLst>
                </a:gridCol>
              </a:tblGrid>
              <a:tr h="468390">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Metric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898" marR="37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Description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898" marR="37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Deliverable/Goal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898" marR="37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Date Range &amp; Current Status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898" marR="37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extLst>
                  <a:ext uri="{0D108BD9-81ED-4DB2-BD59-A6C34878D82A}">
                    <a16:rowId xmlns:a16="http://schemas.microsoft.com/office/drawing/2014/main" val="3934378216"/>
                  </a:ext>
                </a:extLst>
              </a:tr>
              <a:tr h="4713210">
                <a:tc>
                  <a:txBody>
                    <a:bodyPr/>
                    <a:lstStyle/>
                    <a:p>
                      <a:pPr marL="0" marR="225425" lvl="0" indent="0">
                        <a:lnSpc>
                          <a:spcPct val="107000"/>
                        </a:lnSpc>
                        <a:spcBef>
                          <a:spcPts val="5"/>
                        </a:spcBef>
                        <a:spcAft>
                          <a:spcPts val="0"/>
                        </a:spcAft>
                        <a:buFont typeface="+mj-lt"/>
                        <a:buNone/>
                        <a:tabLst>
                          <a:tab pos="52578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SWMBH will submit a qualitative narrative report to MDHHS receiving no less than 90% of possible points; by November 15, 2023, summarizing prior FY efforts, activities, and achievement of the PIHP and CMHSPs, specific to Patient-Centered Care activities and programs throughout the PIHP region.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225425">
                        <a:lnSpc>
                          <a:spcPct val="107000"/>
                        </a:lnSpc>
                        <a:spcBef>
                          <a:spcPts val="5"/>
                        </a:spcBef>
                        <a:spcAft>
                          <a:spcPts val="0"/>
                        </a:spcAft>
                        <a:tabLst>
                          <a:tab pos="52578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 point will be awarded for successful completion. Confirmation via MDHHS official PBIP report received in December 2023.</a:t>
                      </a:r>
                    </a:p>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SWMBH Metric Owner: </a:t>
                      </a:r>
                    </a:p>
                    <a:p>
                      <a:pPr marL="228600" marR="225425">
                        <a:lnSpc>
                          <a:spcPct val="107000"/>
                        </a:lnSpc>
                        <a:spcBef>
                          <a:spcPts val="5"/>
                        </a:spcBef>
                        <a:spcAft>
                          <a:spcPts val="0"/>
                        </a:spcAft>
                        <a:tabLst>
                          <a:tab pos="5257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     Jonathan Gardner</a:t>
                      </a:r>
                    </a:p>
                    <a:p>
                      <a:pPr marL="228600" marR="225425" algn="ctr">
                        <a:lnSpc>
                          <a:spcPct val="107000"/>
                        </a:lnSpc>
                        <a:spcBef>
                          <a:spcPts val="5"/>
                        </a:spcBef>
                        <a:spcAft>
                          <a:spcPts val="0"/>
                        </a:spcAft>
                        <a:tabLst>
                          <a:tab pos="5257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Supporting SL’s:</a:t>
                      </a:r>
                    </a:p>
                    <a:p>
                      <a:pPr marL="228600" marR="225425">
                        <a:lnSpc>
                          <a:spcPct val="107000"/>
                        </a:lnSpc>
                        <a:spcBef>
                          <a:spcPts val="5"/>
                        </a:spcBef>
                        <a:spcAft>
                          <a:spcPts val="0"/>
                        </a:spcAft>
                        <a:tabLst>
                          <a:tab pos="52578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             Alena Lacey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225425">
                        <a:lnSpc>
                          <a:spcPct val="107000"/>
                        </a:lnSpc>
                        <a:spcBef>
                          <a:spcPts val="5"/>
                        </a:spcBef>
                        <a:spcAft>
                          <a:spcPts val="0"/>
                        </a:spcAft>
                        <a:tabLst>
                          <a:tab pos="52578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898" marR="37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metric is in direct alignment with the 2023 Performance Bonus Incentive Program (PBIP) (P.4. PA 107 sec 105d) </a:t>
                      </a:r>
                      <a:r>
                        <a:rPr lang="en-US" sz="1200" dirty="0">
                          <a:effectLst/>
                          <a:latin typeface="Calibri" panose="020F0502020204030204" pitchFamily="34" charset="0"/>
                          <a:ea typeface="Calibri" panose="020F0502020204030204" pitchFamily="34" charset="0"/>
                          <a:cs typeface="Calibri" panose="020F0502020204030204" pitchFamily="34" charset="0"/>
                        </a:rPr>
                        <a:t>Points for Narrative Reports will be awarded on a pass/fail basis, with full credit awarded for submitted narrative reports, without regard to the substantive information provided. The State will provide consultation draft review response to the Contractor by January 15th. The Contractor will have until January 31st to reply to the State with information.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898" marR="37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marR="95885">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The Contractor must submit a narrative report of no more than 10 pages by November 15, 2023 summarizing prior FY efforts, activities, and achievements of the Contractor (and component CMHSPs if applicable) to increase participation in patient-centered medical homes. The specific information to be addressed in the narrative is below: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 marR="95885">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 marR="95885">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1.    Comprehensive Care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 marR="95885">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2.    Patient-Centered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 marR="95885">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3.    Coordinated Care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 marR="95885">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4.    Accessible Services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    5.    Quality &amp; Safety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898" marR="37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Pending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Reporting Period</a:t>
                      </a:r>
                    </a:p>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10/1/23 – 9/30/23</a:t>
                      </a:r>
                    </a:p>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Metric Board Report Date:</a:t>
                      </a: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February 9, 2024</a:t>
                      </a:r>
                    </a:p>
                  </a:txBody>
                  <a:tcPr marL="37898" marR="37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7407421"/>
                  </a:ext>
                </a:extLst>
              </a:tr>
            </a:tbl>
          </a:graphicData>
        </a:graphic>
      </p:graphicFrame>
    </p:spTree>
    <p:extLst>
      <p:ext uri="{BB962C8B-B14F-4D97-AF65-F5344CB8AC3E}">
        <p14:creationId xmlns:p14="http://schemas.microsoft.com/office/powerpoint/2010/main" val="880008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7A43A-F61E-407F-8B9C-7C2B34D9CCC6}"/>
              </a:ext>
            </a:extLst>
          </p:cNvPr>
          <p:cNvSpPr>
            <a:spLocks noGrp="1"/>
          </p:cNvSpPr>
          <p:nvPr>
            <p:ph type="title"/>
          </p:nvPr>
        </p:nvSpPr>
        <p:spPr>
          <a:xfrm>
            <a:off x="609600" y="-228600"/>
            <a:ext cx="7620000" cy="1143000"/>
          </a:xfrm>
        </p:spPr>
        <p:txBody>
          <a:bodyPr/>
          <a:lstStyle/>
          <a:p>
            <a:r>
              <a:rPr lang="en-US" dirty="0"/>
              <a:t>2023-2024 Board Ends Metrics</a:t>
            </a:r>
          </a:p>
        </p:txBody>
      </p:sp>
      <p:sp>
        <p:nvSpPr>
          <p:cNvPr id="4" name="Slide Number Placeholder 3">
            <a:extLst>
              <a:ext uri="{FF2B5EF4-FFF2-40B4-BE49-F238E27FC236}">
                <a16:creationId xmlns:a16="http://schemas.microsoft.com/office/drawing/2014/main" id="{5C7D20BE-B817-4EB8-896A-87CE4B14705F}"/>
              </a:ext>
            </a:extLst>
          </p:cNvPr>
          <p:cNvSpPr>
            <a:spLocks noGrp="1"/>
          </p:cNvSpPr>
          <p:nvPr>
            <p:ph type="sldNum" sz="quarter" idx="12"/>
          </p:nvPr>
        </p:nvSpPr>
        <p:spPr/>
        <p:txBody>
          <a:bodyPr/>
          <a:lstStyle/>
          <a:p>
            <a:fld id="{486CDD3C-8BF5-47F3-9F8D-5081172585B0}" type="slidenum">
              <a:rPr lang="en-US" smtClean="0"/>
              <a:t>23</a:t>
            </a:fld>
            <a:endParaRPr lang="en-US"/>
          </a:p>
        </p:txBody>
      </p:sp>
      <p:sp>
        <p:nvSpPr>
          <p:cNvPr id="6" name="Rectangle 1">
            <a:extLst>
              <a:ext uri="{FF2B5EF4-FFF2-40B4-BE49-F238E27FC236}">
                <a16:creationId xmlns:a16="http://schemas.microsoft.com/office/drawing/2014/main" id="{D81E15F7-8D9A-4DF9-84F3-C61D0268E7E3}"/>
              </a:ext>
            </a:extLst>
          </p:cNvPr>
          <p:cNvSpPr>
            <a:spLocks noChangeArrowheads="1"/>
          </p:cNvSpPr>
          <p:nvPr/>
        </p:nvSpPr>
        <p:spPr bwMode="auto">
          <a:xfrm>
            <a:off x="-365601" y="82249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Metric Results Key:</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a:ln>
                  <a:noFill/>
                </a:ln>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(Achieved) </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a:ln>
                  <a:noFill/>
                </a:ln>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(Pending) </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(Not Met)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4657D59F-EA05-484F-8F8D-D1A2CE6287AB}"/>
              </a:ext>
            </a:extLst>
          </p:cNvPr>
          <p:cNvGraphicFramePr>
            <a:graphicFrameLocks noGrp="1"/>
          </p:cNvGraphicFramePr>
          <p:nvPr>
            <p:extLst>
              <p:ext uri="{D42A27DB-BD31-4B8C-83A1-F6EECF244321}">
                <p14:modId xmlns:p14="http://schemas.microsoft.com/office/powerpoint/2010/main" val="3539700739"/>
              </p:ext>
            </p:extLst>
          </p:nvPr>
        </p:nvGraphicFramePr>
        <p:xfrm>
          <a:off x="228600" y="1371600"/>
          <a:ext cx="7696200" cy="5156813"/>
        </p:xfrm>
        <a:graphic>
          <a:graphicData uri="http://schemas.openxmlformats.org/drawingml/2006/table">
            <a:tbl>
              <a:tblPr firstRow="1" firstCol="1" bandRow="1"/>
              <a:tblGrid>
                <a:gridCol w="2282771">
                  <a:extLst>
                    <a:ext uri="{9D8B030D-6E8A-4147-A177-3AD203B41FA5}">
                      <a16:colId xmlns:a16="http://schemas.microsoft.com/office/drawing/2014/main" val="4103839974"/>
                    </a:ext>
                  </a:extLst>
                </a:gridCol>
                <a:gridCol w="1630551">
                  <a:extLst>
                    <a:ext uri="{9D8B030D-6E8A-4147-A177-3AD203B41FA5}">
                      <a16:colId xmlns:a16="http://schemas.microsoft.com/office/drawing/2014/main" val="1535707879"/>
                    </a:ext>
                  </a:extLst>
                </a:gridCol>
                <a:gridCol w="2152327">
                  <a:extLst>
                    <a:ext uri="{9D8B030D-6E8A-4147-A177-3AD203B41FA5}">
                      <a16:colId xmlns:a16="http://schemas.microsoft.com/office/drawing/2014/main" val="148016236"/>
                    </a:ext>
                  </a:extLst>
                </a:gridCol>
                <a:gridCol w="1630551">
                  <a:extLst>
                    <a:ext uri="{9D8B030D-6E8A-4147-A177-3AD203B41FA5}">
                      <a16:colId xmlns:a16="http://schemas.microsoft.com/office/drawing/2014/main" val="925292058"/>
                    </a:ext>
                  </a:extLst>
                </a:gridCol>
              </a:tblGrid>
              <a:tr h="523001">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Metric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Description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Deliverable/Goal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Date Range &amp; Current Status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extLst>
                  <a:ext uri="{0D108BD9-81ED-4DB2-BD59-A6C34878D82A}">
                    <a16:rowId xmlns:a16="http://schemas.microsoft.com/office/drawing/2014/main" val="3088684085"/>
                  </a:ext>
                </a:extLst>
              </a:tr>
              <a:tr h="4633812">
                <a:tc>
                  <a:txBody>
                    <a:bodyPr/>
                    <a:lstStyle/>
                    <a:p>
                      <a:pPr marL="0" marR="225425" lvl="0" indent="0">
                        <a:lnSpc>
                          <a:spcPct val="107000"/>
                        </a:lnSpc>
                        <a:spcBef>
                          <a:spcPts val="5"/>
                        </a:spcBef>
                        <a:spcAft>
                          <a:spcPts val="0"/>
                        </a:spcAft>
                        <a:buFont typeface="+mj-lt"/>
                        <a:buNone/>
                        <a:tabLst>
                          <a:tab pos="525780" algn="l"/>
                        </a:tabLst>
                      </a:pPr>
                      <a:r>
                        <a:rPr lang="en-US" sz="1300" dirty="0">
                          <a:effectLst/>
                          <a:latin typeface="Calibri" panose="020F0502020204030204" pitchFamily="34" charset="0"/>
                          <a:ea typeface="Calibri" panose="020F0502020204030204" pitchFamily="34" charset="0"/>
                          <a:cs typeface="Times New Roman" panose="02020603050405020304" pitchFamily="18" charset="0"/>
                        </a:rPr>
                        <a:t>Achieve Compliance (</a:t>
                      </a:r>
                      <a:r>
                        <a:rPr lang="en-US" sz="1000" dirty="0">
                          <a:effectLst/>
                          <a:latin typeface="Calibri" panose="020F0502020204030204" pitchFamily="34" charset="0"/>
                          <a:ea typeface="Calibri" panose="020F0502020204030204" pitchFamily="34" charset="0"/>
                          <a:cs typeface="Times New Roman" panose="02020603050405020304" pitchFamily="18" charset="0"/>
                        </a:rPr>
                        <a:t>based on MDHHS specified benchmarks</a:t>
                      </a:r>
                      <a:r>
                        <a:rPr lang="en-US" sz="1300" dirty="0">
                          <a:effectLst/>
                          <a:latin typeface="Calibri" panose="020F0502020204030204" pitchFamily="34" charset="0"/>
                          <a:ea typeface="Calibri" panose="020F0502020204030204" pitchFamily="34" charset="0"/>
                          <a:cs typeface="Times New Roman" panose="02020603050405020304" pitchFamily="18" charset="0"/>
                        </a:rPr>
                        <a:t>) on Follow-up After Hospitalization for Mental Illness within 30 days (FUH) for beneficiaries six year of age and older and show a reduction in disparity with one minority group.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525145" marR="225425">
                        <a:lnSpc>
                          <a:spcPct val="107000"/>
                        </a:lnSpc>
                        <a:spcBef>
                          <a:spcPts val="5"/>
                        </a:spcBef>
                        <a:spcAft>
                          <a:spcPts val="0"/>
                        </a:spcAft>
                        <a:tabLst>
                          <a:tab pos="525780" algn="l"/>
                        </a:tabLst>
                      </a:pPr>
                      <a:r>
                        <a:rPr lang="en-US" sz="1050" b="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SWMBH Metric Owner: </a:t>
                      </a:r>
                    </a:p>
                    <a:p>
                      <a:pPr marL="228600" marR="225425">
                        <a:lnSpc>
                          <a:spcPct val="107000"/>
                        </a:lnSpc>
                        <a:spcBef>
                          <a:spcPts val="5"/>
                        </a:spcBef>
                        <a:spcAft>
                          <a:spcPts val="0"/>
                        </a:spcAft>
                        <a:tabLst>
                          <a:tab pos="52578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             Alena Lacey</a:t>
                      </a: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metric is in direct alignment with the 2023 Performance Bonus Incentive Program (PBIP) (J.2. PA 107 sec 105d) The points will be awarded based on MHP/Contractor combination performance measure rates. </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total potential points will be the same regardless of the number of MHP/Contractor combinations for a given entity. </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marR="335915" lvl="0" indent="-342900">
                        <a:lnSpc>
                          <a:spcPct val="107000"/>
                        </a:lnSpc>
                        <a:spcBef>
                          <a:spcPts val="0"/>
                        </a:spcBef>
                        <a:spcAft>
                          <a:spcPts val="0"/>
                        </a:spcAft>
                        <a:buFont typeface="+mj-lt"/>
                        <a:buAutoNum type="alphaLcPeriod"/>
                        <a:tabLst>
                          <a:tab pos="525145" algn="l"/>
                          <a:tab pos="525780" algn="l"/>
                        </a:tabLst>
                      </a:pPr>
                      <a:r>
                        <a:rPr lang="en-US" sz="900" dirty="0">
                          <a:effectLst/>
                          <a:latin typeface="Calibri" panose="020F0502020204030204" pitchFamily="34" charset="0"/>
                          <a:ea typeface="Calibri" panose="020F0502020204030204" pitchFamily="34" charset="0"/>
                          <a:cs typeface="Calibri" panose="020F0502020204030204" pitchFamily="34" charset="0"/>
                        </a:rPr>
                        <a:t> Plans will meet set standard for follow-up within 30 days for each rate (ages 6-17) and (18 and older). Plans will be measured against the adult minimum standard of 58% and child minimum standard of 70%. The measurement period will be calendar year 2022.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335915" lvl="0" indent="-342900">
                        <a:lnSpc>
                          <a:spcPct val="107000"/>
                        </a:lnSpc>
                        <a:spcBef>
                          <a:spcPts val="0"/>
                        </a:spcBef>
                        <a:spcAft>
                          <a:spcPts val="0"/>
                        </a:spcAft>
                        <a:buFont typeface="+mj-lt"/>
                        <a:buAutoNum type="alphaLcPeriod"/>
                        <a:tabLst>
                          <a:tab pos="525145" algn="l"/>
                          <a:tab pos="525780" algn="l"/>
                        </a:tabLst>
                      </a:pPr>
                      <a:r>
                        <a:rPr lang="en-US" sz="900" dirty="0">
                          <a:effectLst/>
                          <a:latin typeface="Calibri" panose="020F0502020204030204" pitchFamily="34" charset="0"/>
                          <a:ea typeface="Calibri" panose="020F0502020204030204" pitchFamily="34" charset="0"/>
                          <a:cs typeface="Calibri" panose="020F0502020204030204" pitchFamily="34" charset="0"/>
                        </a:rPr>
                        <a:t>Data will be stratified by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335915">
                        <a:lnSpc>
                          <a:spcPct val="107000"/>
                        </a:lnSpc>
                        <a:spcBef>
                          <a:spcPts val="0"/>
                        </a:spcBef>
                        <a:spcAft>
                          <a:spcPts val="0"/>
                        </a:spcAft>
                        <a:tabLst>
                          <a:tab pos="525145" algn="l"/>
                          <a:tab pos="525780" algn="l"/>
                        </a:tabLst>
                      </a:pPr>
                      <a:r>
                        <a:rPr lang="en-US" sz="900" dirty="0">
                          <a:effectLst/>
                          <a:latin typeface="Calibri" panose="020F0502020204030204" pitchFamily="34" charset="0"/>
                          <a:ea typeface="Calibri" panose="020F0502020204030204" pitchFamily="34" charset="0"/>
                          <a:cs typeface="Calibri" panose="020F0502020204030204" pitchFamily="34" charset="0"/>
                        </a:rPr>
                        <a:t>race/ethnicity by MDHHS and delivered to PIHP's. PIHP's will be incentivized to reduce a disparity between the index population and at least one minority group.  The measurement will be a comparison of calendar year 2021 with calendar year 2022.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4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Pending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Data Collection Period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1/1/23 – 12/31/23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Metric Board Report Date: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February 9, 2024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3267650"/>
                  </a:ext>
                </a:extLst>
              </a:tr>
            </a:tbl>
          </a:graphicData>
        </a:graphic>
      </p:graphicFrame>
    </p:spTree>
    <p:extLst>
      <p:ext uri="{BB962C8B-B14F-4D97-AF65-F5344CB8AC3E}">
        <p14:creationId xmlns:p14="http://schemas.microsoft.com/office/powerpoint/2010/main" val="3388503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7A43A-F61E-407F-8B9C-7C2B34D9CCC6}"/>
              </a:ext>
            </a:extLst>
          </p:cNvPr>
          <p:cNvSpPr>
            <a:spLocks noGrp="1"/>
          </p:cNvSpPr>
          <p:nvPr>
            <p:ph type="title"/>
          </p:nvPr>
        </p:nvSpPr>
        <p:spPr>
          <a:xfrm>
            <a:off x="609600" y="-228600"/>
            <a:ext cx="7620000" cy="1143000"/>
          </a:xfrm>
        </p:spPr>
        <p:txBody>
          <a:bodyPr/>
          <a:lstStyle/>
          <a:p>
            <a:r>
              <a:rPr lang="en-US" dirty="0"/>
              <a:t>2023-2024 Board Ends Metrics</a:t>
            </a:r>
          </a:p>
        </p:txBody>
      </p:sp>
      <p:sp>
        <p:nvSpPr>
          <p:cNvPr id="4" name="Slide Number Placeholder 3">
            <a:extLst>
              <a:ext uri="{FF2B5EF4-FFF2-40B4-BE49-F238E27FC236}">
                <a16:creationId xmlns:a16="http://schemas.microsoft.com/office/drawing/2014/main" id="{5C7D20BE-B817-4EB8-896A-87CE4B14705F}"/>
              </a:ext>
            </a:extLst>
          </p:cNvPr>
          <p:cNvSpPr>
            <a:spLocks noGrp="1"/>
          </p:cNvSpPr>
          <p:nvPr>
            <p:ph type="sldNum" sz="quarter" idx="12"/>
          </p:nvPr>
        </p:nvSpPr>
        <p:spPr/>
        <p:txBody>
          <a:bodyPr/>
          <a:lstStyle/>
          <a:p>
            <a:fld id="{486CDD3C-8BF5-47F3-9F8D-5081172585B0}" type="slidenum">
              <a:rPr lang="en-US" smtClean="0"/>
              <a:t>24</a:t>
            </a:fld>
            <a:endParaRPr lang="en-US"/>
          </a:p>
        </p:txBody>
      </p:sp>
      <p:sp>
        <p:nvSpPr>
          <p:cNvPr id="6" name="Rectangle 1">
            <a:extLst>
              <a:ext uri="{FF2B5EF4-FFF2-40B4-BE49-F238E27FC236}">
                <a16:creationId xmlns:a16="http://schemas.microsoft.com/office/drawing/2014/main" id="{D81E15F7-8D9A-4DF9-84F3-C61D0268E7E3}"/>
              </a:ext>
            </a:extLst>
          </p:cNvPr>
          <p:cNvSpPr>
            <a:spLocks noChangeArrowheads="1"/>
          </p:cNvSpPr>
          <p:nvPr/>
        </p:nvSpPr>
        <p:spPr bwMode="auto">
          <a:xfrm>
            <a:off x="-365601" y="82249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Metric Results Key:</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a:ln>
                  <a:noFill/>
                </a:ln>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(Achieved) </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a:ln>
                  <a:noFill/>
                </a:ln>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(Pending) </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(Not Met)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9FA8F0C6-8740-4BB7-AF90-D86BBCF49F49}"/>
              </a:ext>
            </a:extLst>
          </p:cNvPr>
          <p:cNvGraphicFramePr>
            <a:graphicFrameLocks noGrp="1"/>
          </p:cNvGraphicFramePr>
          <p:nvPr>
            <p:extLst>
              <p:ext uri="{D42A27DB-BD31-4B8C-83A1-F6EECF244321}">
                <p14:modId xmlns:p14="http://schemas.microsoft.com/office/powerpoint/2010/main" val="4103263323"/>
              </p:ext>
            </p:extLst>
          </p:nvPr>
        </p:nvGraphicFramePr>
        <p:xfrm>
          <a:off x="362527" y="1524000"/>
          <a:ext cx="7848600" cy="5002149"/>
        </p:xfrm>
        <a:graphic>
          <a:graphicData uri="http://schemas.openxmlformats.org/drawingml/2006/table">
            <a:tbl>
              <a:tblPr firstRow="1" firstCol="1" bandRow="1"/>
              <a:tblGrid>
                <a:gridCol w="2327975">
                  <a:extLst>
                    <a:ext uri="{9D8B030D-6E8A-4147-A177-3AD203B41FA5}">
                      <a16:colId xmlns:a16="http://schemas.microsoft.com/office/drawing/2014/main" val="2082666018"/>
                    </a:ext>
                  </a:extLst>
                </a:gridCol>
                <a:gridCol w="1662839">
                  <a:extLst>
                    <a:ext uri="{9D8B030D-6E8A-4147-A177-3AD203B41FA5}">
                      <a16:colId xmlns:a16="http://schemas.microsoft.com/office/drawing/2014/main" val="1425904196"/>
                    </a:ext>
                  </a:extLst>
                </a:gridCol>
                <a:gridCol w="2194947">
                  <a:extLst>
                    <a:ext uri="{9D8B030D-6E8A-4147-A177-3AD203B41FA5}">
                      <a16:colId xmlns:a16="http://schemas.microsoft.com/office/drawing/2014/main" val="2983415223"/>
                    </a:ext>
                  </a:extLst>
                </a:gridCol>
                <a:gridCol w="1662839">
                  <a:extLst>
                    <a:ext uri="{9D8B030D-6E8A-4147-A177-3AD203B41FA5}">
                      <a16:colId xmlns:a16="http://schemas.microsoft.com/office/drawing/2014/main" val="3190009293"/>
                    </a:ext>
                  </a:extLst>
                </a:gridCol>
              </a:tblGrid>
              <a:tr h="437557">
                <a:tc gridSpan="4">
                  <a:txBody>
                    <a:bodyPr/>
                    <a:lstStyle/>
                    <a:p>
                      <a:pPr marL="0" marR="0" algn="ctr">
                        <a:lnSpc>
                          <a:spcPct val="107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Strategic Imperative Category: Exceptional/Access to Care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Persons and families served are highly satisfied with the services they receive.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5643515"/>
                  </a:ext>
                </a:extLst>
              </a:tr>
              <a:tr h="4564592">
                <a:tc>
                  <a:txBody>
                    <a:bodyPr/>
                    <a:lstStyle/>
                    <a:p>
                      <a:pPr marL="0" marR="225425" lvl="0" indent="0">
                        <a:lnSpc>
                          <a:spcPct val="107000"/>
                        </a:lnSpc>
                        <a:spcBef>
                          <a:spcPts val="5"/>
                        </a:spcBef>
                        <a:spcAft>
                          <a:spcPts val="0"/>
                        </a:spcAft>
                        <a:buFont typeface="+mj-lt"/>
                        <a:buNone/>
                        <a:tabLst>
                          <a:tab pos="525780" algn="l"/>
                        </a:tabLst>
                      </a:pPr>
                      <a:r>
                        <a:rPr lang="en-US" sz="1300" dirty="0">
                          <a:effectLst/>
                          <a:latin typeface="Calibri" panose="020F0502020204030204" pitchFamily="34" charset="0"/>
                          <a:ea typeface="Calibri" panose="020F0502020204030204" pitchFamily="34" charset="0"/>
                          <a:cs typeface="Times New Roman" panose="02020603050405020304" pitchFamily="18" charset="0"/>
                        </a:rPr>
                        <a:t>2023 Customer Satisfaction Surveys collected by SWMBH are at or above the 2022 results identified in (a &amp; b) and performance improvement areas/plans are identified.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225425">
                        <a:lnSpc>
                          <a:spcPct val="107000"/>
                        </a:lnSpc>
                        <a:spcBef>
                          <a:spcPts val="5"/>
                        </a:spcBef>
                        <a:spcAft>
                          <a:spcPts val="0"/>
                        </a:spcAft>
                        <a:tabLst>
                          <a:tab pos="525780" algn="l"/>
                        </a:tabLst>
                      </a:pPr>
                      <a:r>
                        <a:rPr lang="en-US" sz="13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SWMBH Metric Owner: </a:t>
                      </a:r>
                    </a:p>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Jonathan Gardner</a:t>
                      </a:r>
                    </a:p>
                    <a:p>
                      <a:pPr marL="228600" marR="225425" algn="ctr">
                        <a:lnSpc>
                          <a:spcPct val="107000"/>
                        </a:lnSpc>
                        <a:spcBef>
                          <a:spcPts val="5"/>
                        </a:spcBef>
                        <a:spcAft>
                          <a:spcPts val="0"/>
                        </a:spcAft>
                        <a:tabLst>
                          <a:tab pos="52578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Supporting SL’s:</a:t>
                      </a:r>
                    </a:p>
                    <a:p>
                      <a:pPr marL="228600" marR="225425" algn="ctr">
                        <a:lnSpc>
                          <a:spcPct val="107000"/>
                        </a:lnSpc>
                        <a:spcBef>
                          <a:spcPts val="5"/>
                        </a:spcBef>
                        <a:spcAft>
                          <a:spcPts val="0"/>
                        </a:spcAft>
                        <a:tabLst>
                          <a:tab pos="52578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Sarah Ameter, Anne Wickham and Mila Todd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This metric is in direct alignment with </a:t>
                      </a:r>
                      <a:r>
                        <a:rPr lang="en-US" sz="900" i="1" dirty="0">
                          <a:effectLst/>
                          <a:latin typeface="Calibri" panose="020F0502020204030204" pitchFamily="34" charset="0"/>
                          <a:ea typeface="Calibri" panose="020F0502020204030204" pitchFamily="34" charset="0"/>
                          <a:cs typeface="Times New Roman" panose="02020603050405020304" pitchFamily="18" charset="0"/>
                        </a:rPr>
                        <a:t>Section V</a:t>
                      </a:r>
                      <a:r>
                        <a:rPr lang="en-US" sz="900" dirty="0">
                          <a:effectLst/>
                          <a:latin typeface="Calibri" panose="020F0502020204030204" pitchFamily="34" charset="0"/>
                          <a:ea typeface="Calibri" panose="020F0502020204030204" pitchFamily="34" charset="0"/>
                          <a:cs typeface="Times New Roman" panose="02020603050405020304" pitchFamily="18" charset="0"/>
                        </a:rPr>
                        <a:t> of the 2023 MDHHS-PIHP contract </a:t>
                      </a:r>
                      <a:r>
                        <a:rPr lang="en-US" sz="900" i="1" dirty="0">
                          <a:effectLst/>
                          <a:latin typeface="Calibri" panose="020F0502020204030204" pitchFamily="34" charset="0"/>
                          <a:ea typeface="Calibri" panose="020F0502020204030204" pitchFamily="34" charset="0"/>
                          <a:cs typeface="Times New Roman" panose="02020603050405020304" pitchFamily="18" charset="0"/>
                        </a:rPr>
                        <a:t>‘Member Experience with Services’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eriod"/>
                      </a:pPr>
                      <a:r>
                        <a:rPr lang="en-US" sz="900" dirty="0">
                          <a:effectLst/>
                          <a:latin typeface="Calibri" panose="020F0502020204030204" pitchFamily="34" charset="0"/>
                          <a:ea typeface="Calibri" panose="020F0502020204030204" pitchFamily="34" charset="0"/>
                          <a:cs typeface="Times New Roman" panose="02020603050405020304" pitchFamily="18" charset="0"/>
                        </a:rPr>
                        <a:t>The survey methodology must include a quantitative assessment (e.g., surveys) of member experience with services.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300"/>
                        </a:spcBef>
                        <a:spcAft>
                          <a:spcPts val="300"/>
                        </a:spcAft>
                        <a:buFont typeface="+mj-lt"/>
                        <a:buAutoNum type="alphaLcPeriod"/>
                      </a:pPr>
                      <a:r>
                        <a:rPr lang="en-US"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methodology must include a qualitative assessment (e.g., focus groups) of member experience with services.</a:t>
                      </a:r>
                      <a:endPar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mj-lt"/>
                        <a:buAutoNum type="alphaLcPeriod"/>
                      </a:pPr>
                      <a:r>
                        <a:rPr lang="en-US" sz="900">
                          <a:effectLst/>
                          <a:latin typeface="Calibri" panose="020F0502020204030204" pitchFamily="34" charset="0"/>
                          <a:ea typeface="Calibri" panose="020F0502020204030204" pitchFamily="34" charset="0"/>
                          <a:cs typeface="Times New Roman" panose="02020603050405020304" pitchFamily="18" charset="0"/>
                        </a:rPr>
                        <a:t>Mental Health Statistic Improvement Project Survey (MHSIP) tool. </a:t>
                      </a:r>
                      <a:r>
                        <a:rPr lang="en-US" sz="900" i="1">
                          <a:effectLst/>
                          <a:latin typeface="Calibri" panose="020F0502020204030204" pitchFamily="34" charset="0"/>
                          <a:ea typeface="Calibri" panose="020F0502020204030204" pitchFamily="34" charset="0"/>
                          <a:cs typeface="Times New Roman" panose="02020603050405020304" pitchFamily="18" charset="0"/>
                        </a:rPr>
                        <a:t>(</a:t>
                      </a:r>
                      <a:r>
                        <a:rPr lang="en-US" sz="900" i="1" u="sng">
                          <a:effectLst/>
                          <a:latin typeface="Calibri" panose="020F0502020204030204" pitchFamily="34" charset="0"/>
                          <a:ea typeface="Calibri" panose="020F0502020204030204" pitchFamily="34" charset="0"/>
                          <a:cs typeface="Times New Roman" panose="02020603050405020304" pitchFamily="18" charset="0"/>
                        </a:rPr>
                        <a:t>Improved Functioning</a:t>
                      </a:r>
                      <a:r>
                        <a:rPr lang="en-US" sz="900" i="1">
                          <a:effectLst/>
                          <a:latin typeface="Calibri" panose="020F0502020204030204" pitchFamily="34" charset="0"/>
                          <a:ea typeface="Calibri" panose="020F0502020204030204" pitchFamily="34" charset="0"/>
                          <a:cs typeface="Times New Roman" panose="02020603050405020304" pitchFamily="18" charset="0"/>
                        </a:rPr>
                        <a:t> – baseline: 84.1%)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900" i="1">
                          <a:effectLst/>
                          <a:latin typeface="Calibri" panose="020F0502020204030204" pitchFamily="34" charset="0"/>
                          <a:ea typeface="Calibri" panose="020F0502020204030204" pitchFamily="34" charset="0"/>
                          <a:cs typeface="Times New Roman" panose="02020603050405020304" pitchFamily="18" charset="0"/>
                        </a:rPr>
                        <a:t>point.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b.      Youth Satisfaction Survey (YSS)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tools. </a:t>
                      </a:r>
                      <a:r>
                        <a:rPr lang="en-US" sz="900" i="1">
                          <a:effectLst/>
                          <a:latin typeface="Calibri" panose="020F0502020204030204" pitchFamily="34" charset="0"/>
                          <a:ea typeface="Calibri" panose="020F0502020204030204" pitchFamily="34" charset="0"/>
                          <a:cs typeface="Times New Roman" panose="02020603050405020304" pitchFamily="18" charset="0"/>
                        </a:rPr>
                        <a:t>(</a:t>
                      </a:r>
                      <a:r>
                        <a:rPr lang="en-US" sz="900" i="1" u="sng">
                          <a:effectLst/>
                          <a:latin typeface="Calibri" panose="020F0502020204030204" pitchFamily="34" charset="0"/>
                          <a:ea typeface="Calibri" panose="020F0502020204030204" pitchFamily="34" charset="0"/>
                          <a:cs typeface="Times New Roman" panose="02020603050405020304" pitchFamily="18" charset="0"/>
                        </a:rPr>
                        <a:t>Improved Outcomes</a:t>
                      </a:r>
                      <a:r>
                        <a:rPr lang="en-US" sz="900" i="1">
                          <a:effectLst/>
                          <a:latin typeface="Calibri" panose="020F0502020204030204" pitchFamily="34" charset="0"/>
                          <a:ea typeface="Calibri" panose="020F0502020204030204" pitchFamily="34" charset="0"/>
                          <a:cs typeface="Times New Roman" panose="02020603050405020304" pitchFamily="18" charset="0"/>
                        </a:rPr>
                        <a:t> –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i="1">
                          <a:effectLst/>
                          <a:latin typeface="Calibri" panose="020F0502020204030204" pitchFamily="34" charset="0"/>
                          <a:ea typeface="Calibri" panose="020F0502020204030204" pitchFamily="34" charset="0"/>
                          <a:cs typeface="Times New Roman" panose="02020603050405020304" pitchFamily="18" charset="0"/>
                        </a:rPr>
                        <a:t>          baseline 81.3%)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900" i="1">
                          <a:effectLst/>
                          <a:latin typeface="Calibri" panose="020F0502020204030204" pitchFamily="34" charset="0"/>
                          <a:ea typeface="Calibri" panose="020F0502020204030204" pitchFamily="34" charset="0"/>
                          <a:cs typeface="Times New Roman" panose="02020603050405020304" pitchFamily="18" charset="0"/>
                        </a:rPr>
                        <a:t>point.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eriod"/>
                      </a:pPr>
                      <a:r>
                        <a:rPr lang="en-US" sz="900">
                          <a:effectLst/>
                          <a:latin typeface="Calibri" panose="020F0502020204030204" pitchFamily="34" charset="0"/>
                          <a:ea typeface="Calibri" panose="020F0502020204030204" pitchFamily="34" charset="0"/>
                          <a:cs typeface="Times New Roman" panose="02020603050405020304" pitchFamily="18" charset="0"/>
                        </a:rPr>
                        <a:t>Complete a series of Consumer oriented focus groups and work with the Consumer Advisory Committee to document, understand and act upon potential improvement efforts that impact overall Consumer Satisfaction.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900">
                          <a:effectLst/>
                          <a:latin typeface="Calibri" panose="020F0502020204030204" pitchFamily="34" charset="0"/>
                          <a:ea typeface="Calibri" panose="020F0502020204030204" pitchFamily="34" charset="0"/>
                          <a:cs typeface="Times New Roman" panose="02020603050405020304" pitchFamily="18" charset="0"/>
                        </a:rPr>
                        <a:t>point.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eriod"/>
                      </a:pPr>
                      <a:r>
                        <a:rPr lang="en-US" sz="900">
                          <a:effectLst/>
                          <a:latin typeface="Calibri" panose="020F0502020204030204" pitchFamily="34" charset="0"/>
                          <a:ea typeface="Calibri" panose="020F0502020204030204" pitchFamily="34" charset="0"/>
                          <a:cs typeface="Times New Roman" panose="02020603050405020304" pitchFamily="18" charset="0"/>
                        </a:rPr>
                        <a:t>Ensure that each CMHSP partner reviews site specific survey results and formulates Corrective Action Plans to drive identified or potential improvement areas.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Pending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Survey Collection Period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10/1/23 – 12/30/23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Metric Board Report Date: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February 9, 2024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3241051"/>
                  </a:ext>
                </a:extLst>
              </a:tr>
            </a:tbl>
          </a:graphicData>
        </a:graphic>
      </p:graphicFrame>
    </p:spTree>
    <p:extLst>
      <p:ext uri="{BB962C8B-B14F-4D97-AF65-F5344CB8AC3E}">
        <p14:creationId xmlns:p14="http://schemas.microsoft.com/office/powerpoint/2010/main" val="739089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7A43A-F61E-407F-8B9C-7C2B34D9CCC6}"/>
              </a:ext>
            </a:extLst>
          </p:cNvPr>
          <p:cNvSpPr>
            <a:spLocks noGrp="1"/>
          </p:cNvSpPr>
          <p:nvPr>
            <p:ph type="title"/>
          </p:nvPr>
        </p:nvSpPr>
        <p:spPr>
          <a:xfrm>
            <a:off x="609600" y="-228600"/>
            <a:ext cx="7620000" cy="1143000"/>
          </a:xfrm>
        </p:spPr>
        <p:txBody>
          <a:bodyPr/>
          <a:lstStyle/>
          <a:p>
            <a:r>
              <a:rPr lang="en-US" dirty="0"/>
              <a:t>2023-2024 Board Ends Metrics</a:t>
            </a:r>
          </a:p>
        </p:txBody>
      </p:sp>
      <p:sp>
        <p:nvSpPr>
          <p:cNvPr id="4" name="Slide Number Placeholder 3">
            <a:extLst>
              <a:ext uri="{FF2B5EF4-FFF2-40B4-BE49-F238E27FC236}">
                <a16:creationId xmlns:a16="http://schemas.microsoft.com/office/drawing/2014/main" id="{5C7D20BE-B817-4EB8-896A-87CE4B14705F}"/>
              </a:ext>
            </a:extLst>
          </p:cNvPr>
          <p:cNvSpPr>
            <a:spLocks noGrp="1"/>
          </p:cNvSpPr>
          <p:nvPr>
            <p:ph type="sldNum" sz="quarter" idx="12"/>
          </p:nvPr>
        </p:nvSpPr>
        <p:spPr/>
        <p:txBody>
          <a:bodyPr/>
          <a:lstStyle/>
          <a:p>
            <a:fld id="{486CDD3C-8BF5-47F3-9F8D-5081172585B0}" type="slidenum">
              <a:rPr lang="en-US" smtClean="0"/>
              <a:t>25</a:t>
            </a:fld>
            <a:endParaRPr lang="en-US"/>
          </a:p>
        </p:txBody>
      </p:sp>
      <p:sp>
        <p:nvSpPr>
          <p:cNvPr id="6" name="Rectangle 1">
            <a:extLst>
              <a:ext uri="{FF2B5EF4-FFF2-40B4-BE49-F238E27FC236}">
                <a16:creationId xmlns:a16="http://schemas.microsoft.com/office/drawing/2014/main" id="{D81E15F7-8D9A-4DF9-84F3-C61D0268E7E3}"/>
              </a:ext>
            </a:extLst>
          </p:cNvPr>
          <p:cNvSpPr>
            <a:spLocks noChangeArrowheads="1"/>
          </p:cNvSpPr>
          <p:nvPr/>
        </p:nvSpPr>
        <p:spPr bwMode="auto">
          <a:xfrm>
            <a:off x="-365601" y="82249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Metric Results Key:</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a:ln>
                  <a:noFill/>
                </a:ln>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(Achieved) </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a:ln>
                  <a:noFill/>
                </a:ln>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(Pending) </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(Not Met)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71CA4C72-74F2-433A-9558-F78EE9C2AE10}"/>
              </a:ext>
            </a:extLst>
          </p:cNvPr>
          <p:cNvGraphicFramePr>
            <a:graphicFrameLocks noGrp="1"/>
          </p:cNvGraphicFramePr>
          <p:nvPr>
            <p:extLst>
              <p:ext uri="{D42A27DB-BD31-4B8C-83A1-F6EECF244321}">
                <p14:modId xmlns:p14="http://schemas.microsoft.com/office/powerpoint/2010/main" val="1359528608"/>
              </p:ext>
            </p:extLst>
          </p:nvPr>
        </p:nvGraphicFramePr>
        <p:xfrm>
          <a:off x="609600" y="1676400"/>
          <a:ext cx="7395050" cy="4467170"/>
        </p:xfrm>
        <a:graphic>
          <a:graphicData uri="http://schemas.openxmlformats.org/drawingml/2006/table">
            <a:tbl>
              <a:tblPr firstRow="1" firstCol="1" bandRow="1"/>
              <a:tblGrid>
                <a:gridCol w="2193447">
                  <a:extLst>
                    <a:ext uri="{9D8B030D-6E8A-4147-A177-3AD203B41FA5}">
                      <a16:colId xmlns:a16="http://schemas.microsoft.com/office/drawing/2014/main" val="3603488023"/>
                    </a:ext>
                  </a:extLst>
                </a:gridCol>
                <a:gridCol w="1566748">
                  <a:extLst>
                    <a:ext uri="{9D8B030D-6E8A-4147-A177-3AD203B41FA5}">
                      <a16:colId xmlns:a16="http://schemas.microsoft.com/office/drawing/2014/main" val="864702537"/>
                    </a:ext>
                  </a:extLst>
                </a:gridCol>
                <a:gridCol w="2068107">
                  <a:extLst>
                    <a:ext uri="{9D8B030D-6E8A-4147-A177-3AD203B41FA5}">
                      <a16:colId xmlns:a16="http://schemas.microsoft.com/office/drawing/2014/main" val="364916147"/>
                    </a:ext>
                  </a:extLst>
                </a:gridCol>
                <a:gridCol w="1566748">
                  <a:extLst>
                    <a:ext uri="{9D8B030D-6E8A-4147-A177-3AD203B41FA5}">
                      <a16:colId xmlns:a16="http://schemas.microsoft.com/office/drawing/2014/main" val="1729110788"/>
                    </a:ext>
                  </a:extLst>
                </a:gridCol>
              </a:tblGrid>
              <a:tr h="592494">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Metric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Description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Deliverable/Goal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Date Range &amp; Current Status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extLst>
                  <a:ext uri="{0D108BD9-81ED-4DB2-BD59-A6C34878D82A}">
                    <a16:rowId xmlns:a16="http://schemas.microsoft.com/office/drawing/2014/main" val="2237443654"/>
                  </a:ext>
                </a:extLst>
              </a:tr>
              <a:tr h="3874676">
                <a:tc>
                  <a:txBody>
                    <a:bodyPr/>
                    <a:lstStyle/>
                    <a:p>
                      <a:pPr marL="0" marR="111760" lvl="0" indent="0">
                        <a:lnSpc>
                          <a:spcPct val="105000"/>
                        </a:lnSpc>
                        <a:spcBef>
                          <a:spcPts val="5"/>
                        </a:spcBef>
                        <a:spcAft>
                          <a:spcPts val="0"/>
                        </a:spcAft>
                        <a:buFont typeface="+mj-lt"/>
                        <a:buNone/>
                      </a:pPr>
                      <a:r>
                        <a:rPr lang="en-US" sz="13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Michigan Mission Based Performance Indicator System (MMBPIS) Data, Tracking and Analysis</a:t>
                      </a:r>
                      <a:endParaRPr lang="en-US" sz="11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28600" marR="111760">
                        <a:lnSpc>
                          <a:spcPct val="105000"/>
                        </a:lnSpc>
                        <a:spcBef>
                          <a:spcPts val="5"/>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SWMBH Metric Owner: </a:t>
                      </a:r>
                    </a:p>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Jonathan Gardner</a:t>
                      </a:r>
                    </a:p>
                    <a:p>
                      <a:pPr marL="228600" marR="225425" algn="ctr">
                        <a:lnSpc>
                          <a:spcPct val="107000"/>
                        </a:lnSpc>
                        <a:spcBef>
                          <a:spcPts val="5"/>
                        </a:spcBef>
                        <a:spcAft>
                          <a:spcPts val="0"/>
                        </a:spcAft>
                        <a:tabLst>
                          <a:tab pos="52578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Supporting SL:</a:t>
                      </a:r>
                    </a:p>
                    <a:p>
                      <a:pPr marL="228600" marR="225425" algn="ctr">
                        <a:lnSpc>
                          <a:spcPct val="107000"/>
                        </a:lnSpc>
                        <a:spcBef>
                          <a:spcPts val="5"/>
                        </a:spcBef>
                        <a:spcAft>
                          <a:spcPts val="0"/>
                        </a:spcAft>
                        <a:tabLst>
                          <a:tab pos="52578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Joel Smith</a:t>
                      </a:r>
                    </a:p>
                    <a:p>
                      <a:pPr marL="228600" marR="225425" algn="ctr">
                        <a:lnSpc>
                          <a:spcPct val="107000"/>
                        </a:lnSpc>
                        <a:spcBef>
                          <a:spcPts val="5"/>
                        </a:spcBef>
                        <a:spcAft>
                          <a:spcPts val="0"/>
                        </a:spcAft>
                        <a:tabLst>
                          <a:tab pos="52578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Alena Lacey</a:t>
                      </a: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As directed by the 2023 MDHHS-PIHP contract </a:t>
                      </a:r>
                      <a:r>
                        <a:rPr lang="en-US" sz="900" i="1" dirty="0">
                          <a:effectLst/>
                          <a:latin typeface="Calibri" panose="020F0502020204030204" pitchFamily="34" charset="0"/>
                          <a:ea typeface="Calibri" panose="020F0502020204030204" pitchFamily="34" charset="0"/>
                          <a:cs typeface="Times New Roman" panose="02020603050405020304" pitchFamily="18" charset="0"/>
                        </a:rPr>
                        <a:t>Section I ‘Performance Indicators’</a:t>
                      </a:r>
                      <a:r>
                        <a:rPr lang="en-US" sz="900" dirty="0">
                          <a:effectLst/>
                          <a:latin typeface="Calibri" panose="020F0502020204030204" pitchFamily="34" charset="0"/>
                          <a:ea typeface="Calibri" panose="020F0502020204030204" pitchFamily="34" charset="0"/>
                          <a:cs typeface="Times New Roman" panose="02020603050405020304" pitchFamily="18" charset="0"/>
                        </a:rPr>
                        <a:t>. The PIHP must include performance measures established by MDHHS in the areas of access, efficiency and outcomes. The PIHP must track and perform analysis to ensure each performance indicator is meeting the minimum performance benchmark/standard. Currently (7) Indicators have targeted benchmarks.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225425" lvl="0" indent="-342900">
                        <a:lnSpc>
                          <a:spcPct val="107000"/>
                        </a:lnSpc>
                        <a:spcBef>
                          <a:spcPts val="5"/>
                        </a:spcBef>
                        <a:spcAft>
                          <a:spcPts val="0"/>
                        </a:spcAft>
                        <a:buFont typeface="+mj-lt"/>
                        <a:buAutoNum type="alphaLcPeriod"/>
                        <a:tabLst>
                          <a:tab pos="525780" algn="l"/>
                        </a:tabLs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24/28 indicators meet the State Benchmark, throughout all FY23 for 4 consecutive quarters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225425">
                        <a:lnSpc>
                          <a:spcPct val="107000"/>
                        </a:lnSpc>
                        <a:spcBef>
                          <a:spcPts val="5"/>
                        </a:spcBef>
                        <a:spcAft>
                          <a:spcPts val="0"/>
                        </a:spcAft>
                        <a:tabLst>
                          <a:tab pos="525780" algn="l"/>
                        </a:tabLs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 point.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225425" lvl="0" indent="-342900">
                        <a:lnSpc>
                          <a:spcPct val="107000"/>
                        </a:lnSpc>
                        <a:spcBef>
                          <a:spcPts val="5"/>
                        </a:spcBef>
                        <a:spcAft>
                          <a:spcPts val="0"/>
                        </a:spcAft>
                        <a:buFont typeface="+mj-lt"/>
                        <a:buAutoNum type="alphaLcPeriod"/>
                        <a:tabLst>
                          <a:tab pos="525780" algn="l"/>
                        </a:tabLs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Indicator 3a,b,c &amp; d achieve a 3% combined improvement (</a:t>
                      </a:r>
                      <a:r>
                        <a:rPr lang="en-US" sz="10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through FY 23 all 4 Quarters</a:t>
                      </a: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over 2022 baseline (1/2 pt. each)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225425">
                        <a:lnSpc>
                          <a:spcPct val="107000"/>
                        </a:lnSpc>
                        <a:spcBef>
                          <a:spcPts val="5"/>
                        </a:spcBef>
                        <a:spcAft>
                          <a:spcPts val="0"/>
                        </a:spcAft>
                        <a:tabLst>
                          <a:tab pos="525780" algn="l"/>
                        </a:tabLs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 points.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Pending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Data Collection Period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10/1/22 – 9/30/23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MMBPIS Performance Indicator Descriptions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Metric Board Report Date: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February 9, 2024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5782598"/>
                  </a:ext>
                </a:extLst>
              </a:tr>
            </a:tbl>
          </a:graphicData>
        </a:graphic>
      </p:graphicFrame>
    </p:spTree>
    <p:extLst>
      <p:ext uri="{BB962C8B-B14F-4D97-AF65-F5344CB8AC3E}">
        <p14:creationId xmlns:p14="http://schemas.microsoft.com/office/powerpoint/2010/main" val="4101158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7A43A-F61E-407F-8B9C-7C2B34D9CCC6}"/>
              </a:ext>
            </a:extLst>
          </p:cNvPr>
          <p:cNvSpPr>
            <a:spLocks noGrp="1"/>
          </p:cNvSpPr>
          <p:nvPr>
            <p:ph type="title"/>
          </p:nvPr>
        </p:nvSpPr>
        <p:spPr>
          <a:xfrm>
            <a:off x="609600" y="-228600"/>
            <a:ext cx="7620000" cy="1143000"/>
          </a:xfrm>
        </p:spPr>
        <p:txBody>
          <a:bodyPr/>
          <a:lstStyle/>
          <a:p>
            <a:r>
              <a:rPr lang="en-US" dirty="0"/>
              <a:t>2023-2024 Board Ends Metrics</a:t>
            </a:r>
          </a:p>
        </p:txBody>
      </p:sp>
      <p:sp>
        <p:nvSpPr>
          <p:cNvPr id="4" name="Slide Number Placeholder 3">
            <a:extLst>
              <a:ext uri="{FF2B5EF4-FFF2-40B4-BE49-F238E27FC236}">
                <a16:creationId xmlns:a16="http://schemas.microsoft.com/office/drawing/2014/main" id="{5C7D20BE-B817-4EB8-896A-87CE4B14705F}"/>
              </a:ext>
            </a:extLst>
          </p:cNvPr>
          <p:cNvSpPr>
            <a:spLocks noGrp="1"/>
          </p:cNvSpPr>
          <p:nvPr>
            <p:ph type="sldNum" sz="quarter" idx="12"/>
          </p:nvPr>
        </p:nvSpPr>
        <p:spPr/>
        <p:txBody>
          <a:bodyPr/>
          <a:lstStyle/>
          <a:p>
            <a:fld id="{486CDD3C-8BF5-47F3-9F8D-5081172585B0}" type="slidenum">
              <a:rPr lang="en-US" smtClean="0"/>
              <a:t>26</a:t>
            </a:fld>
            <a:endParaRPr lang="en-US"/>
          </a:p>
        </p:txBody>
      </p:sp>
      <p:sp>
        <p:nvSpPr>
          <p:cNvPr id="6" name="Rectangle 1">
            <a:extLst>
              <a:ext uri="{FF2B5EF4-FFF2-40B4-BE49-F238E27FC236}">
                <a16:creationId xmlns:a16="http://schemas.microsoft.com/office/drawing/2014/main" id="{D81E15F7-8D9A-4DF9-84F3-C61D0268E7E3}"/>
              </a:ext>
            </a:extLst>
          </p:cNvPr>
          <p:cNvSpPr>
            <a:spLocks noChangeArrowheads="1"/>
          </p:cNvSpPr>
          <p:nvPr/>
        </p:nvSpPr>
        <p:spPr bwMode="auto">
          <a:xfrm>
            <a:off x="-365601" y="82249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Metric Results Key:</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a:ln>
                  <a:noFill/>
                </a:ln>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(Achieved) </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a:ln>
                  <a:noFill/>
                </a:ln>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(Pending) </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(Not Met)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7" name="Table 6">
            <a:extLst>
              <a:ext uri="{FF2B5EF4-FFF2-40B4-BE49-F238E27FC236}">
                <a16:creationId xmlns:a16="http://schemas.microsoft.com/office/drawing/2014/main" id="{9332A711-7B42-46C4-A0E2-D7345A775A78}"/>
              </a:ext>
            </a:extLst>
          </p:cNvPr>
          <p:cNvGraphicFramePr>
            <a:graphicFrameLocks noGrp="1"/>
          </p:cNvGraphicFramePr>
          <p:nvPr>
            <p:extLst>
              <p:ext uri="{D42A27DB-BD31-4B8C-83A1-F6EECF244321}">
                <p14:modId xmlns:p14="http://schemas.microsoft.com/office/powerpoint/2010/main" val="1977755493"/>
              </p:ext>
            </p:extLst>
          </p:nvPr>
        </p:nvGraphicFramePr>
        <p:xfrm>
          <a:off x="561903" y="1947026"/>
          <a:ext cx="7288991" cy="3352800"/>
        </p:xfrm>
        <a:graphic>
          <a:graphicData uri="http://schemas.openxmlformats.org/drawingml/2006/table">
            <a:tbl>
              <a:tblPr firstRow="1" firstCol="1" bandRow="1"/>
              <a:tblGrid>
                <a:gridCol w="2161988">
                  <a:extLst>
                    <a:ext uri="{9D8B030D-6E8A-4147-A177-3AD203B41FA5}">
                      <a16:colId xmlns:a16="http://schemas.microsoft.com/office/drawing/2014/main" val="3436506828"/>
                    </a:ext>
                  </a:extLst>
                </a:gridCol>
                <a:gridCol w="1544278">
                  <a:extLst>
                    <a:ext uri="{9D8B030D-6E8A-4147-A177-3AD203B41FA5}">
                      <a16:colId xmlns:a16="http://schemas.microsoft.com/office/drawing/2014/main" val="2693215007"/>
                    </a:ext>
                  </a:extLst>
                </a:gridCol>
                <a:gridCol w="2038447">
                  <a:extLst>
                    <a:ext uri="{9D8B030D-6E8A-4147-A177-3AD203B41FA5}">
                      <a16:colId xmlns:a16="http://schemas.microsoft.com/office/drawing/2014/main" val="384834793"/>
                    </a:ext>
                  </a:extLst>
                </a:gridCol>
                <a:gridCol w="1544278">
                  <a:extLst>
                    <a:ext uri="{9D8B030D-6E8A-4147-A177-3AD203B41FA5}">
                      <a16:colId xmlns:a16="http://schemas.microsoft.com/office/drawing/2014/main" val="3854639920"/>
                    </a:ext>
                  </a:extLst>
                </a:gridCol>
              </a:tblGrid>
              <a:tr h="3352800">
                <a:tc>
                  <a:txBody>
                    <a:bodyPr/>
                    <a:lstStyle/>
                    <a:p>
                      <a:pPr marL="0" marR="0" lvl="0" indent="0">
                        <a:lnSpc>
                          <a:spcPct val="107000"/>
                        </a:lnSpc>
                        <a:spcBef>
                          <a:spcPts val="0"/>
                        </a:spcBef>
                        <a:spcAft>
                          <a:spcPts val="0"/>
                        </a:spcAft>
                        <a:buFont typeface="+mj-lt"/>
                        <a:buNone/>
                      </a:pPr>
                      <a:r>
                        <a:rPr lang="en-US" sz="1300" dirty="0">
                          <a:effectLst/>
                          <a:latin typeface="Calibri" panose="020F0502020204030204" pitchFamily="34" charset="0"/>
                          <a:ea typeface="Calibri" panose="020F0502020204030204" pitchFamily="34" charset="0"/>
                          <a:cs typeface="Times New Roman" panose="02020603050405020304" pitchFamily="18" charset="0"/>
                        </a:rPr>
                        <a:t>2023 CCBHC Program Customer Satisfaction Surveys collected by SWMBH represent an 85% First Year </a:t>
                      </a:r>
                      <a:r>
                        <a:rPr lang="en-US" sz="1300" i="1" dirty="0">
                          <a:effectLst/>
                          <a:latin typeface="Calibri" panose="020F0502020204030204" pitchFamily="34" charset="0"/>
                          <a:ea typeface="Calibri" panose="020F0502020204030204" pitchFamily="34" charset="0"/>
                          <a:cs typeface="Times New Roman" panose="02020603050405020304" pitchFamily="18" charset="0"/>
                        </a:rPr>
                        <a:t>“in agreement”</a:t>
                      </a:r>
                      <a:r>
                        <a:rPr lang="en-US" sz="1300" dirty="0">
                          <a:effectLst/>
                          <a:latin typeface="Calibri" panose="020F0502020204030204" pitchFamily="34" charset="0"/>
                          <a:ea typeface="Calibri" panose="020F0502020204030204" pitchFamily="34" charset="0"/>
                          <a:cs typeface="Times New Roman" panose="02020603050405020304" pitchFamily="18" charset="0"/>
                        </a:rPr>
                        <a:t> Satisfaction rate average across all categories measured.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SWMBH Metric Owner: </a:t>
                      </a:r>
                    </a:p>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Jonathan Gardner and </a:t>
                      </a:r>
                    </a:p>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Ella Philander</a:t>
                      </a:r>
                    </a:p>
                    <a:p>
                      <a:pPr marL="0" marR="0">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10" marR="6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Per the 2022 CCBHC codebook section 13.B.2 and 13.B.3; the PIHP is responsible for evaluation and overall member satisfaction of the CCBHC program. The survey and assessment should consider availability and accessibility to services for eligible consumers, not just those being served. Focus groups, satisfaction surveys or advisory councils should be reviewed to determine appropriateness of service site locations.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10" marR="6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mj-lt"/>
                        <a:buAutoNum type="alphaLcPeriod"/>
                      </a:pPr>
                      <a:r>
                        <a:rPr lang="en-US" sz="1000">
                          <a:effectLst/>
                          <a:latin typeface="Calibri" panose="020F0502020204030204" pitchFamily="34" charset="0"/>
                          <a:ea typeface="Calibri" panose="020F0502020204030204" pitchFamily="34" charset="0"/>
                          <a:cs typeface="Times New Roman" panose="02020603050405020304" pitchFamily="18" charset="0"/>
                        </a:rPr>
                        <a:t>SWMBH will administer an annual CCBHC consumer satisfaction survey, collecting responses from CCBHC participants using a hybrid MHSIP and YSS survey tool approved by MDHHS.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½ point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eriod"/>
                      </a:pPr>
                      <a:r>
                        <a:rPr lang="en-US" sz="1000">
                          <a:effectLst/>
                          <a:latin typeface="Calibri" panose="020F0502020204030204" pitchFamily="34" charset="0"/>
                          <a:ea typeface="Calibri" panose="020F0502020204030204" pitchFamily="34" charset="0"/>
                          <a:cs typeface="Times New Roman" panose="02020603050405020304" pitchFamily="18" charset="0"/>
                        </a:rPr>
                        <a:t>SWMBH will complete analysis and reports for MDHHS and CCBHC locations, delivering results and identified areas/opportunities for improvement by June 2023.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½ point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10" marR="6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3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Pending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Data Collection Period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10/1/22 – 3/30/23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Metric Board Report Date: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July 14, 2023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10" marR="6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7398056"/>
                  </a:ext>
                </a:extLst>
              </a:tr>
            </a:tbl>
          </a:graphicData>
        </a:graphic>
      </p:graphicFrame>
    </p:spTree>
    <p:extLst>
      <p:ext uri="{BB962C8B-B14F-4D97-AF65-F5344CB8AC3E}">
        <p14:creationId xmlns:p14="http://schemas.microsoft.com/office/powerpoint/2010/main" val="2110316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7A43A-F61E-407F-8B9C-7C2B34D9CCC6}"/>
              </a:ext>
            </a:extLst>
          </p:cNvPr>
          <p:cNvSpPr>
            <a:spLocks noGrp="1"/>
          </p:cNvSpPr>
          <p:nvPr>
            <p:ph type="title"/>
          </p:nvPr>
        </p:nvSpPr>
        <p:spPr>
          <a:xfrm>
            <a:off x="609600" y="-228600"/>
            <a:ext cx="7620000" cy="1143000"/>
          </a:xfrm>
        </p:spPr>
        <p:txBody>
          <a:bodyPr/>
          <a:lstStyle/>
          <a:p>
            <a:r>
              <a:rPr lang="en-US" dirty="0"/>
              <a:t>2023-2024 Board Ends Metrics</a:t>
            </a:r>
          </a:p>
        </p:txBody>
      </p:sp>
      <p:sp>
        <p:nvSpPr>
          <p:cNvPr id="4" name="Slide Number Placeholder 3">
            <a:extLst>
              <a:ext uri="{FF2B5EF4-FFF2-40B4-BE49-F238E27FC236}">
                <a16:creationId xmlns:a16="http://schemas.microsoft.com/office/drawing/2014/main" id="{5C7D20BE-B817-4EB8-896A-87CE4B14705F}"/>
              </a:ext>
            </a:extLst>
          </p:cNvPr>
          <p:cNvSpPr>
            <a:spLocks noGrp="1"/>
          </p:cNvSpPr>
          <p:nvPr>
            <p:ph type="sldNum" sz="quarter" idx="12"/>
          </p:nvPr>
        </p:nvSpPr>
        <p:spPr/>
        <p:txBody>
          <a:bodyPr/>
          <a:lstStyle/>
          <a:p>
            <a:fld id="{486CDD3C-8BF5-47F3-9F8D-5081172585B0}" type="slidenum">
              <a:rPr lang="en-US" smtClean="0"/>
              <a:t>27</a:t>
            </a:fld>
            <a:endParaRPr lang="en-US"/>
          </a:p>
        </p:txBody>
      </p:sp>
      <p:sp>
        <p:nvSpPr>
          <p:cNvPr id="6" name="Rectangle 1">
            <a:extLst>
              <a:ext uri="{FF2B5EF4-FFF2-40B4-BE49-F238E27FC236}">
                <a16:creationId xmlns:a16="http://schemas.microsoft.com/office/drawing/2014/main" id="{D81E15F7-8D9A-4DF9-84F3-C61D0268E7E3}"/>
              </a:ext>
            </a:extLst>
          </p:cNvPr>
          <p:cNvSpPr>
            <a:spLocks noChangeArrowheads="1"/>
          </p:cNvSpPr>
          <p:nvPr/>
        </p:nvSpPr>
        <p:spPr bwMode="auto">
          <a:xfrm>
            <a:off x="-365601" y="82249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Metric Results Key:</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a:ln>
                  <a:noFill/>
                </a:ln>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(Achieved) </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a:ln>
                  <a:noFill/>
                </a:ln>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(Pending) </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(Not Met)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8" name="Table 7">
            <a:extLst>
              <a:ext uri="{FF2B5EF4-FFF2-40B4-BE49-F238E27FC236}">
                <a16:creationId xmlns:a16="http://schemas.microsoft.com/office/drawing/2014/main" id="{A3143952-70A8-4777-8D82-B09AC5489A2B}"/>
              </a:ext>
            </a:extLst>
          </p:cNvPr>
          <p:cNvGraphicFramePr>
            <a:graphicFrameLocks noGrp="1"/>
          </p:cNvGraphicFramePr>
          <p:nvPr>
            <p:extLst>
              <p:ext uri="{D42A27DB-BD31-4B8C-83A1-F6EECF244321}">
                <p14:modId xmlns:p14="http://schemas.microsoft.com/office/powerpoint/2010/main" val="3529217674"/>
              </p:ext>
            </p:extLst>
          </p:nvPr>
        </p:nvGraphicFramePr>
        <p:xfrm>
          <a:off x="609600" y="1490476"/>
          <a:ext cx="7543801" cy="4910323"/>
        </p:xfrm>
        <a:graphic>
          <a:graphicData uri="http://schemas.openxmlformats.org/drawingml/2006/table">
            <a:tbl>
              <a:tblPr firstRow="1" firstCol="1" bandRow="1"/>
              <a:tblGrid>
                <a:gridCol w="2237568">
                  <a:extLst>
                    <a:ext uri="{9D8B030D-6E8A-4147-A177-3AD203B41FA5}">
                      <a16:colId xmlns:a16="http://schemas.microsoft.com/office/drawing/2014/main" val="3208753650"/>
                    </a:ext>
                  </a:extLst>
                </a:gridCol>
                <a:gridCol w="1598263">
                  <a:extLst>
                    <a:ext uri="{9D8B030D-6E8A-4147-A177-3AD203B41FA5}">
                      <a16:colId xmlns:a16="http://schemas.microsoft.com/office/drawing/2014/main" val="819260481"/>
                    </a:ext>
                  </a:extLst>
                </a:gridCol>
                <a:gridCol w="2109707">
                  <a:extLst>
                    <a:ext uri="{9D8B030D-6E8A-4147-A177-3AD203B41FA5}">
                      <a16:colId xmlns:a16="http://schemas.microsoft.com/office/drawing/2014/main" val="3053742786"/>
                    </a:ext>
                  </a:extLst>
                </a:gridCol>
                <a:gridCol w="1598263">
                  <a:extLst>
                    <a:ext uri="{9D8B030D-6E8A-4147-A177-3AD203B41FA5}">
                      <a16:colId xmlns:a16="http://schemas.microsoft.com/office/drawing/2014/main" val="32472057"/>
                    </a:ext>
                  </a:extLst>
                </a:gridCol>
              </a:tblGrid>
              <a:tr h="362684">
                <a:tc gridSpan="4">
                  <a:txBody>
                    <a:bodyPr/>
                    <a:lstStyle/>
                    <a:p>
                      <a:pPr marL="0" marR="0" algn="ctr">
                        <a:lnSpc>
                          <a:spcPct val="107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Strategic Imperative Category: Quality and Efficiency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The SWMBH region is a learning region where quality and cost are measured, improved, and reported.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94374224"/>
                  </a:ext>
                </a:extLst>
              </a:tr>
              <a:tr h="505358">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Metric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Description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Deliverable/Goal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Date Range &amp; Current Status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extLst>
                  <a:ext uri="{0D108BD9-81ED-4DB2-BD59-A6C34878D82A}">
                    <a16:rowId xmlns:a16="http://schemas.microsoft.com/office/drawing/2014/main" val="3130481190"/>
                  </a:ext>
                </a:extLst>
              </a:tr>
              <a:tr h="4042281">
                <a:tc>
                  <a:txBody>
                    <a:bodyPr/>
                    <a:lstStyle/>
                    <a:p>
                      <a:pPr marL="0" marR="0" lvl="0" indent="0">
                        <a:lnSpc>
                          <a:spcPct val="107000"/>
                        </a:lnSpc>
                        <a:spcBef>
                          <a:spcPts val="0"/>
                        </a:spcBef>
                        <a:spcAft>
                          <a:spcPts val="0"/>
                        </a:spcAft>
                        <a:buFont typeface="+mj-lt"/>
                        <a:buNone/>
                      </a:pPr>
                      <a:r>
                        <a:rPr lang="en-US" sz="1300" dirty="0">
                          <a:effectLst/>
                          <a:latin typeface="Calibri" panose="020F0502020204030204" pitchFamily="34" charset="0"/>
                          <a:ea typeface="Calibri" panose="020F0502020204030204" pitchFamily="34" charset="0"/>
                          <a:cs typeface="Times New Roman" panose="02020603050405020304" pitchFamily="18" charset="0"/>
                        </a:rPr>
                        <a:t>2023 Health Service Advisory Group (HSAG) External Quality Compliance Review (EQR) Results and Improvement Strategies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SWMBH Metric Owner: </a:t>
                      </a:r>
                    </a:p>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All SL’s with contributor’s dependent on Standards selected for review during specified Fiscal Year</a:t>
                      </a:r>
                    </a:p>
                    <a:p>
                      <a:pPr marL="228600" marR="0">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As directed by the 2023 MDHHS PIHP contract Attachment P 7.7.1.1 – Amendment 1 – Medicaid Managed Specialty Supports Services/Programs, the PIHP must adhere to annual audits of the following categories: Member Rights, Emergency Services, Availability of Services, Assurances and Capacity of Services, Coordination of Care, Provider Selection, Confidentiality, Grievance and Appeals System, Sub contractual Delegation, Practice Guidelines, Health Information Systems and Quality Assessment and Performance Improvement Programs.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mj-lt"/>
                        <a:buAutoNum type="alphaLcPeriod"/>
                      </a:pPr>
                      <a:r>
                        <a:rPr lang="en-US" sz="1050">
                          <a:effectLst/>
                          <a:latin typeface="Calibri" panose="020F0502020204030204" pitchFamily="34" charset="0"/>
                          <a:ea typeface="Calibri" panose="020F0502020204030204" pitchFamily="34" charset="0"/>
                          <a:cs typeface="Times New Roman" panose="02020603050405020304" pitchFamily="18" charset="0"/>
                        </a:rPr>
                        <a:t>All standards or corrective action plans reviewed, will receive a score of 90% compliance, or designation that the standard has been “Met” or “Accepted” or SWMBH will be within the </a:t>
                      </a:r>
                      <a:r>
                        <a:rPr lang="en-US" sz="1000" i="1">
                          <a:effectLst/>
                          <a:latin typeface="Calibri" panose="020F0502020204030204" pitchFamily="34" charset="0"/>
                          <a:ea typeface="Calibri" panose="020F0502020204030204" pitchFamily="34" charset="0"/>
                          <a:cs typeface="Times New Roman" panose="02020603050405020304" pitchFamily="18" charset="0"/>
                        </a:rPr>
                        <a:t>top 2</a:t>
                      </a:r>
                      <a:r>
                        <a:rPr lang="en-US" sz="1000">
                          <a:effectLst/>
                          <a:latin typeface="Calibri" panose="020F0502020204030204" pitchFamily="34" charset="0"/>
                          <a:ea typeface="Calibri" panose="020F0502020204030204" pitchFamily="34" charset="0"/>
                          <a:cs typeface="Times New Roman" panose="02020603050405020304" pitchFamily="18" charset="0"/>
                        </a:rPr>
                        <a:t> scoring Michigan </a:t>
                      </a:r>
                      <a:r>
                        <a:rPr lang="en-US" sz="900">
                          <a:effectLst/>
                          <a:latin typeface="Calibri" panose="020F0502020204030204" pitchFamily="34" charset="0"/>
                          <a:ea typeface="Calibri" panose="020F0502020204030204" pitchFamily="34" charset="0"/>
                          <a:cs typeface="Times New Roman" panose="02020603050405020304" pitchFamily="18" charset="0"/>
                        </a:rPr>
                        <a:t>PIHP’s.</a:t>
                      </a:r>
                      <a:r>
                        <a:rPr lang="en-US" sz="105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 Point.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Pending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Data Collection Period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10/1/22 – 9/30/23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Metric Board Report Date: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November 10, 2023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9718116"/>
                  </a:ext>
                </a:extLst>
              </a:tr>
            </a:tbl>
          </a:graphicData>
        </a:graphic>
      </p:graphicFrame>
    </p:spTree>
    <p:extLst>
      <p:ext uri="{BB962C8B-B14F-4D97-AF65-F5344CB8AC3E}">
        <p14:creationId xmlns:p14="http://schemas.microsoft.com/office/powerpoint/2010/main" val="2558720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7A43A-F61E-407F-8B9C-7C2B34D9CCC6}"/>
              </a:ext>
            </a:extLst>
          </p:cNvPr>
          <p:cNvSpPr>
            <a:spLocks noGrp="1"/>
          </p:cNvSpPr>
          <p:nvPr>
            <p:ph type="title"/>
          </p:nvPr>
        </p:nvSpPr>
        <p:spPr>
          <a:xfrm>
            <a:off x="609600" y="-228600"/>
            <a:ext cx="7620000" cy="1143000"/>
          </a:xfrm>
        </p:spPr>
        <p:txBody>
          <a:bodyPr/>
          <a:lstStyle/>
          <a:p>
            <a:r>
              <a:rPr lang="en-US" dirty="0"/>
              <a:t>2023-2024 Board Ends Metrics</a:t>
            </a:r>
          </a:p>
        </p:txBody>
      </p:sp>
      <p:sp>
        <p:nvSpPr>
          <p:cNvPr id="4" name="Slide Number Placeholder 3">
            <a:extLst>
              <a:ext uri="{FF2B5EF4-FFF2-40B4-BE49-F238E27FC236}">
                <a16:creationId xmlns:a16="http://schemas.microsoft.com/office/drawing/2014/main" id="{5C7D20BE-B817-4EB8-896A-87CE4B14705F}"/>
              </a:ext>
            </a:extLst>
          </p:cNvPr>
          <p:cNvSpPr>
            <a:spLocks noGrp="1"/>
          </p:cNvSpPr>
          <p:nvPr>
            <p:ph type="sldNum" sz="quarter" idx="12"/>
          </p:nvPr>
        </p:nvSpPr>
        <p:spPr/>
        <p:txBody>
          <a:bodyPr/>
          <a:lstStyle/>
          <a:p>
            <a:fld id="{486CDD3C-8BF5-47F3-9F8D-5081172585B0}" type="slidenum">
              <a:rPr lang="en-US" smtClean="0"/>
              <a:t>28</a:t>
            </a:fld>
            <a:endParaRPr lang="en-US"/>
          </a:p>
        </p:txBody>
      </p:sp>
      <p:sp>
        <p:nvSpPr>
          <p:cNvPr id="6" name="Rectangle 1">
            <a:extLst>
              <a:ext uri="{FF2B5EF4-FFF2-40B4-BE49-F238E27FC236}">
                <a16:creationId xmlns:a16="http://schemas.microsoft.com/office/drawing/2014/main" id="{D81E15F7-8D9A-4DF9-84F3-C61D0268E7E3}"/>
              </a:ext>
            </a:extLst>
          </p:cNvPr>
          <p:cNvSpPr>
            <a:spLocks noChangeArrowheads="1"/>
          </p:cNvSpPr>
          <p:nvPr/>
        </p:nvSpPr>
        <p:spPr bwMode="auto">
          <a:xfrm>
            <a:off x="-365601" y="82249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Metric Results Key:</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a:ln>
                  <a:noFill/>
                </a:ln>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(Achieved) </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a:ln>
                  <a:noFill/>
                </a:ln>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(Pending) </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(Not Met)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56A37DC3-C2FD-4BBA-80A4-C2E9329A3091}"/>
              </a:ext>
            </a:extLst>
          </p:cNvPr>
          <p:cNvGraphicFramePr>
            <a:graphicFrameLocks noGrp="1"/>
          </p:cNvGraphicFramePr>
          <p:nvPr>
            <p:extLst>
              <p:ext uri="{D42A27DB-BD31-4B8C-83A1-F6EECF244321}">
                <p14:modId xmlns:p14="http://schemas.microsoft.com/office/powerpoint/2010/main" val="183631591"/>
              </p:ext>
            </p:extLst>
          </p:nvPr>
        </p:nvGraphicFramePr>
        <p:xfrm>
          <a:off x="457200" y="1752600"/>
          <a:ext cx="7586128" cy="3616499"/>
        </p:xfrm>
        <a:graphic>
          <a:graphicData uri="http://schemas.openxmlformats.org/drawingml/2006/table">
            <a:tbl>
              <a:tblPr firstRow="1" firstCol="1" bandRow="1"/>
              <a:tblGrid>
                <a:gridCol w="2250123">
                  <a:extLst>
                    <a:ext uri="{9D8B030D-6E8A-4147-A177-3AD203B41FA5}">
                      <a16:colId xmlns:a16="http://schemas.microsoft.com/office/drawing/2014/main" val="970131702"/>
                    </a:ext>
                  </a:extLst>
                </a:gridCol>
                <a:gridCol w="1607230">
                  <a:extLst>
                    <a:ext uri="{9D8B030D-6E8A-4147-A177-3AD203B41FA5}">
                      <a16:colId xmlns:a16="http://schemas.microsoft.com/office/drawing/2014/main" val="1085256225"/>
                    </a:ext>
                  </a:extLst>
                </a:gridCol>
                <a:gridCol w="2121545">
                  <a:extLst>
                    <a:ext uri="{9D8B030D-6E8A-4147-A177-3AD203B41FA5}">
                      <a16:colId xmlns:a16="http://schemas.microsoft.com/office/drawing/2014/main" val="2818894114"/>
                    </a:ext>
                  </a:extLst>
                </a:gridCol>
                <a:gridCol w="1607230">
                  <a:extLst>
                    <a:ext uri="{9D8B030D-6E8A-4147-A177-3AD203B41FA5}">
                      <a16:colId xmlns:a16="http://schemas.microsoft.com/office/drawing/2014/main" val="2571116237"/>
                    </a:ext>
                  </a:extLst>
                </a:gridCol>
              </a:tblGrid>
              <a:tr h="3616499">
                <a:tc>
                  <a:txBody>
                    <a:bodyPr/>
                    <a:lstStyle/>
                    <a:p>
                      <a:pPr marL="0" marR="0" lvl="0" indent="0">
                        <a:lnSpc>
                          <a:spcPct val="107000"/>
                        </a:lnSpc>
                        <a:spcBef>
                          <a:spcPts val="0"/>
                        </a:spcBef>
                        <a:spcAft>
                          <a:spcPts val="0"/>
                        </a:spcAft>
                        <a:buFont typeface="+mj-lt"/>
                        <a:buNone/>
                      </a:pPr>
                      <a:r>
                        <a:rPr lang="en-US" sz="1300" dirty="0">
                          <a:effectLst/>
                          <a:latin typeface="Calibri" panose="020F0502020204030204" pitchFamily="34" charset="0"/>
                          <a:ea typeface="Calibri" panose="020F0502020204030204" pitchFamily="34" charset="0"/>
                          <a:cs typeface="Times New Roman" panose="02020603050405020304" pitchFamily="18" charset="0"/>
                        </a:rPr>
                        <a:t>2023 HSAG Performance Measure Validation (PMV) Audit Results and Improvement Strategies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SWMBH Metric Owner: </a:t>
                      </a:r>
                    </a:p>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Natalie Spivak</a:t>
                      </a:r>
                    </a:p>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SL Contributors:</a:t>
                      </a:r>
                    </a:p>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Jonathan Gardner and other</a:t>
                      </a:r>
                    </a:p>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contributor’s dependent on Standards selected for review during specified Fiscal Year</a:t>
                      </a:r>
                    </a:p>
                    <a:p>
                      <a:pPr marL="0" marR="0">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As directed by the 2023 MDHHS PIHP contract Attachment P 7.7.1.1 – Amendment 1 – Medicaid Managed Specialty Supports Services/Programs, the PIHP must adhere to annual audits of the following categories: Data Integration, Data Control, Data Accuracy and  Performance Indicator Validation.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0"/>
                        </a:spcBef>
                        <a:spcAft>
                          <a:spcPts val="800"/>
                        </a:spcAft>
                        <a:buSzPts val="1050"/>
                        <a:buFont typeface="+mj-lt"/>
                        <a:buAutoNum type="alphaLcPeriod"/>
                      </a:pPr>
                      <a:r>
                        <a:rPr lang="en-US" sz="1050">
                          <a:effectLst/>
                          <a:latin typeface="Calibri" panose="020F0502020204030204" pitchFamily="34" charset="0"/>
                          <a:ea typeface="Calibri" panose="020F0502020204030204" pitchFamily="34" charset="0"/>
                          <a:cs typeface="Times New Roman" panose="02020603050405020304" pitchFamily="18" charset="0"/>
                        </a:rPr>
                        <a:t>All standards or corrective action plans reviewed, will receive a score of 90% compliance, or designation that the standard has been “Met” or “Accepted” or SWMBH will be within the </a:t>
                      </a:r>
                      <a:r>
                        <a:rPr lang="en-US" sz="1050" i="1">
                          <a:effectLst/>
                          <a:latin typeface="Calibri" panose="020F0502020204030204" pitchFamily="34" charset="0"/>
                          <a:ea typeface="Calibri" panose="020F0502020204030204" pitchFamily="34" charset="0"/>
                          <a:cs typeface="Times New Roman" panose="02020603050405020304" pitchFamily="18" charset="0"/>
                        </a:rPr>
                        <a:t>top 2</a:t>
                      </a:r>
                      <a:r>
                        <a:rPr lang="en-US" sz="1050">
                          <a:effectLst/>
                          <a:latin typeface="Calibri" panose="020F0502020204030204" pitchFamily="34" charset="0"/>
                          <a:ea typeface="Calibri" panose="020F0502020204030204" pitchFamily="34" charset="0"/>
                          <a:cs typeface="Times New Roman" panose="02020603050405020304" pitchFamily="18" charset="0"/>
                        </a:rPr>
                        <a:t> scoring Michigan PIHP’s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1 Point.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Pending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Data Collection Period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1/1/23 – 6/30/23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Metric Board Report Date: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November 10, 2023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2470410"/>
                  </a:ext>
                </a:extLst>
              </a:tr>
            </a:tbl>
          </a:graphicData>
        </a:graphic>
      </p:graphicFrame>
    </p:spTree>
    <p:extLst>
      <p:ext uri="{BB962C8B-B14F-4D97-AF65-F5344CB8AC3E}">
        <p14:creationId xmlns:p14="http://schemas.microsoft.com/office/powerpoint/2010/main" val="576447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7A43A-F61E-407F-8B9C-7C2B34D9CCC6}"/>
              </a:ext>
            </a:extLst>
          </p:cNvPr>
          <p:cNvSpPr>
            <a:spLocks noGrp="1"/>
          </p:cNvSpPr>
          <p:nvPr>
            <p:ph type="title"/>
          </p:nvPr>
        </p:nvSpPr>
        <p:spPr>
          <a:xfrm>
            <a:off x="609600" y="-228600"/>
            <a:ext cx="7620000" cy="1143000"/>
          </a:xfrm>
        </p:spPr>
        <p:txBody>
          <a:bodyPr/>
          <a:lstStyle/>
          <a:p>
            <a:r>
              <a:rPr lang="en-US" dirty="0"/>
              <a:t>2023-2024 Board Ends Metrics</a:t>
            </a:r>
          </a:p>
        </p:txBody>
      </p:sp>
      <p:sp>
        <p:nvSpPr>
          <p:cNvPr id="4" name="Slide Number Placeholder 3">
            <a:extLst>
              <a:ext uri="{FF2B5EF4-FFF2-40B4-BE49-F238E27FC236}">
                <a16:creationId xmlns:a16="http://schemas.microsoft.com/office/drawing/2014/main" id="{5C7D20BE-B817-4EB8-896A-87CE4B14705F}"/>
              </a:ext>
            </a:extLst>
          </p:cNvPr>
          <p:cNvSpPr>
            <a:spLocks noGrp="1"/>
          </p:cNvSpPr>
          <p:nvPr>
            <p:ph type="sldNum" sz="quarter" idx="12"/>
          </p:nvPr>
        </p:nvSpPr>
        <p:spPr/>
        <p:txBody>
          <a:bodyPr/>
          <a:lstStyle/>
          <a:p>
            <a:fld id="{486CDD3C-8BF5-47F3-9F8D-5081172585B0}" type="slidenum">
              <a:rPr lang="en-US" smtClean="0"/>
              <a:t>29</a:t>
            </a:fld>
            <a:endParaRPr lang="en-US"/>
          </a:p>
        </p:txBody>
      </p:sp>
      <p:sp>
        <p:nvSpPr>
          <p:cNvPr id="6" name="Rectangle 1">
            <a:extLst>
              <a:ext uri="{FF2B5EF4-FFF2-40B4-BE49-F238E27FC236}">
                <a16:creationId xmlns:a16="http://schemas.microsoft.com/office/drawing/2014/main" id="{D81E15F7-8D9A-4DF9-84F3-C61D0268E7E3}"/>
              </a:ext>
            </a:extLst>
          </p:cNvPr>
          <p:cNvSpPr>
            <a:spLocks noChangeArrowheads="1"/>
          </p:cNvSpPr>
          <p:nvPr/>
        </p:nvSpPr>
        <p:spPr bwMode="auto">
          <a:xfrm>
            <a:off x="-365601" y="82249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Metric Results Key:</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a:ln>
                  <a:noFill/>
                </a:ln>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(Achieved) </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a:ln>
                  <a:noFill/>
                </a:ln>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(Pending) </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(Not Met)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3ADCB19D-32D0-4312-ACF0-4574C7A77A2F}"/>
              </a:ext>
            </a:extLst>
          </p:cNvPr>
          <p:cNvGraphicFramePr>
            <a:graphicFrameLocks noGrp="1"/>
          </p:cNvGraphicFramePr>
          <p:nvPr>
            <p:extLst>
              <p:ext uri="{D42A27DB-BD31-4B8C-83A1-F6EECF244321}">
                <p14:modId xmlns:p14="http://schemas.microsoft.com/office/powerpoint/2010/main" val="4232300283"/>
              </p:ext>
            </p:extLst>
          </p:nvPr>
        </p:nvGraphicFramePr>
        <p:xfrm>
          <a:off x="457200" y="1618042"/>
          <a:ext cx="7620000" cy="4325557"/>
        </p:xfrm>
        <a:graphic>
          <a:graphicData uri="http://schemas.openxmlformats.org/drawingml/2006/table">
            <a:tbl>
              <a:tblPr firstRow="1" firstCol="1" bandRow="1"/>
              <a:tblGrid>
                <a:gridCol w="2260169">
                  <a:extLst>
                    <a:ext uri="{9D8B030D-6E8A-4147-A177-3AD203B41FA5}">
                      <a16:colId xmlns:a16="http://schemas.microsoft.com/office/drawing/2014/main" val="2644737017"/>
                    </a:ext>
                  </a:extLst>
                </a:gridCol>
                <a:gridCol w="1614407">
                  <a:extLst>
                    <a:ext uri="{9D8B030D-6E8A-4147-A177-3AD203B41FA5}">
                      <a16:colId xmlns:a16="http://schemas.microsoft.com/office/drawing/2014/main" val="3023228439"/>
                    </a:ext>
                  </a:extLst>
                </a:gridCol>
                <a:gridCol w="2131017">
                  <a:extLst>
                    <a:ext uri="{9D8B030D-6E8A-4147-A177-3AD203B41FA5}">
                      <a16:colId xmlns:a16="http://schemas.microsoft.com/office/drawing/2014/main" val="1962374340"/>
                    </a:ext>
                  </a:extLst>
                </a:gridCol>
                <a:gridCol w="1614407">
                  <a:extLst>
                    <a:ext uri="{9D8B030D-6E8A-4147-A177-3AD203B41FA5}">
                      <a16:colId xmlns:a16="http://schemas.microsoft.com/office/drawing/2014/main" val="3599922155"/>
                    </a:ext>
                  </a:extLst>
                </a:gridCol>
              </a:tblGrid>
              <a:tr h="470186">
                <a:tc gridSpan="4">
                  <a:txBody>
                    <a:bodyPr/>
                    <a:lstStyle/>
                    <a:p>
                      <a:pPr marL="0" marR="0" algn="ctr">
                        <a:lnSpc>
                          <a:spcPct val="107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Strategic Imperative Category: Improved Health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Individual mental health, physical health and functionality are measured and improved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71010508"/>
                  </a:ext>
                </a:extLst>
              </a:tr>
              <a:tr h="533206">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Metric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Description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Deliverable/Goal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Date Range &amp; Current Status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extLst>
                  <a:ext uri="{0D108BD9-81ED-4DB2-BD59-A6C34878D82A}">
                    <a16:rowId xmlns:a16="http://schemas.microsoft.com/office/drawing/2014/main" val="2700582540"/>
                  </a:ext>
                </a:extLst>
              </a:tr>
              <a:tr h="3322165">
                <a:tc>
                  <a:txBody>
                    <a:bodyPr/>
                    <a:lstStyle/>
                    <a:p>
                      <a:pPr marL="0" marR="0" lvl="0" indent="0">
                        <a:lnSpc>
                          <a:spcPct val="107000"/>
                        </a:lnSpc>
                        <a:spcBef>
                          <a:spcPts val="0"/>
                        </a:spcBef>
                        <a:spcAft>
                          <a:spcPts val="0"/>
                        </a:spcAft>
                        <a:buFont typeface="+mj-lt"/>
                        <a:buNone/>
                      </a:pPr>
                      <a:r>
                        <a:rPr lang="en-US" sz="1300" dirty="0">
                          <a:effectLst/>
                          <a:latin typeface="Calibri" panose="020F0502020204030204" pitchFamily="34" charset="0"/>
                          <a:ea typeface="Calibri" panose="020F0502020204030204" pitchFamily="34" charset="0"/>
                          <a:cs typeface="Times New Roman" panose="02020603050405020304" pitchFamily="18" charset="0"/>
                        </a:rPr>
                        <a:t>SWMBH will achieve CCBHC Demonstration Year 1 Quality Bonus Payment Metrics (QBP’s), against the States FY23 indicated Benchmarks.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SWMBH Metric Owner: </a:t>
                      </a:r>
                    </a:p>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Ella and Jonathan </a:t>
                      </a:r>
                    </a:p>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CMHSP Contributions/Owners:</a:t>
                      </a:r>
                    </a:p>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ISK and St. Joe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As directed by the 2023 CCBHC Handbook under Table 1.A.1 – QBP Metrics and Benchmarks. The Regional PIHP will work with CMSHP-CCBHC participant programs to define processes and strategies for collection and reporting data. The PIHP will be the primary liaison for the submission of all required reports and follow-ups as directed by MDHHS. SWMBH will submit reports based on the identified metrics to MDHHS within 6 months of </a:t>
                      </a:r>
                      <a:r>
                        <a:rPr lang="en-US" sz="900" i="1">
                          <a:effectLst/>
                          <a:latin typeface="Calibri" panose="020F0502020204030204" pitchFamily="34" charset="0"/>
                          <a:ea typeface="Calibri" panose="020F0502020204030204" pitchFamily="34" charset="0"/>
                          <a:cs typeface="Times New Roman" panose="02020603050405020304" pitchFamily="18" charset="0"/>
                        </a:rPr>
                        <a:t>DY 1 or by 3/31/2023.</a:t>
                      </a: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61595" lvl="0" indent="-342900">
                        <a:lnSpc>
                          <a:spcPct val="105000"/>
                        </a:lnSpc>
                        <a:spcBef>
                          <a:spcPts val="5"/>
                        </a:spcBef>
                        <a:spcAft>
                          <a:spcPts val="0"/>
                        </a:spcAft>
                        <a:buFont typeface="+mj-lt"/>
                        <a:buAutoNum type="arabicPeriod"/>
                        <a:tabLst>
                          <a:tab pos="525145" algn="l"/>
                        </a:tabLst>
                      </a:pPr>
                      <a:r>
                        <a:rPr lang="en-US" sz="800">
                          <a:effectLst/>
                          <a:latin typeface="Calibri" panose="020F0502020204030204" pitchFamily="34" charset="0"/>
                          <a:ea typeface="Calibri" panose="020F0502020204030204" pitchFamily="34" charset="0"/>
                          <a:cs typeface="Calibri" panose="020F0502020204030204" pitchFamily="34" charset="0"/>
                        </a:rPr>
                        <a:t>Child and Adolescent Major Depressive Disorder; Suicide Risk Assessment </a:t>
                      </a:r>
                      <a:r>
                        <a:rPr lang="en-US" sz="800" i="1">
                          <a:effectLst/>
                          <a:latin typeface="Calibri" panose="020F0502020204030204" pitchFamily="34" charset="0"/>
                          <a:ea typeface="Calibri" panose="020F0502020204030204" pitchFamily="34" charset="0"/>
                          <a:cs typeface="Calibri" panose="020F0502020204030204" pitchFamily="34" charset="0"/>
                        </a:rPr>
                        <a:t>(SRA-BHC - 23.9%)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61595" lvl="0" indent="-342900">
                        <a:lnSpc>
                          <a:spcPct val="105000"/>
                        </a:lnSpc>
                        <a:spcBef>
                          <a:spcPts val="5"/>
                        </a:spcBef>
                        <a:spcAft>
                          <a:spcPts val="0"/>
                        </a:spcAft>
                        <a:buFont typeface="+mj-lt"/>
                        <a:buAutoNum type="arabicPeriod"/>
                        <a:tabLst>
                          <a:tab pos="525145" algn="l"/>
                        </a:tabLst>
                      </a:pPr>
                      <a:r>
                        <a:rPr lang="en-US" sz="800">
                          <a:effectLst/>
                          <a:latin typeface="Calibri" panose="020F0502020204030204" pitchFamily="34" charset="0"/>
                          <a:ea typeface="Calibri" panose="020F0502020204030204" pitchFamily="34" charset="0"/>
                          <a:cs typeface="Calibri" panose="020F0502020204030204" pitchFamily="34" charset="0"/>
                        </a:rPr>
                        <a:t>Major Depressive Disorder, Suicide Risk Assessment </a:t>
                      </a:r>
                      <a:r>
                        <a:rPr lang="en-US" sz="800" i="1">
                          <a:effectLst/>
                          <a:latin typeface="Calibri" panose="020F0502020204030204" pitchFamily="34" charset="0"/>
                          <a:ea typeface="Calibri" panose="020F0502020204030204" pitchFamily="34" charset="0"/>
                          <a:cs typeface="Calibri" panose="020F0502020204030204" pitchFamily="34" charset="0"/>
                        </a:rPr>
                        <a:t>(SRA-A - 12.5%)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61595" lvl="0" indent="-342900">
                        <a:lnSpc>
                          <a:spcPct val="105000"/>
                        </a:lnSpc>
                        <a:spcBef>
                          <a:spcPts val="5"/>
                        </a:spcBef>
                        <a:spcAft>
                          <a:spcPts val="0"/>
                        </a:spcAft>
                        <a:buFont typeface="+mj-lt"/>
                        <a:buAutoNum type="arabicPeriod"/>
                        <a:tabLst>
                          <a:tab pos="525145" algn="l"/>
                        </a:tabLst>
                      </a:pPr>
                      <a:r>
                        <a:rPr lang="en-US" sz="800">
                          <a:effectLst/>
                          <a:latin typeface="Calibri" panose="020F0502020204030204" pitchFamily="34" charset="0"/>
                          <a:ea typeface="Calibri" panose="020F0502020204030204" pitchFamily="34" charset="0"/>
                          <a:cs typeface="Calibri" panose="020F0502020204030204" pitchFamily="34" charset="0"/>
                        </a:rPr>
                        <a:t>Adherence to Antipsychotic Meds for Individuals with Schizophrenia </a:t>
                      </a:r>
                      <a:r>
                        <a:rPr lang="en-US" sz="800" i="1">
                          <a:effectLst/>
                          <a:latin typeface="Calibri" panose="020F0502020204030204" pitchFamily="34" charset="0"/>
                          <a:ea typeface="Calibri" panose="020F0502020204030204" pitchFamily="34" charset="0"/>
                          <a:cs typeface="Calibri" panose="020F0502020204030204" pitchFamily="34" charset="0"/>
                        </a:rPr>
                        <a:t>(SAA-AD – 58.5%)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61595" lvl="0" indent="-342900">
                        <a:lnSpc>
                          <a:spcPct val="105000"/>
                        </a:lnSpc>
                        <a:spcBef>
                          <a:spcPts val="5"/>
                        </a:spcBef>
                        <a:spcAft>
                          <a:spcPts val="0"/>
                        </a:spcAft>
                        <a:buFont typeface="+mj-lt"/>
                        <a:buAutoNum type="arabicPeriod"/>
                        <a:tabLst>
                          <a:tab pos="525145" algn="l"/>
                        </a:tabLst>
                      </a:pPr>
                      <a:r>
                        <a:rPr lang="en-US" sz="800">
                          <a:effectLst/>
                          <a:latin typeface="Calibri" panose="020F0502020204030204" pitchFamily="34" charset="0"/>
                          <a:ea typeface="Calibri" panose="020F0502020204030204" pitchFamily="34" charset="0"/>
                          <a:cs typeface="Calibri" panose="020F0502020204030204" pitchFamily="34" charset="0"/>
                        </a:rPr>
                        <a:t>Follow-up after Hosp. for mental illness, ages 18+ </a:t>
                      </a:r>
                      <a:r>
                        <a:rPr lang="en-US" sz="800" i="1">
                          <a:effectLst/>
                          <a:latin typeface="Calibri" panose="020F0502020204030204" pitchFamily="34" charset="0"/>
                          <a:ea typeface="Calibri" panose="020F0502020204030204" pitchFamily="34" charset="0"/>
                          <a:cs typeface="Calibri" panose="020F0502020204030204" pitchFamily="34" charset="0"/>
                        </a:rPr>
                        <a:t>(FUH-AD – 58%)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800">
                          <a:effectLst/>
                          <a:latin typeface="Calibri" panose="020F0502020204030204" pitchFamily="34" charset="0"/>
                          <a:ea typeface="Times New Roman" panose="02020603050405020304" pitchFamily="18" charset="0"/>
                          <a:cs typeface="Calibri" panose="020F0502020204030204" pitchFamily="34" charset="0"/>
                        </a:rPr>
                        <a:t>Follow-up after Hospitalization for Children </a:t>
                      </a:r>
                      <a:r>
                        <a:rPr lang="en-US" sz="800" i="1">
                          <a:effectLst/>
                          <a:latin typeface="Calibri" panose="020F0502020204030204" pitchFamily="34" charset="0"/>
                          <a:ea typeface="Times New Roman" panose="02020603050405020304" pitchFamily="18" charset="0"/>
                          <a:cs typeface="Calibri" panose="020F0502020204030204" pitchFamily="34" charset="0"/>
                        </a:rPr>
                        <a:t>(FUH-CH – 70%)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800">
                          <a:effectLst/>
                          <a:latin typeface="Calibri" panose="020F0502020204030204" pitchFamily="34" charset="0"/>
                          <a:ea typeface="Times New Roman" panose="02020603050405020304" pitchFamily="18" charset="0"/>
                          <a:cs typeface="Calibri" panose="020F0502020204030204" pitchFamily="34" charset="0"/>
                        </a:rPr>
                        <a:t>initiation and Engagement of Alcohol and other drugs </a:t>
                      </a:r>
                      <a:r>
                        <a:rPr lang="en-US" sz="800" i="1">
                          <a:effectLst/>
                          <a:latin typeface="Calibri" panose="020F0502020204030204" pitchFamily="34" charset="0"/>
                          <a:ea typeface="Times New Roman" panose="02020603050405020304" pitchFamily="18" charset="0"/>
                          <a:cs typeface="Calibri" panose="020F0502020204030204" pitchFamily="34" charset="0"/>
                        </a:rPr>
                        <a:t>(IET-14 – 42.5% &amp; IET-34- 18.5%)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Pending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800" dirty="0">
                          <a:effectLst/>
                          <a:latin typeface="Calibri" panose="020F0502020204030204" pitchFamily="34" charset="0"/>
                          <a:ea typeface="Times New Roman" panose="02020603050405020304" pitchFamily="18" charset="0"/>
                          <a:cs typeface="Calibri" panose="020F0502020204030204" pitchFamily="34" charset="0"/>
                        </a:rPr>
                        <a:t>*.5 bonus point for each metric (1-6) successfully achieved.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Data Collection Period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10/1/22 – 3/30/24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Metric Board Report Date: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November 10, 2023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0174690"/>
                  </a:ext>
                </a:extLst>
              </a:tr>
            </a:tbl>
          </a:graphicData>
        </a:graphic>
      </p:graphicFrame>
    </p:spTree>
    <p:extLst>
      <p:ext uri="{BB962C8B-B14F-4D97-AF65-F5344CB8AC3E}">
        <p14:creationId xmlns:p14="http://schemas.microsoft.com/office/powerpoint/2010/main" val="4117942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Service Area and Partners</a:t>
            </a:r>
          </a:p>
        </p:txBody>
      </p:sp>
      <p:sp>
        <p:nvSpPr>
          <p:cNvPr id="4" name="Slide Number Placeholder 3"/>
          <p:cNvSpPr>
            <a:spLocks noGrp="1"/>
          </p:cNvSpPr>
          <p:nvPr>
            <p:ph type="sldNum" sz="quarter" idx="12"/>
          </p:nvPr>
        </p:nvSpPr>
        <p:spPr/>
        <p:txBody>
          <a:bodyPr/>
          <a:lstStyle/>
          <a:p>
            <a:fld id="{486CDD3C-8BF5-47F3-9F8D-5081172585B0}" type="slidenum">
              <a:rPr lang="en-US" smtClean="0"/>
              <a:t>3</a:t>
            </a:fld>
            <a:endParaRPr lang="en-US"/>
          </a:p>
        </p:txBody>
      </p:sp>
      <p:pic>
        <p:nvPicPr>
          <p:cNvPr id="5" name="Content Placeholder 4"/>
          <p:cNvPicPr>
            <a:picLocks noGrp="1"/>
          </p:cNvPicPr>
          <p:nvPr>
            <p:ph idx="1"/>
          </p:nvPr>
        </p:nvPicPr>
        <p:blipFill rotWithShape="1">
          <a:blip r:embed="rId2">
            <a:extLst>
              <a:ext uri="{28A0092B-C50C-407E-A947-70E740481C1C}">
                <a14:useLocalDpi xmlns:a14="http://schemas.microsoft.com/office/drawing/2010/main" val="0"/>
              </a:ext>
            </a:extLst>
          </a:blip>
          <a:srcRect l="23682" t="13531" r="-1" b="-555"/>
          <a:stretch/>
        </p:blipFill>
        <p:spPr bwMode="auto">
          <a:xfrm>
            <a:off x="3657600" y="2133600"/>
            <a:ext cx="4648199" cy="4343400"/>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609600" y="2133600"/>
            <a:ext cx="4572000" cy="2954655"/>
          </a:xfrm>
          <a:prstGeom prst="rect">
            <a:avLst/>
          </a:prstGeom>
        </p:spPr>
        <p:txBody>
          <a:bodyPr>
            <a:spAutoFit/>
          </a:bodyPr>
          <a:lstStyle/>
          <a:p>
            <a:r>
              <a:rPr lang="en-US"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Service Areas</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a:t>
            </a:r>
          </a:p>
          <a:p>
            <a:pPr>
              <a:tabLst>
                <a:tab pos="2486025" algn="l"/>
              </a:tabLst>
            </a:pPr>
            <a:r>
              <a:rPr lang="en-US"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Blip>
                <a:blip r:embed="rId3"/>
              </a:buBlip>
            </a:pPr>
            <a:r>
              <a:rPr lang="en-US" dirty="0">
                <a:latin typeface="Times New Roman" panose="02020603050405020304" pitchFamily="18" charset="0"/>
                <a:ea typeface="Calibri" panose="020F0502020204030204" pitchFamily="34" charset="0"/>
                <a:cs typeface="Times New Roman" panose="02020603050405020304" pitchFamily="18" charset="0"/>
              </a:rPr>
              <a:t>Barry County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Blip>
                <a:blip r:embed="rId3"/>
              </a:buBlip>
            </a:pPr>
            <a:r>
              <a:rPr lang="en-US" dirty="0">
                <a:latin typeface="Times New Roman" panose="02020603050405020304" pitchFamily="18" charset="0"/>
                <a:ea typeface="Calibri" panose="020F0502020204030204" pitchFamily="34" charset="0"/>
                <a:cs typeface="Times New Roman" panose="02020603050405020304" pitchFamily="18" charset="0"/>
              </a:rPr>
              <a:t>Berrien County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Blip>
                <a:blip r:embed="rId3"/>
              </a:buBlip>
            </a:pPr>
            <a:r>
              <a:rPr lang="en-US" dirty="0">
                <a:latin typeface="Times New Roman" panose="02020603050405020304" pitchFamily="18" charset="0"/>
                <a:ea typeface="Calibri" panose="020F0502020204030204" pitchFamily="34" charset="0"/>
                <a:cs typeface="Times New Roman" panose="02020603050405020304" pitchFamily="18" charset="0"/>
              </a:rPr>
              <a:t>Branch County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Blip>
                <a:blip r:embed="rId3"/>
              </a:buBlip>
            </a:pPr>
            <a:r>
              <a:rPr lang="en-US" dirty="0">
                <a:latin typeface="Times New Roman" panose="02020603050405020304" pitchFamily="18" charset="0"/>
                <a:ea typeface="Calibri" panose="020F0502020204030204" pitchFamily="34" charset="0"/>
                <a:cs typeface="Times New Roman" panose="02020603050405020304" pitchFamily="18" charset="0"/>
              </a:rPr>
              <a:t>Calhoun County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Blip>
                <a:blip r:embed="rId3"/>
              </a:buBlip>
            </a:pPr>
            <a:r>
              <a:rPr lang="en-US" dirty="0">
                <a:latin typeface="Times New Roman" panose="02020603050405020304" pitchFamily="18" charset="0"/>
                <a:ea typeface="Calibri" panose="020F0502020204030204" pitchFamily="34" charset="0"/>
                <a:cs typeface="Times New Roman" panose="02020603050405020304" pitchFamily="18" charset="0"/>
              </a:rPr>
              <a:t>Cass County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Blip>
                <a:blip r:embed="rId3"/>
              </a:buBlip>
            </a:pPr>
            <a:r>
              <a:rPr lang="en-US" dirty="0">
                <a:latin typeface="Times New Roman" panose="02020603050405020304" pitchFamily="18" charset="0"/>
                <a:ea typeface="Calibri" panose="020F0502020204030204" pitchFamily="34" charset="0"/>
                <a:cs typeface="Times New Roman" panose="02020603050405020304" pitchFamily="18" charset="0"/>
              </a:rPr>
              <a:t>Kalamazoo County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Blip>
                <a:blip r:embed="rId3"/>
              </a:buBlip>
            </a:pPr>
            <a:r>
              <a:rPr lang="en-US" dirty="0">
                <a:latin typeface="Times New Roman" panose="02020603050405020304" pitchFamily="18" charset="0"/>
                <a:ea typeface="Calibri" panose="020F0502020204030204" pitchFamily="34" charset="0"/>
                <a:cs typeface="Times New Roman" panose="02020603050405020304" pitchFamily="18" charset="0"/>
              </a:rPr>
              <a:t>St. Joseph County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Blip>
                <a:blip r:embed="rId3"/>
              </a:buBlip>
            </a:pPr>
            <a:r>
              <a:rPr lang="en-US" dirty="0">
                <a:latin typeface="Times New Roman" panose="02020603050405020304" pitchFamily="18" charset="0"/>
                <a:ea typeface="Calibri" panose="020F0502020204030204" pitchFamily="34" charset="0"/>
                <a:cs typeface="Times New Roman" panose="02020603050405020304" pitchFamily="18" charset="0"/>
              </a:rPr>
              <a:t>Van Buren County</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2"/>
          <p:cNvSpPr txBox="1">
            <a:spLocks noChangeArrowheads="1"/>
          </p:cNvSpPr>
          <p:nvPr/>
        </p:nvSpPr>
        <p:spPr bwMode="auto">
          <a:xfrm>
            <a:off x="5486400" y="1752600"/>
            <a:ext cx="2556164" cy="8382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400" b="1" i="1" dirty="0">
                <a:effectLst/>
                <a:latin typeface="Calibri" panose="020F0502020204030204" pitchFamily="34" charset="0"/>
                <a:ea typeface="Calibri" panose="020F0502020204030204" pitchFamily="34" charset="0"/>
                <a:cs typeface="Times New Roman" panose="02020603050405020304" pitchFamily="18" charset="0"/>
              </a:rPr>
              <a:t>Southwest Michigan Behavioral Health is the PIHP and Benefits Manager in Region 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2"/>
          <p:cNvSpPr txBox="1">
            <a:spLocks noChangeArrowheads="1"/>
          </p:cNvSpPr>
          <p:nvPr/>
        </p:nvSpPr>
        <p:spPr bwMode="auto">
          <a:xfrm>
            <a:off x="2819400" y="5315866"/>
            <a:ext cx="2057400" cy="86578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400" b="1" i="1" dirty="0">
                <a:effectLst/>
                <a:latin typeface="Calibri" panose="020F0502020204030204" pitchFamily="34" charset="0"/>
                <a:ea typeface="Calibri" panose="020F0502020204030204" pitchFamily="34" charset="0"/>
                <a:cs typeface="Times New Roman" panose="02020603050405020304" pitchFamily="18" charset="0"/>
              </a:rPr>
              <a:t>Southwest Michigan Behavioral Health (8) County Service Area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ight Arrow 8"/>
          <p:cNvSpPr/>
          <p:nvPr/>
        </p:nvSpPr>
        <p:spPr>
          <a:xfrm rot="757058">
            <a:off x="4643434" y="5820948"/>
            <a:ext cx="466733" cy="281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8722197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7A43A-F61E-407F-8B9C-7C2B34D9CCC6}"/>
              </a:ext>
            </a:extLst>
          </p:cNvPr>
          <p:cNvSpPr>
            <a:spLocks noGrp="1"/>
          </p:cNvSpPr>
          <p:nvPr>
            <p:ph type="title"/>
          </p:nvPr>
        </p:nvSpPr>
        <p:spPr>
          <a:xfrm>
            <a:off x="609600" y="-228600"/>
            <a:ext cx="7620000" cy="1143000"/>
          </a:xfrm>
        </p:spPr>
        <p:txBody>
          <a:bodyPr/>
          <a:lstStyle/>
          <a:p>
            <a:r>
              <a:rPr lang="en-US" dirty="0"/>
              <a:t>2023-2024 Board Ends Metrics</a:t>
            </a:r>
          </a:p>
        </p:txBody>
      </p:sp>
      <p:sp>
        <p:nvSpPr>
          <p:cNvPr id="4" name="Slide Number Placeholder 3">
            <a:extLst>
              <a:ext uri="{FF2B5EF4-FFF2-40B4-BE49-F238E27FC236}">
                <a16:creationId xmlns:a16="http://schemas.microsoft.com/office/drawing/2014/main" id="{5C7D20BE-B817-4EB8-896A-87CE4B14705F}"/>
              </a:ext>
            </a:extLst>
          </p:cNvPr>
          <p:cNvSpPr>
            <a:spLocks noGrp="1"/>
          </p:cNvSpPr>
          <p:nvPr>
            <p:ph type="sldNum" sz="quarter" idx="12"/>
          </p:nvPr>
        </p:nvSpPr>
        <p:spPr/>
        <p:txBody>
          <a:bodyPr/>
          <a:lstStyle/>
          <a:p>
            <a:fld id="{486CDD3C-8BF5-47F3-9F8D-5081172585B0}" type="slidenum">
              <a:rPr lang="en-US" smtClean="0"/>
              <a:t>30</a:t>
            </a:fld>
            <a:endParaRPr lang="en-US"/>
          </a:p>
        </p:txBody>
      </p:sp>
      <p:sp>
        <p:nvSpPr>
          <p:cNvPr id="6" name="Rectangle 1">
            <a:extLst>
              <a:ext uri="{FF2B5EF4-FFF2-40B4-BE49-F238E27FC236}">
                <a16:creationId xmlns:a16="http://schemas.microsoft.com/office/drawing/2014/main" id="{D81E15F7-8D9A-4DF9-84F3-C61D0268E7E3}"/>
              </a:ext>
            </a:extLst>
          </p:cNvPr>
          <p:cNvSpPr>
            <a:spLocks noChangeArrowheads="1"/>
          </p:cNvSpPr>
          <p:nvPr/>
        </p:nvSpPr>
        <p:spPr bwMode="auto">
          <a:xfrm>
            <a:off x="-365601" y="82249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Metric Results Key:</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a:ln>
                  <a:noFill/>
                </a:ln>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(Achieved) </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a:ln>
                  <a:noFill/>
                </a:ln>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(Pending) </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(Not Met)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30E68C35-CB31-4A3B-B976-973C4FF803C6}"/>
              </a:ext>
            </a:extLst>
          </p:cNvPr>
          <p:cNvGraphicFramePr>
            <a:graphicFrameLocks noGrp="1"/>
          </p:cNvGraphicFramePr>
          <p:nvPr>
            <p:extLst>
              <p:ext uri="{D42A27DB-BD31-4B8C-83A1-F6EECF244321}">
                <p14:modId xmlns:p14="http://schemas.microsoft.com/office/powerpoint/2010/main" val="970526454"/>
              </p:ext>
            </p:extLst>
          </p:nvPr>
        </p:nvGraphicFramePr>
        <p:xfrm>
          <a:off x="895350" y="1618551"/>
          <a:ext cx="6743700" cy="4591558"/>
        </p:xfrm>
        <a:graphic>
          <a:graphicData uri="http://schemas.openxmlformats.org/drawingml/2006/table">
            <a:tbl>
              <a:tblPr firstRow="1" firstCol="1" bandRow="1"/>
              <a:tblGrid>
                <a:gridCol w="2000250">
                  <a:extLst>
                    <a:ext uri="{9D8B030D-6E8A-4147-A177-3AD203B41FA5}">
                      <a16:colId xmlns:a16="http://schemas.microsoft.com/office/drawing/2014/main" val="1339793917"/>
                    </a:ext>
                  </a:extLst>
                </a:gridCol>
                <a:gridCol w="1428750">
                  <a:extLst>
                    <a:ext uri="{9D8B030D-6E8A-4147-A177-3AD203B41FA5}">
                      <a16:colId xmlns:a16="http://schemas.microsoft.com/office/drawing/2014/main" val="2850080232"/>
                    </a:ext>
                  </a:extLst>
                </a:gridCol>
                <a:gridCol w="1885950">
                  <a:extLst>
                    <a:ext uri="{9D8B030D-6E8A-4147-A177-3AD203B41FA5}">
                      <a16:colId xmlns:a16="http://schemas.microsoft.com/office/drawing/2014/main" val="1032095876"/>
                    </a:ext>
                  </a:extLst>
                </a:gridCol>
                <a:gridCol w="1428750">
                  <a:extLst>
                    <a:ext uri="{9D8B030D-6E8A-4147-A177-3AD203B41FA5}">
                      <a16:colId xmlns:a16="http://schemas.microsoft.com/office/drawing/2014/main" val="4179652562"/>
                    </a:ext>
                  </a:extLst>
                </a:gridCol>
              </a:tblGrid>
              <a:tr h="2102485">
                <a:tc>
                  <a:txBody>
                    <a:bodyPr/>
                    <a:lstStyle/>
                    <a:p>
                      <a:pPr marL="0" marR="0" lvl="0" indent="0">
                        <a:lnSpc>
                          <a:spcPct val="107000"/>
                        </a:lnSpc>
                        <a:spcBef>
                          <a:spcPts val="0"/>
                        </a:spcBef>
                        <a:spcAft>
                          <a:spcPts val="0"/>
                        </a:spcAft>
                        <a:buFont typeface="+mj-lt"/>
                        <a:buNone/>
                      </a:pPr>
                      <a:r>
                        <a:rPr lang="en-US" sz="1300" dirty="0">
                          <a:effectLst/>
                          <a:latin typeface="Calibri" panose="020F0502020204030204" pitchFamily="34" charset="0"/>
                          <a:ea typeface="Calibri" panose="020F0502020204030204" pitchFamily="34" charset="0"/>
                          <a:cs typeface="Times New Roman" panose="02020603050405020304" pitchFamily="18" charset="0"/>
                        </a:rPr>
                        <a:t>SWMBH will retain 60% of (OHH) enrollees, enrolled after 9/30/22. Program Enrollees must maintain ‘enrolled’ status for at least 6 months.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SWMBH Metric Owner: </a:t>
                      </a:r>
                    </a:p>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Joel Smith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The retention metric is defined within the OHH handbook for Performance Year 2 goals (10/1/22 through 9/30/23). Further guidance on the metric can be found by clicking on the resource below.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78105">
                        <a:spcBef>
                          <a:spcPts val="5"/>
                        </a:spcBef>
                        <a:spcAft>
                          <a:spcPts val="0"/>
                        </a:spcAft>
                      </a:pPr>
                      <a:r>
                        <a:rPr lang="en-US" sz="9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www.michigan.gov/OHH</a:t>
                      </a: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marR="0" lvl="0" indent="-342900">
                        <a:lnSpc>
                          <a:spcPct val="107000"/>
                        </a:lnSpc>
                        <a:spcBef>
                          <a:spcPts val="0"/>
                        </a:spcBef>
                        <a:spcAft>
                          <a:spcPts val="0"/>
                        </a:spcAft>
                        <a:buSzPts val="900"/>
                        <a:buFont typeface="+mj-lt"/>
                        <a:buAutoNum type="alphaLcPeriod"/>
                      </a:pPr>
                      <a:r>
                        <a:rPr lang="en-US" sz="9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334 Enrollees in the OHH Program as of 9/30/22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900"/>
                        <a:buFont typeface="+mj-lt"/>
                        <a:buAutoNum type="alphaLcPeriod"/>
                      </a:pPr>
                      <a:r>
                        <a:rPr lang="en-US" sz="900">
                          <a:effectLst/>
                          <a:latin typeface="Calibri" panose="020F0502020204030204" pitchFamily="34" charset="0"/>
                          <a:ea typeface="Calibri" panose="020F0502020204030204" pitchFamily="34" charset="0"/>
                          <a:cs typeface="Times New Roman" panose="02020603050405020304" pitchFamily="18" charset="0"/>
                        </a:rPr>
                        <a:t>OHH retention Metric: 60% of enrollees enrolled after 9/30/22 will remain in “enrolled” status for at least 6 months.</a:t>
                      </a:r>
                      <a:r>
                        <a:rPr lang="en-US" sz="1400" b="1">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a:t>
                      </a:r>
                      <a:r>
                        <a:rPr lang="en-US" sz="900" i="1">
                          <a:effectLst/>
                          <a:latin typeface="Calibri" panose="020F0502020204030204" pitchFamily="34" charset="0"/>
                          <a:ea typeface="Calibri" panose="020F0502020204030204" pitchFamily="34" charset="0"/>
                          <a:cs typeface="Times New Roman" panose="02020603050405020304" pitchFamily="18" charset="0"/>
                        </a:rPr>
                        <a:t>200 enrolled members by March 31, 2023</a:t>
                      </a:r>
                      <a:r>
                        <a:rPr lang="en-US" sz="900">
                          <a:effectLst/>
                          <a:latin typeface="Calibri" panose="020F0502020204030204" pitchFamily="34" charset="0"/>
                          <a:ea typeface="Calibri" panose="020F0502020204030204" pitchFamily="34" charset="0"/>
                          <a:cs typeface="Times New Roman" panose="02020603050405020304" pitchFamily="18" charset="0"/>
                        </a:rPr>
                        <a:t>)</a:t>
                      </a:r>
                      <a:r>
                        <a:rPr lang="en-US" sz="1400" b="1">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 point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40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Pending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Data Collection Period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10/1/22 – 3/31/23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Metric Board Report Date: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May 12, 2023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70631389"/>
                  </a:ext>
                </a:extLst>
              </a:tr>
              <a:tr h="393700">
                <a:tc>
                  <a:txBody>
                    <a:bodyPr/>
                    <a:lstStyle/>
                    <a:p>
                      <a:pPr marL="0" marR="61595" lvl="0" indent="0">
                        <a:lnSpc>
                          <a:spcPct val="105000"/>
                        </a:lnSpc>
                        <a:spcBef>
                          <a:spcPts val="5"/>
                        </a:spcBef>
                        <a:spcAft>
                          <a:spcPts val="0"/>
                        </a:spcAft>
                        <a:buFont typeface="+mj-lt"/>
                        <a:buNone/>
                        <a:tabLst>
                          <a:tab pos="525145" algn="l"/>
                        </a:tabLst>
                      </a:pPr>
                      <a:r>
                        <a:rPr lang="en-US" sz="13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SWMBH will meet or</a:t>
                      </a:r>
                      <a:endParaRPr lang="en-US" sz="11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28600" marR="61595" lvl="0">
                        <a:lnSpc>
                          <a:spcPct val="105000"/>
                        </a:lnSpc>
                        <a:spcBef>
                          <a:spcPts val="5"/>
                        </a:spcBef>
                        <a:spcAft>
                          <a:spcPts val="0"/>
                        </a:spcAft>
                        <a:tabLst>
                          <a:tab pos="525145" algn="l"/>
                        </a:tabLst>
                      </a:pPr>
                      <a:r>
                        <a:rPr lang="en-US" sz="1300" dirty="0">
                          <a:effectLst/>
                          <a:latin typeface="Calibri" panose="020F0502020204030204" pitchFamily="34" charset="0"/>
                          <a:ea typeface="Calibri" panose="020F0502020204030204" pitchFamily="34" charset="0"/>
                          <a:cs typeface="Times New Roman" panose="02020603050405020304" pitchFamily="18" charset="0"/>
                        </a:rPr>
                        <a:t>exceed the Behavioral Health Treatment Episode Data Set (BH TEDS) compliance benchmarks established by MDHHS for FY23.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SWMBH Metric Owner: </a:t>
                      </a:r>
                    </a:p>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Natalie Spivak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As directed by the 2023 MDHHS-SWMBH contract, performance metrics table, SWMBH shall maintain a 95% compliance rate within the applicable Mental Health, Substance Use Disorder and Crisis BH TEDs fields. Each element (MH, SUD and Crisis) must have a matching and accepted BH TEDs record, as confirmed by the MDHHS quarterly status report.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marR="0" lvl="0" indent="-342900">
                        <a:lnSpc>
                          <a:spcPct val="107000"/>
                        </a:lnSpc>
                        <a:spcBef>
                          <a:spcPts val="0"/>
                        </a:spcBef>
                        <a:spcAft>
                          <a:spcPts val="0"/>
                        </a:spcAft>
                        <a:buSzPts val="900"/>
                        <a:buFont typeface="+mj-lt"/>
                        <a:buAutoNum type="alphaLcPeriod"/>
                      </a:pPr>
                      <a:r>
                        <a:rPr lang="en-US" sz="850" spc="-10">
                          <a:effectLst/>
                          <a:latin typeface="Calibri" panose="020F0502020204030204" pitchFamily="34" charset="0"/>
                          <a:ea typeface="Calibri" panose="020F0502020204030204" pitchFamily="34" charset="0"/>
                          <a:cs typeface="Calibri" panose="020F0502020204030204" pitchFamily="34" charset="0"/>
                        </a:rPr>
                        <a:t>97% of applicable MH served clients (with an accepted encounter) will have a matching and accepted BH TEDS record, as confirmed by the MDHHS quarterly status report. 1 point</a:t>
                      </a:r>
                      <a:endParaRPr lang="en-US" sz="1100" spc="-1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900"/>
                        <a:buFont typeface="+mj-lt"/>
                        <a:buAutoNum type="alphaLcPeriod"/>
                      </a:pPr>
                      <a:r>
                        <a:rPr lang="en-US" sz="850" spc="-10">
                          <a:effectLst/>
                          <a:latin typeface="Calibri" panose="020F0502020204030204" pitchFamily="34" charset="0"/>
                          <a:ea typeface="Calibri" panose="020F0502020204030204" pitchFamily="34" charset="0"/>
                          <a:cs typeface="Calibri" panose="020F0502020204030204" pitchFamily="34" charset="0"/>
                        </a:rPr>
                        <a:t>97% of applicable SUD served clients (with an accepted encounter) will have a matching and accepted BH TEDS record, as confirmed by the MDHHS quarterly status report. 1 point</a:t>
                      </a:r>
                      <a:endParaRPr lang="en-US" sz="1100" spc="-1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900"/>
                        <a:buFont typeface="+mj-lt"/>
                        <a:buAutoNum type="alphaLcPeriod"/>
                      </a:pPr>
                      <a:r>
                        <a:rPr lang="en-US" sz="850" spc="-10">
                          <a:effectLst/>
                          <a:latin typeface="Calibri" panose="020F0502020204030204" pitchFamily="34" charset="0"/>
                          <a:ea typeface="Calibri" panose="020F0502020204030204" pitchFamily="34" charset="0"/>
                          <a:cs typeface="Calibri" panose="020F0502020204030204" pitchFamily="34" charset="0"/>
                        </a:rPr>
                        <a:t>97% of applicable Crisis served clients (with accepted encounter) will have a matching BH TEDS record, as confirmed by MDHHS quarterly status report. 1 point</a:t>
                      </a:r>
                      <a:endParaRPr lang="en-US" sz="1100" spc="-1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4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Pending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Data Collection Period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1/1/23 – 12/31/23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Metric Board Report Date: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January 12, 2024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14524800"/>
                  </a:ext>
                </a:extLst>
              </a:tr>
            </a:tbl>
          </a:graphicData>
        </a:graphic>
      </p:graphicFrame>
    </p:spTree>
    <p:extLst>
      <p:ext uri="{BB962C8B-B14F-4D97-AF65-F5344CB8AC3E}">
        <p14:creationId xmlns:p14="http://schemas.microsoft.com/office/powerpoint/2010/main" val="248411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7A43A-F61E-407F-8B9C-7C2B34D9CCC6}"/>
              </a:ext>
            </a:extLst>
          </p:cNvPr>
          <p:cNvSpPr>
            <a:spLocks noGrp="1"/>
          </p:cNvSpPr>
          <p:nvPr>
            <p:ph type="title"/>
          </p:nvPr>
        </p:nvSpPr>
        <p:spPr>
          <a:xfrm>
            <a:off x="609600" y="-228600"/>
            <a:ext cx="7620000" cy="1143000"/>
          </a:xfrm>
        </p:spPr>
        <p:txBody>
          <a:bodyPr/>
          <a:lstStyle/>
          <a:p>
            <a:r>
              <a:rPr lang="en-US" dirty="0"/>
              <a:t>2023-2024 Board Ends Metrics</a:t>
            </a:r>
          </a:p>
        </p:txBody>
      </p:sp>
      <p:sp>
        <p:nvSpPr>
          <p:cNvPr id="4" name="Slide Number Placeholder 3">
            <a:extLst>
              <a:ext uri="{FF2B5EF4-FFF2-40B4-BE49-F238E27FC236}">
                <a16:creationId xmlns:a16="http://schemas.microsoft.com/office/drawing/2014/main" id="{5C7D20BE-B817-4EB8-896A-87CE4B14705F}"/>
              </a:ext>
            </a:extLst>
          </p:cNvPr>
          <p:cNvSpPr>
            <a:spLocks noGrp="1"/>
          </p:cNvSpPr>
          <p:nvPr>
            <p:ph type="sldNum" sz="quarter" idx="12"/>
          </p:nvPr>
        </p:nvSpPr>
        <p:spPr/>
        <p:txBody>
          <a:bodyPr/>
          <a:lstStyle/>
          <a:p>
            <a:fld id="{486CDD3C-8BF5-47F3-9F8D-5081172585B0}" type="slidenum">
              <a:rPr lang="en-US" smtClean="0"/>
              <a:t>31</a:t>
            </a:fld>
            <a:endParaRPr lang="en-US"/>
          </a:p>
        </p:txBody>
      </p:sp>
      <p:sp>
        <p:nvSpPr>
          <p:cNvPr id="6" name="Rectangle 1">
            <a:extLst>
              <a:ext uri="{FF2B5EF4-FFF2-40B4-BE49-F238E27FC236}">
                <a16:creationId xmlns:a16="http://schemas.microsoft.com/office/drawing/2014/main" id="{D81E15F7-8D9A-4DF9-84F3-C61D0268E7E3}"/>
              </a:ext>
            </a:extLst>
          </p:cNvPr>
          <p:cNvSpPr>
            <a:spLocks noChangeArrowheads="1"/>
          </p:cNvSpPr>
          <p:nvPr/>
        </p:nvSpPr>
        <p:spPr bwMode="auto">
          <a:xfrm>
            <a:off x="-365601" y="82249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Metric Results Key:</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a:ln>
                  <a:noFill/>
                </a:ln>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(Achieved) </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a:ln>
                  <a:noFill/>
                </a:ln>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(Pending) </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(Not Met)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C20E7C3F-6D5D-4960-83BC-8050ADA7BDF7}"/>
              </a:ext>
            </a:extLst>
          </p:cNvPr>
          <p:cNvGraphicFramePr>
            <a:graphicFrameLocks noGrp="1"/>
          </p:cNvGraphicFramePr>
          <p:nvPr>
            <p:extLst>
              <p:ext uri="{D42A27DB-BD31-4B8C-83A1-F6EECF244321}">
                <p14:modId xmlns:p14="http://schemas.microsoft.com/office/powerpoint/2010/main" val="3151203835"/>
              </p:ext>
            </p:extLst>
          </p:nvPr>
        </p:nvGraphicFramePr>
        <p:xfrm>
          <a:off x="609600" y="1371600"/>
          <a:ext cx="7181849" cy="4950650"/>
        </p:xfrm>
        <a:graphic>
          <a:graphicData uri="http://schemas.openxmlformats.org/drawingml/2006/table">
            <a:tbl>
              <a:tblPr firstRow="1" firstCol="1" bandRow="1"/>
              <a:tblGrid>
                <a:gridCol w="2130210">
                  <a:extLst>
                    <a:ext uri="{9D8B030D-6E8A-4147-A177-3AD203B41FA5}">
                      <a16:colId xmlns:a16="http://schemas.microsoft.com/office/drawing/2014/main" val="430959487"/>
                    </a:ext>
                  </a:extLst>
                </a:gridCol>
                <a:gridCol w="1521578">
                  <a:extLst>
                    <a:ext uri="{9D8B030D-6E8A-4147-A177-3AD203B41FA5}">
                      <a16:colId xmlns:a16="http://schemas.microsoft.com/office/drawing/2014/main" val="3440408168"/>
                    </a:ext>
                  </a:extLst>
                </a:gridCol>
                <a:gridCol w="2008483">
                  <a:extLst>
                    <a:ext uri="{9D8B030D-6E8A-4147-A177-3AD203B41FA5}">
                      <a16:colId xmlns:a16="http://schemas.microsoft.com/office/drawing/2014/main" val="4059541842"/>
                    </a:ext>
                  </a:extLst>
                </a:gridCol>
                <a:gridCol w="1521578">
                  <a:extLst>
                    <a:ext uri="{9D8B030D-6E8A-4147-A177-3AD203B41FA5}">
                      <a16:colId xmlns:a16="http://schemas.microsoft.com/office/drawing/2014/main" val="3940707406"/>
                    </a:ext>
                  </a:extLst>
                </a:gridCol>
              </a:tblGrid>
              <a:tr h="406403">
                <a:tc gridSpan="4">
                  <a:txBody>
                    <a:bodyPr/>
                    <a:lstStyle/>
                    <a:p>
                      <a:pPr marL="0" marR="0" algn="ctr">
                        <a:lnSpc>
                          <a:spcPct val="107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Strategic Imperative Category: Mission and Value Driven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r>
                        <a:rPr lang="en-US" sz="1000">
                          <a:effectLst/>
                          <a:latin typeface="Calibri" panose="020F0502020204030204" pitchFamily="34" charset="0"/>
                          <a:ea typeface="Calibri" panose="020F0502020204030204" pitchFamily="34" charset="0"/>
                          <a:cs typeface="Times New Roman" panose="02020603050405020304" pitchFamily="18" charset="0"/>
                        </a:rPr>
                        <a:t>CMHSPs and SWMBH fulfill their agencies' missions and support the values of the public mental health system.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49395129"/>
                  </a:ext>
                </a:extLst>
              </a:tr>
              <a:tr h="460875">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Metric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Description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Deliverable/Goal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Date Range &amp; Current Status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extLst>
                  <a:ext uri="{0D108BD9-81ED-4DB2-BD59-A6C34878D82A}">
                    <a16:rowId xmlns:a16="http://schemas.microsoft.com/office/drawing/2014/main" val="4108312095"/>
                  </a:ext>
                </a:extLst>
              </a:tr>
              <a:tr h="4083372">
                <a:tc>
                  <a:txBody>
                    <a:bodyPr/>
                    <a:lstStyle/>
                    <a:p>
                      <a:pPr marL="0" marR="0" lvl="0" indent="0">
                        <a:lnSpc>
                          <a:spcPct val="107000"/>
                        </a:lnSpc>
                        <a:spcBef>
                          <a:spcPts val="0"/>
                        </a:spcBef>
                        <a:spcAft>
                          <a:spcPts val="0"/>
                        </a:spcAft>
                        <a:buFont typeface="+mj-lt"/>
                        <a:buNone/>
                      </a:pPr>
                      <a:r>
                        <a:rPr lang="en-US" sz="1300" dirty="0">
                          <a:effectLst/>
                          <a:latin typeface="Calibri" panose="020F0502020204030204" pitchFamily="34" charset="0"/>
                          <a:ea typeface="Calibri" panose="020F0502020204030204" pitchFamily="34" charset="0"/>
                          <a:cs typeface="Times New Roman" panose="02020603050405020304" pitchFamily="18" charset="0"/>
                        </a:rPr>
                        <a:t>SWMBH will meet or exceed FY23 contractual Critical Incident Reporting timeliness and efficiency benchmarks utilizing the new DHHS Customer Management System (CRM)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SWMBH Metric Owner: </a:t>
                      </a:r>
                    </a:p>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Jonathan Gardner</a:t>
                      </a:r>
                    </a:p>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SL Contributors: </a:t>
                      </a:r>
                    </a:p>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Alena Lacey and SWMBH Chiefs</a:t>
                      </a:r>
                    </a:p>
                    <a:p>
                      <a:pPr marL="228600" marR="0">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 of 10/1/2022, DHHS is requiring PIHP’s to report through its new CRM system. The PIHP must meet the timeliness reporting standards to DHHS of: Immediate Events – 48 hours after becoming aware of the incident, Sentinel Events and Critical Incidents – 30 days after the end of the month in which the event occurred. The new CRM system requires that the PIHP provides timely updates as requested/assigned by DHHS.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marR="0" lvl="0" indent="-342900">
                        <a:lnSpc>
                          <a:spcPct val="107000"/>
                        </a:lnSpc>
                        <a:spcBef>
                          <a:spcPts val="0"/>
                        </a:spcBef>
                        <a:spcAft>
                          <a:spcPts val="0"/>
                        </a:spcAft>
                        <a:buFont typeface="+mj-lt"/>
                        <a:buAutoNum type="alphaLcPeriod"/>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SWMBH will submit all required incidents, meeting the identified benchmarks for Immediate, Sentinel and Critical Events.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Final status will be provided through DHHS annual review results. 1 point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eriod"/>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SWMBH will provide annual CI site review audits on CMHSP’s to ensure; timely reporting of Critical Incidents, appropriate documentation, involving the appropriate personnel, and using the information to address quality of care at their sites. ½ point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eriod"/>
                      </a:pPr>
                      <a:r>
                        <a:rPr lang="en-US" sz="900">
                          <a:effectLst/>
                          <a:latin typeface="Calibri" panose="020F0502020204030204" pitchFamily="34" charset="0"/>
                          <a:ea typeface="Calibri" panose="020F0502020204030204" pitchFamily="34" charset="0"/>
                          <a:cs typeface="Times New Roman" panose="02020603050405020304" pitchFamily="18" charset="0"/>
                        </a:rPr>
                        <a:t>SWMBH will convene the internal Immediate/Sentinel Event review task force, as needed; to ensure root cause analysis and other required elements were in compliance with contractual policy standards.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Pending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Data Collection Period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10/1/22 – 9/30/23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Metric Board Report Date: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November 10, 2023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18511302"/>
                  </a:ext>
                </a:extLst>
              </a:tr>
            </a:tbl>
          </a:graphicData>
        </a:graphic>
      </p:graphicFrame>
    </p:spTree>
    <p:extLst>
      <p:ext uri="{BB962C8B-B14F-4D97-AF65-F5344CB8AC3E}">
        <p14:creationId xmlns:p14="http://schemas.microsoft.com/office/powerpoint/2010/main" val="33561823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7A43A-F61E-407F-8B9C-7C2B34D9CCC6}"/>
              </a:ext>
            </a:extLst>
          </p:cNvPr>
          <p:cNvSpPr>
            <a:spLocks noGrp="1"/>
          </p:cNvSpPr>
          <p:nvPr>
            <p:ph type="title"/>
          </p:nvPr>
        </p:nvSpPr>
        <p:spPr>
          <a:xfrm>
            <a:off x="609600" y="-228600"/>
            <a:ext cx="7620000" cy="1143000"/>
          </a:xfrm>
        </p:spPr>
        <p:txBody>
          <a:bodyPr/>
          <a:lstStyle/>
          <a:p>
            <a:r>
              <a:rPr lang="en-US" dirty="0"/>
              <a:t>2023-2024 Board Ends Metrics</a:t>
            </a:r>
          </a:p>
        </p:txBody>
      </p:sp>
      <p:sp>
        <p:nvSpPr>
          <p:cNvPr id="4" name="Slide Number Placeholder 3">
            <a:extLst>
              <a:ext uri="{FF2B5EF4-FFF2-40B4-BE49-F238E27FC236}">
                <a16:creationId xmlns:a16="http://schemas.microsoft.com/office/drawing/2014/main" id="{5C7D20BE-B817-4EB8-896A-87CE4B14705F}"/>
              </a:ext>
            </a:extLst>
          </p:cNvPr>
          <p:cNvSpPr>
            <a:spLocks noGrp="1"/>
          </p:cNvSpPr>
          <p:nvPr>
            <p:ph type="sldNum" sz="quarter" idx="12"/>
          </p:nvPr>
        </p:nvSpPr>
        <p:spPr/>
        <p:txBody>
          <a:bodyPr/>
          <a:lstStyle/>
          <a:p>
            <a:fld id="{486CDD3C-8BF5-47F3-9F8D-5081172585B0}" type="slidenum">
              <a:rPr lang="en-US" smtClean="0"/>
              <a:t>32</a:t>
            </a:fld>
            <a:endParaRPr lang="en-US"/>
          </a:p>
        </p:txBody>
      </p:sp>
      <p:sp>
        <p:nvSpPr>
          <p:cNvPr id="6" name="Rectangle 1">
            <a:extLst>
              <a:ext uri="{FF2B5EF4-FFF2-40B4-BE49-F238E27FC236}">
                <a16:creationId xmlns:a16="http://schemas.microsoft.com/office/drawing/2014/main" id="{D81E15F7-8D9A-4DF9-84F3-C61D0268E7E3}"/>
              </a:ext>
            </a:extLst>
          </p:cNvPr>
          <p:cNvSpPr>
            <a:spLocks noChangeArrowheads="1"/>
          </p:cNvSpPr>
          <p:nvPr/>
        </p:nvSpPr>
        <p:spPr bwMode="auto">
          <a:xfrm>
            <a:off x="-365601" y="82249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Metric Results Key:</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a:ln>
                  <a:noFill/>
                </a:ln>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(Achieved) </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a:ln>
                  <a:noFill/>
                </a:ln>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(Pending) </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(Not Met)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29DF3EC2-DDC5-486E-A686-E8F4302C33DD}"/>
              </a:ext>
            </a:extLst>
          </p:cNvPr>
          <p:cNvGraphicFramePr>
            <a:graphicFrameLocks noGrp="1"/>
          </p:cNvGraphicFramePr>
          <p:nvPr>
            <p:extLst>
              <p:ext uri="{D42A27DB-BD31-4B8C-83A1-F6EECF244321}">
                <p14:modId xmlns:p14="http://schemas.microsoft.com/office/powerpoint/2010/main" val="2629102363"/>
              </p:ext>
            </p:extLst>
          </p:nvPr>
        </p:nvGraphicFramePr>
        <p:xfrm>
          <a:off x="609600" y="1828800"/>
          <a:ext cx="7334251" cy="2849499"/>
        </p:xfrm>
        <a:graphic>
          <a:graphicData uri="http://schemas.openxmlformats.org/drawingml/2006/table">
            <a:tbl>
              <a:tblPr firstRow="1" firstCol="1" bandRow="1"/>
              <a:tblGrid>
                <a:gridCol w="2175413">
                  <a:extLst>
                    <a:ext uri="{9D8B030D-6E8A-4147-A177-3AD203B41FA5}">
                      <a16:colId xmlns:a16="http://schemas.microsoft.com/office/drawing/2014/main" val="2555410429"/>
                    </a:ext>
                  </a:extLst>
                </a:gridCol>
                <a:gridCol w="1553867">
                  <a:extLst>
                    <a:ext uri="{9D8B030D-6E8A-4147-A177-3AD203B41FA5}">
                      <a16:colId xmlns:a16="http://schemas.microsoft.com/office/drawing/2014/main" val="3665679966"/>
                    </a:ext>
                  </a:extLst>
                </a:gridCol>
                <a:gridCol w="2051104">
                  <a:extLst>
                    <a:ext uri="{9D8B030D-6E8A-4147-A177-3AD203B41FA5}">
                      <a16:colId xmlns:a16="http://schemas.microsoft.com/office/drawing/2014/main" val="12512829"/>
                    </a:ext>
                  </a:extLst>
                </a:gridCol>
                <a:gridCol w="1553867">
                  <a:extLst>
                    <a:ext uri="{9D8B030D-6E8A-4147-A177-3AD203B41FA5}">
                      <a16:colId xmlns:a16="http://schemas.microsoft.com/office/drawing/2014/main" val="3905110737"/>
                    </a:ext>
                  </a:extLst>
                </a:gridCol>
              </a:tblGrid>
              <a:tr h="2849499">
                <a:tc>
                  <a:txBody>
                    <a:bodyPr/>
                    <a:lstStyle/>
                    <a:p>
                      <a:pPr marL="0" marR="0" lvl="0" indent="0">
                        <a:lnSpc>
                          <a:spcPct val="107000"/>
                        </a:lnSpc>
                        <a:spcBef>
                          <a:spcPts val="0"/>
                        </a:spcBef>
                        <a:spcAft>
                          <a:spcPts val="0"/>
                        </a:spcAft>
                        <a:buFont typeface="+mj-lt"/>
                        <a:buNone/>
                      </a:pPr>
                      <a:r>
                        <a:rPr lang="en-US" sz="1300" dirty="0">
                          <a:effectLst/>
                          <a:latin typeface="Calibri" panose="020F0502020204030204" pitchFamily="34" charset="0"/>
                          <a:ea typeface="Calibri" panose="020F0502020204030204" pitchFamily="34" charset="0"/>
                          <a:cs typeface="Times New Roman" panose="02020603050405020304" pitchFamily="18" charset="0"/>
                        </a:rPr>
                        <a:t>SWMBH will meet or exceed MDHHS FY23 Autism Benefit Waiver Access to Care and Timeliness Standards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SWMBH Metric Owner: </a:t>
                      </a:r>
                    </a:p>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Alena Lacey</a:t>
                      </a:r>
                    </a:p>
                    <a:p>
                      <a:pPr marL="0" marR="0">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SWMBH and MDHHS have placed emphasis on the underserved Autism population during 2023 and providing increased access and timeliness of services for those who have been waiting longer than 90 days for IPOS development and over 48 hours from referral to first scheduled appointment. The following metrics are State sponsored and targeted towards improving access and timeliness of service for consumers with an autism diagnosis.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marR="0" lvl="0" indent="-342900">
                        <a:lnSpc>
                          <a:spcPct val="107000"/>
                        </a:lnSpc>
                        <a:spcBef>
                          <a:spcPts val="0"/>
                        </a:spcBef>
                        <a:spcAft>
                          <a:spcPts val="0"/>
                        </a:spcAft>
                        <a:buFont typeface="+mj-lt"/>
                        <a:buAutoNum type="alphaLcPeriod"/>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Targeting Underserved Population: 30% improvement completing IPOS for consumers with Autism diagnosis who do not currently have an active IPOS in managed care system, or valid reason for inactivity listed in their record . (</a:t>
                      </a:r>
                      <a:r>
                        <a:rPr lang="en-US" sz="900"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baseline 125 – 37 completed IPOS by 9.30.23).</a:t>
                      </a: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½ point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eriod"/>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Decrease rate of overdue (over 90 days) autism ‘re-evaluations’ within the SWMBH region by 10% by (9.30.23). Current rate of overdue evaluations is 20%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(86/859)=10%. ½ point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4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Pending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Data Collection Period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10/1/22 – 9/30/23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Metric Board Report Date: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November 10, 2023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73316599"/>
                  </a:ext>
                </a:extLst>
              </a:tr>
            </a:tbl>
          </a:graphicData>
        </a:graphic>
      </p:graphicFrame>
    </p:spTree>
    <p:extLst>
      <p:ext uri="{BB962C8B-B14F-4D97-AF65-F5344CB8AC3E}">
        <p14:creationId xmlns:p14="http://schemas.microsoft.com/office/powerpoint/2010/main" val="2692553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8064"/>
            <a:ext cx="7437454" cy="579224"/>
          </a:xfrm>
        </p:spPr>
        <p:txBody>
          <a:bodyPr>
            <a:noAutofit/>
          </a:bodyPr>
          <a:lstStyle/>
          <a:p>
            <a:pPr algn="ctr"/>
            <a:r>
              <a:rPr lang="en-US" sz="2800" dirty="0">
                <a:latin typeface="+mn-lt"/>
              </a:rPr>
              <a:t>Evaluation of Performance 2022 Performance Metrics</a:t>
            </a:r>
          </a:p>
        </p:txBody>
      </p:sp>
      <p:sp>
        <p:nvSpPr>
          <p:cNvPr id="3" name="Content Placeholder 2"/>
          <p:cNvSpPr>
            <a:spLocks noGrp="1"/>
          </p:cNvSpPr>
          <p:nvPr>
            <p:ph idx="1"/>
          </p:nvPr>
        </p:nvSpPr>
        <p:spPr>
          <a:xfrm>
            <a:off x="9525" y="918377"/>
            <a:ext cx="8355897" cy="5825323"/>
          </a:xfrm>
        </p:spPr>
        <p:txBody>
          <a:bodyPr vert="horz" lIns="68580" tIns="34290" rIns="68580" bIns="34290" rtlCol="0" anchor="t">
            <a:noAutofit/>
          </a:bodyPr>
          <a:lstStyle/>
          <a:p>
            <a:pPr>
              <a:spcBef>
                <a:spcPts val="338"/>
              </a:spcBef>
              <a:buFont typeface="Wingdings" panose="05000000000000000000" pitchFamily="2" charset="2"/>
              <a:buChar char="ü"/>
            </a:pPr>
            <a:r>
              <a:rPr lang="en-US" sz="1800" dirty="0"/>
              <a:t>Successful management of the HSAG Compliance Audit, Performance Improvement Projects (PIPs), Michigan Department of Health and Human Services  and Performance Measure Validation Audits. </a:t>
            </a:r>
          </a:p>
          <a:p>
            <a:pPr>
              <a:spcBef>
                <a:spcPts val="338"/>
              </a:spcBef>
              <a:buFont typeface="Wingdings" panose="05000000000000000000" pitchFamily="2" charset="2"/>
              <a:buChar char="ü"/>
            </a:pPr>
            <a:r>
              <a:rPr lang="en-US" sz="1800" dirty="0"/>
              <a:t>Successful management and completion of MI Health Link audits and reviews.</a:t>
            </a:r>
            <a:endParaRPr lang="en-US" sz="1800" dirty="0">
              <a:cs typeface="Calibri"/>
            </a:endParaRPr>
          </a:p>
          <a:p>
            <a:pPr>
              <a:spcBef>
                <a:spcPts val="338"/>
              </a:spcBef>
              <a:buFont typeface="Wingdings" panose="05000000000000000000" pitchFamily="2" charset="2"/>
              <a:buChar char="ü"/>
            </a:pPr>
            <a:r>
              <a:rPr lang="en-US" sz="1800" dirty="0"/>
              <a:t>Successful submission of data elements: Jail Diversion, Behavioral Treatment Review Committee (BTRC) Minutes, MMBPIS, and Critical Incidents to MDHHS. </a:t>
            </a:r>
            <a:endParaRPr lang="en-US" sz="1800" dirty="0">
              <a:cs typeface="Calibri"/>
            </a:endParaRPr>
          </a:p>
          <a:p>
            <a:pPr>
              <a:spcBef>
                <a:spcPts val="338"/>
              </a:spcBef>
              <a:buFont typeface="Wingdings" panose="05000000000000000000" pitchFamily="2" charset="2"/>
              <a:buChar char="ü"/>
            </a:pPr>
            <a:r>
              <a:rPr lang="en-US" sz="1800" dirty="0"/>
              <a:t>Successful completion of all established targets identified in: 2020 Board Ends Metrics.</a:t>
            </a:r>
            <a:endParaRPr lang="en-US" sz="1800" dirty="0">
              <a:cs typeface="Calibri"/>
            </a:endParaRPr>
          </a:p>
          <a:p>
            <a:pPr>
              <a:spcBef>
                <a:spcPts val="338"/>
              </a:spcBef>
              <a:buFont typeface="Wingdings" panose="05000000000000000000" pitchFamily="2" charset="2"/>
              <a:buChar char="ü"/>
            </a:pPr>
            <a:r>
              <a:rPr lang="en-US" sz="1800" dirty="0"/>
              <a:t>Successful completion of all QAPI and UM Department goals. </a:t>
            </a:r>
            <a:endParaRPr lang="en-US" sz="1800" dirty="0">
              <a:cs typeface="Calibri"/>
            </a:endParaRPr>
          </a:p>
          <a:p>
            <a:pPr>
              <a:spcBef>
                <a:spcPts val="338"/>
              </a:spcBef>
              <a:buFont typeface="Wingdings" panose="05000000000000000000" pitchFamily="2" charset="2"/>
              <a:buChar char="ü"/>
            </a:pPr>
            <a:r>
              <a:rPr lang="en-US" sz="1800" dirty="0"/>
              <a:t>Successful completion of MI Health Link contract reporting requirements with Integrated Care Organizations (ICOs). </a:t>
            </a:r>
            <a:endParaRPr lang="en-US" sz="1800" dirty="0">
              <a:cs typeface="Calibri"/>
            </a:endParaRPr>
          </a:p>
          <a:p>
            <a:pPr>
              <a:spcBef>
                <a:spcPts val="338"/>
              </a:spcBef>
              <a:buFont typeface="Wingdings" panose="05000000000000000000" pitchFamily="2" charset="2"/>
              <a:buChar char="ü"/>
            </a:pPr>
            <a:r>
              <a:rPr lang="en-US" sz="1800" dirty="0">
                <a:cs typeface="Calibri"/>
              </a:rPr>
              <a:t>Successful in capturing MHL Quality Withhold Bonus Awards for good performance.</a:t>
            </a:r>
          </a:p>
          <a:p>
            <a:pPr>
              <a:spcBef>
                <a:spcPts val="338"/>
              </a:spcBef>
              <a:buFont typeface="Wingdings" panose="05000000000000000000" pitchFamily="2" charset="2"/>
              <a:buChar char="ü"/>
            </a:pPr>
            <a:r>
              <a:rPr lang="en-US" sz="1800" dirty="0"/>
              <a:t>Successful completion of all established Quality Management Committee goals.</a:t>
            </a:r>
            <a:endParaRPr lang="en-US" sz="1800" dirty="0">
              <a:cs typeface="Calibri"/>
            </a:endParaRPr>
          </a:p>
          <a:p>
            <a:pPr>
              <a:spcBef>
                <a:spcPts val="338"/>
              </a:spcBef>
              <a:buFont typeface="Wingdings" panose="05000000000000000000" pitchFamily="2" charset="2"/>
              <a:buChar char="ü"/>
            </a:pPr>
            <a:r>
              <a:rPr lang="en-US" sz="1800" dirty="0">
                <a:cs typeface="Calibri"/>
              </a:rPr>
              <a:t>Continued improvement in Consumer Satisfaction Survey scores.</a:t>
            </a:r>
          </a:p>
          <a:p>
            <a:pPr>
              <a:spcBef>
                <a:spcPts val="338"/>
              </a:spcBef>
              <a:buFont typeface="Wingdings" panose="05000000000000000000" pitchFamily="2" charset="2"/>
              <a:buChar char="ü"/>
            </a:pPr>
            <a:r>
              <a:rPr lang="en-US" sz="1800" dirty="0"/>
              <a:t>Successful completion of identified budget savings initiatives. </a:t>
            </a:r>
            <a:endParaRPr lang="en-US" sz="1800" dirty="0">
              <a:cs typeface="Calibri"/>
            </a:endParaRPr>
          </a:p>
          <a:p>
            <a:pPr>
              <a:spcBef>
                <a:spcPts val="338"/>
              </a:spcBef>
              <a:buFont typeface="Wingdings" panose="05000000000000000000" pitchFamily="2" charset="2"/>
              <a:buChar char="ü"/>
            </a:pPr>
            <a:r>
              <a:rPr lang="en-US" sz="1800" dirty="0"/>
              <a:t>Successful completion of Legislative Events and agendas. </a:t>
            </a:r>
            <a:endParaRPr lang="en-US" sz="1800" dirty="0">
              <a:cs typeface="Calibri"/>
            </a:endParaRPr>
          </a:p>
          <a:p>
            <a:pPr>
              <a:spcBef>
                <a:spcPts val="338"/>
              </a:spcBef>
              <a:buFont typeface="Wingdings" panose="05000000000000000000" pitchFamily="2" charset="2"/>
              <a:buChar char="ü"/>
            </a:pPr>
            <a:r>
              <a:rPr lang="en-US" sz="1800" dirty="0">
                <a:cs typeface="Calibri"/>
              </a:rPr>
              <a:t>Ranked 1st amongst all Michigan PIHP's in the 2021 Health Service Advisory Group (HSAG) External Quality Compliance Results. </a:t>
            </a:r>
          </a:p>
          <a:p>
            <a:pPr marL="0" indent="0">
              <a:buNone/>
            </a:pPr>
            <a:endParaRPr lang="en-US" sz="2000" dirty="0">
              <a:cs typeface="Calibri"/>
            </a:endParaRPr>
          </a:p>
          <a:p>
            <a:pPr>
              <a:buFont typeface="Wingdings" panose="05000000000000000000" pitchFamily="2" charset="2"/>
              <a:buChar char="ü"/>
            </a:pPr>
            <a:endParaRPr lang="en-US" sz="2000" dirty="0">
              <a:cs typeface="Calibri"/>
            </a:endParaRPr>
          </a:p>
          <a:p>
            <a:endParaRPr lang="en-US" sz="2000" dirty="0">
              <a:cs typeface="Calibri"/>
            </a:endParaRPr>
          </a:p>
        </p:txBody>
      </p:sp>
      <p:pic>
        <p:nvPicPr>
          <p:cNvPr id="5" name="Content Placeholder 5"/>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6607" y="301053"/>
            <a:ext cx="1217915" cy="891358"/>
          </a:xfrm>
          <a:prstGeom prst="rect">
            <a:avLst/>
          </a:prstGeom>
        </p:spPr>
      </p:pic>
      <p:sp>
        <p:nvSpPr>
          <p:cNvPr id="8" name="Slide Number Placeholder 3"/>
          <p:cNvSpPr>
            <a:spLocks noGrp="1"/>
          </p:cNvSpPr>
          <p:nvPr>
            <p:ph type="sldNum" sz="quarter" idx="12"/>
          </p:nvPr>
        </p:nvSpPr>
        <p:spPr>
          <a:xfrm>
            <a:off x="8543042" y="5715000"/>
            <a:ext cx="411480" cy="297180"/>
          </a:xfrm>
        </p:spPr>
        <p:txBody>
          <a:bodyPr/>
          <a:lstStyle/>
          <a:p>
            <a:r>
              <a:rPr lang="en-US" dirty="0">
                <a:solidFill>
                  <a:schemeClr val="bg1"/>
                </a:solidFill>
              </a:rPr>
              <a:t>22</a:t>
            </a:r>
          </a:p>
        </p:txBody>
      </p:sp>
    </p:spTree>
    <p:extLst>
      <p:ext uri="{BB962C8B-B14F-4D97-AF65-F5344CB8AC3E}">
        <p14:creationId xmlns:p14="http://schemas.microsoft.com/office/powerpoint/2010/main" val="38770068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362200"/>
            <a:ext cx="6781800" cy="1676400"/>
          </a:xfrm>
        </p:spPr>
        <p:txBody>
          <a:bodyPr/>
          <a:lstStyle/>
          <a:p>
            <a:r>
              <a:rPr lang="en-US" sz="4800" dirty="0"/>
              <a:t>Oversight and Monitoring</a:t>
            </a:r>
          </a:p>
        </p:txBody>
      </p:sp>
      <p:sp>
        <p:nvSpPr>
          <p:cNvPr id="3" name="Slide Number Placeholder 2"/>
          <p:cNvSpPr>
            <a:spLocks noGrp="1"/>
          </p:cNvSpPr>
          <p:nvPr>
            <p:ph type="sldNum" sz="quarter" idx="12"/>
          </p:nvPr>
        </p:nvSpPr>
        <p:spPr/>
        <p:txBody>
          <a:bodyPr/>
          <a:lstStyle/>
          <a:p>
            <a:fld id="{486CDD3C-8BF5-47F3-9F8D-5081172585B0}" type="slidenum">
              <a:rPr lang="en-US" smtClean="0"/>
              <a:t>34</a:t>
            </a:fld>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391400" y="133482"/>
            <a:ext cx="1689027" cy="1619118"/>
          </a:xfrm>
        </p:spPr>
      </p:pic>
    </p:spTree>
    <p:extLst>
      <p:ext uri="{BB962C8B-B14F-4D97-AF65-F5344CB8AC3E}">
        <p14:creationId xmlns:p14="http://schemas.microsoft.com/office/powerpoint/2010/main" val="29479410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8641"/>
            <a:ext cx="7620000" cy="1143000"/>
          </a:xfrm>
        </p:spPr>
        <p:txBody>
          <a:bodyPr/>
          <a:lstStyle/>
          <a:p>
            <a:r>
              <a:rPr lang="en-US" sz="3600" dirty="0"/>
              <a:t>SWMBH Audit &amp; Monitoring</a:t>
            </a:r>
          </a:p>
        </p:txBody>
      </p:sp>
      <p:sp>
        <p:nvSpPr>
          <p:cNvPr id="4" name="Slide Number Placeholder 3"/>
          <p:cNvSpPr>
            <a:spLocks noGrp="1"/>
          </p:cNvSpPr>
          <p:nvPr>
            <p:ph type="sldNum" sz="quarter" idx="12"/>
          </p:nvPr>
        </p:nvSpPr>
        <p:spPr/>
        <p:txBody>
          <a:bodyPr/>
          <a:lstStyle/>
          <a:p>
            <a:fld id="{486CDD3C-8BF5-47F3-9F8D-5081172585B0}" type="slidenum">
              <a:rPr lang="en-US" smtClean="0"/>
              <a:t>35</a:t>
            </a:fld>
            <a:endParaRPr lang="en-US" dirty="0"/>
          </a:p>
        </p:txBody>
      </p:sp>
      <p:sp>
        <p:nvSpPr>
          <p:cNvPr id="11" name="TextBox 10"/>
          <p:cNvSpPr txBox="1"/>
          <p:nvPr/>
        </p:nvSpPr>
        <p:spPr>
          <a:xfrm>
            <a:off x="457200" y="1309033"/>
            <a:ext cx="7696200" cy="5355312"/>
          </a:xfrm>
          <a:prstGeom prst="rect">
            <a:avLst/>
          </a:prstGeom>
          <a:noFill/>
        </p:spPr>
        <p:txBody>
          <a:bodyPr wrap="square" rtlCol="0">
            <a:spAutoFit/>
          </a:bodyPr>
          <a:lstStyle/>
          <a:p>
            <a:r>
              <a:rPr lang="en-US" b="1" u="sng" dirty="0">
                <a:solidFill>
                  <a:schemeClr val="accent1"/>
                </a:solidFill>
              </a:rPr>
              <a:t>Program Integrity &amp; Compliance</a:t>
            </a:r>
          </a:p>
          <a:p>
            <a:pPr marL="285750" indent="-285750">
              <a:buFont typeface="Arial" panose="020B0604020202020204" pitchFamily="34" charset="0"/>
              <a:buChar char="•"/>
            </a:pPr>
            <a:r>
              <a:rPr lang="en-US" dirty="0"/>
              <a:t>Medicaid Services Verification Audit </a:t>
            </a:r>
          </a:p>
          <a:p>
            <a:pPr marL="742950" lvl="1" indent="-285750">
              <a:buFont typeface="Arial" panose="020B0604020202020204" pitchFamily="34" charset="0"/>
              <a:buChar char="•"/>
            </a:pPr>
            <a:r>
              <a:rPr lang="en-US" dirty="0"/>
              <a:t>Quarterly review of services paid for by  Medicaid, provided by CMHSPs, subcontractors, SUD providers, top 3 external providers, and top 3 hospitals</a:t>
            </a:r>
          </a:p>
          <a:p>
            <a:pPr marL="285750" indent="-285750">
              <a:buFont typeface="Arial" panose="020B0604020202020204" pitchFamily="34" charset="0"/>
              <a:buChar char="•"/>
            </a:pPr>
            <a:r>
              <a:rPr lang="en-US" dirty="0"/>
              <a:t>Medicare Claims Audit (Duals)</a:t>
            </a:r>
          </a:p>
          <a:p>
            <a:pPr marL="742950" lvl="1" indent="-285750">
              <a:buFont typeface="Arial" panose="020B0604020202020204" pitchFamily="34" charset="0"/>
              <a:buChar char="•"/>
            </a:pPr>
            <a:r>
              <a:rPr lang="en-US" dirty="0"/>
              <a:t>Monthly review of a minimum of 100 MHL claims</a:t>
            </a:r>
          </a:p>
          <a:p>
            <a:pPr marL="285750" indent="-285750">
              <a:buFont typeface="Arial" panose="020B0604020202020204" pitchFamily="34" charset="0"/>
              <a:buChar char="•"/>
            </a:pPr>
            <a:r>
              <a:rPr lang="en-US" dirty="0"/>
              <a:t>Inpatient Audit</a:t>
            </a:r>
          </a:p>
          <a:p>
            <a:pPr marL="742950" lvl="1" indent="-285750">
              <a:buFont typeface="Arial" panose="020B0604020202020204" pitchFamily="34" charset="0"/>
              <a:buChar char="•"/>
            </a:pPr>
            <a:r>
              <a:rPr lang="en-US" dirty="0"/>
              <a:t>Annual review of 100 inpatient psychiatric stays paid for by Medicaid</a:t>
            </a:r>
          </a:p>
          <a:p>
            <a:pPr marL="742950" lvl="1" indent="-285750">
              <a:buFont typeface="Arial" panose="020B0604020202020204" pitchFamily="34" charset="0"/>
              <a:buChar char="•"/>
            </a:pPr>
            <a:r>
              <a:rPr lang="en-US" dirty="0"/>
              <a:t>Includes a code audit of 50 physician codes </a:t>
            </a:r>
          </a:p>
          <a:p>
            <a:pPr marL="285750" indent="-285750">
              <a:buFont typeface="Arial" panose="020B0604020202020204" pitchFamily="34" charset="0"/>
              <a:buChar char="•"/>
            </a:pPr>
            <a:r>
              <a:rPr lang="en-US" dirty="0"/>
              <a:t>HCBS provided in the consumer’s home</a:t>
            </a:r>
          </a:p>
          <a:p>
            <a:pPr marL="742950" lvl="1" indent="-285750">
              <a:buFont typeface="Arial" panose="020B0604020202020204" pitchFamily="34" charset="0"/>
              <a:buChar char="•"/>
            </a:pPr>
            <a:r>
              <a:rPr lang="en-US" dirty="0"/>
              <a:t>Annual review based on past and continued OIG focus</a:t>
            </a:r>
          </a:p>
          <a:p>
            <a:pPr marL="285750" indent="-285750">
              <a:buFont typeface="Arial" panose="020B0604020202020204" pitchFamily="34" charset="0"/>
              <a:buChar char="•"/>
            </a:pPr>
            <a:r>
              <a:rPr lang="en-US" dirty="0"/>
              <a:t>FY20 implementation</a:t>
            </a:r>
          </a:p>
          <a:p>
            <a:pPr marL="742950" lvl="1" indent="-285750">
              <a:buFont typeface="Arial" panose="020B0604020202020204" pitchFamily="34" charset="0"/>
              <a:buChar char="•"/>
            </a:pPr>
            <a:r>
              <a:rPr lang="en-US" dirty="0"/>
              <a:t>Block Grant Fee-For-Service claims review </a:t>
            </a:r>
          </a:p>
          <a:p>
            <a:pPr marL="742950" lvl="1" indent="-285750">
              <a:buFont typeface="Arial" panose="020B0604020202020204" pitchFamily="34" charset="0"/>
              <a:buChar char="•"/>
            </a:pPr>
            <a:r>
              <a:rPr lang="en-US" dirty="0"/>
              <a:t>Oversight of Block Grant Financial Status Reports and SA Data Templates for Net Cost Contracts </a:t>
            </a:r>
          </a:p>
          <a:p>
            <a:pPr marL="285750" indent="-285750">
              <a:buFont typeface="Arial" panose="020B0604020202020204" pitchFamily="34" charset="0"/>
              <a:buChar char="•"/>
            </a:pPr>
            <a:r>
              <a:rPr lang="en-US" dirty="0"/>
              <a:t>Annual Audit &amp; Monitoring Plan and Calendar are vetted through the Regional Compliance Coordinating Committee</a:t>
            </a:r>
          </a:p>
          <a:p>
            <a:pPr marL="742950" lvl="1" indent="-285750">
              <a:buFont typeface="Arial" panose="020B0604020202020204" pitchFamily="34" charset="0"/>
              <a:buChar char="•"/>
            </a:pP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848600" y="133482"/>
            <a:ext cx="1231827" cy="933318"/>
          </a:xfrm>
        </p:spPr>
      </p:pic>
    </p:spTree>
    <p:extLst>
      <p:ext uri="{BB962C8B-B14F-4D97-AF65-F5344CB8AC3E}">
        <p14:creationId xmlns:p14="http://schemas.microsoft.com/office/powerpoint/2010/main" val="10725385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620000" cy="1143000"/>
          </a:xfrm>
        </p:spPr>
        <p:txBody>
          <a:bodyPr/>
          <a:lstStyle/>
          <a:p>
            <a:r>
              <a:rPr lang="en-US" sz="3600" dirty="0"/>
              <a:t>SWMBH Audit &amp; Monitoring</a:t>
            </a:r>
          </a:p>
        </p:txBody>
      </p:sp>
      <p:sp>
        <p:nvSpPr>
          <p:cNvPr id="4" name="Slide Number Placeholder 3"/>
          <p:cNvSpPr>
            <a:spLocks noGrp="1"/>
          </p:cNvSpPr>
          <p:nvPr>
            <p:ph type="sldNum" sz="quarter" idx="12"/>
          </p:nvPr>
        </p:nvSpPr>
        <p:spPr/>
        <p:txBody>
          <a:bodyPr/>
          <a:lstStyle/>
          <a:p>
            <a:fld id="{486CDD3C-8BF5-47F3-9F8D-5081172585B0}" type="slidenum">
              <a:rPr lang="en-US" smtClean="0"/>
              <a:t>36</a:t>
            </a:fld>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772400" y="133482"/>
            <a:ext cx="1308027" cy="1009518"/>
          </a:xfrm>
        </p:spPr>
      </p:pic>
      <p:sp>
        <p:nvSpPr>
          <p:cNvPr id="7" name="TextBox 6"/>
          <p:cNvSpPr txBox="1"/>
          <p:nvPr/>
        </p:nvSpPr>
        <p:spPr>
          <a:xfrm>
            <a:off x="304800" y="1142260"/>
            <a:ext cx="7924800" cy="5539978"/>
          </a:xfrm>
          <a:prstGeom prst="rect">
            <a:avLst/>
          </a:prstGeom>
          <a:noFill/>
        </p:spPr>
        <p:txBody>
          <a:bodyPr wrap="square" rtlCol="0">
            <a:spAutoFit/>
          </a:bodyPr>
          <a:lstStyle/>
          <a:p>
            <a:r>
              <a:rPr lang="en-US" b="1" u="sng" dirty="0">
                <a:solidFill>
                  <a:schemeClr val="accent1"/>
                </a:solidFill>
              </a:rPr>
              <a:t>Provider Network</a:t>
            </a:r>
          </a:p>
          <a:p>
            <a:pPr marL="285750" indent="-285750">
              <a:buFont typeface="Arial" panose="020B0604020202020204" pitchFamily="34" charset="0"/>
              <a:buChar char="•"/>
            </a:pPr>
            <a:r>
              <a:rPr lang="en-US" sz="1600" dirty="0"/>
              <a:t>Administrative Site Reviews</a:t>
            </a:r>
          </a:p>
          <a:p>
            <a:pPr marL="742950" lvl="1" indent="-285750">
              <a:buFont typeface="Arial" panose="020B0604020202020204" pitchFamily="34" charset="0"/>
              <a:buChar char="•"/>
            </a:pPr>
            <a:r>
              <a:rPr lang="en-US" sz="1600" dirty="0"/>
              <a:t>Region-wide review of all CMH subcontractors and SUD providers</a:t>
            </a:r>
          </a:p>
          <a:p>
            <a:pPr marL="742950" lvl="1" indent="-285750">
              <a:buFont typeface="Arial" panose="020B0604020202020204" pitchFamily="34" charset="0"/>
              <a:buChar char="•"/>
            </a:pPr>
            <a:r>
              <a:rPr lang="en-US" sz="1600" dirty="0"/>
              <a:t>Coordinated between SWMBH and CMHSPs</a:t>
            </a:r>
          </a:p>
          <a:p>
            <a:pPr marL="285750" indent="-285750">
              <a:buFont typeface="Arial" panose="020B0604020202020204" pitchFamily="34" charset="0"/>
              <a:buChar char="•"/>
            </a:pPr>
            <a:r>
              <a:rPr lang="en-US" sz="1600" dirty="0"/>
              <a:t>SUD Clinical Quality Review</a:t>
            </a:r>
          </a:p>
          <a:p>
            <a:pPr marL="742950" lvl="1" indent="-285750">
              <a:buFont typeface="Arial" panose="020B0604020202020204" pitchFamily="34" charset="0"/>
              <a:buChar char="•"/>
            </a:pPr>
            <a:r>
              <a:rPr lang="en-US" sz="1600" dirty="0"/>
              <a:t>Annual review of 5% or minimum 8 records for each SUD provider</a:t>
            </a:r>
          </a:p>
          <a:p>
            <a:pPr marL="285750" indent="-285750">
              <a:buFont typeface="Arial" panose="020B0604020202020204" pitchFamily="34" charset="0"/>
              <a:buChar char="•"/>
            </a:pPr>
            <a:r>
              <a:rPr lang="en-US" sz="1600" dirty="0"/>
              <a:t>CMHSP Clinical Quality Review</a:t>
            </a:r>
          </a:p>
          <a:p>
            <a:pPr marL="742950" lvl="1" indent="-285750">
              <a:buFont typeface="Arial" panose="020B0604020202020204" pitchFamily="34" charset="0"/>
              <a:buChar char="•"/>
            </a:pPr>
            <a:r>
              <a:rPr lang="en-US" sz="1600" dirty="0"/>
              <a:t>Annual review of minimum of 30 consumer records</a:t>
            </a:r>
          </a:p>
          <a:p>
            <a:pPr marL="742950" lvl="1" indent="-285750">
              <a:buFont typeface="Arial" panose="020B0604020202020204" pitchFamily="34" charset="0"/>
              <a:buChar char="•"/>
            </a:pPr>
            <a:r>
              <a:rPr lang="en-US" sz="1600" dirty="0"/>
              <a:t>Focuses on entire scope of care</a:t>
            </a:r>
          </a:p>
          <a:p>
            <a:pPr marL="742950" lvl="1" indent="-285750">
              <a:buFont typeface="Arial" panose="020B0604020202020204" pitchFamily="34" charset="0"/>
              <a:buChar char="•"/>
            </a:pPr>
            <a:r>
              <a:rPr lang="en-US" sz="1600" dirty="0"/>
              <a:t>Samples stratified to pre-determined focus areas (ex. Autism)</a:t>
            </a:r>
          </a:p>
          <a:p>
            <a:pPr marL="285750" indent="-285750">
              <a:buFont typeface="Arial" panose="020B0604020202020204" pitchFamily="34" charset="0"/>
              <a:buChar char="•"/>
            </a:pPr>
            <a:r>
              <a:rPr lang="en-US" sz="1600" dirty="0"/>
              <a:t>Delegated Functions Reviews </a:t>
            </a:r>
            <a:endParaRPr lang="en-US" sz="1600" dirty="0">
              <a:solidFill>
                <a:srgbClr val="FF0000"/>
              </a:solidFill>
            </a:endParaRPr>
          </a:p>
          <a:p>
            <a:pPr marL="742950" lvl="1" indent="-285750">
              <a:buFont typeface="Arial" panose="020B0604020202020204" pitchFamily="34" charset="0"/>
              <a:buChar char="•"/>
            </a:pPr>
            <a:r>
              <a:rPr lang="en-US" sz="1600" dirty="0"/>
              <a:t>Annual review of Medicaid functions delegated to CMHSPs</a:t>
            </a:r>
          </a:p>
          <a:p>
            <a:pPr marL="742950" lvl="1" indent="-285750">
              <a:buFont typeface="Arial" panose="020B0604020202020204" pitchFamily="34" charset="0"/>
              <a:buChar char="•"/>
            </a:pPr>
            <a:r>
              <a:rPr lang="en-US" sz="1600" dirty="0"/>
              <a:t>Combination desk audit and on-site review </a:t>
            </a:r>
          </a:p>
          <a:p>
            <a:pPr marL="742950" lvl="1" indent="-285750">
              <a:buFont typeface="Arial" panose="020B0604020202020204" pitchFamily="34" charset="0"/>
              <a:buChar char="•"/>
            </a:pPr>
            <a:r>
              <a:rPr lang="en-US" sz="1600" dirty="0"/>
              <a:t>Required by PIHP contract with DHHS, SWMBH-CMHSP Delegation Agreements, and Federal Medicaid Managed Care Rules – 42 CFR 438</a:t>
            </a:r>
          </a:p>
          <a:p>
            <a:pPr marL="742950" lvl="1" indent="-285750">
              <a:buFont typeface="Arial" panose="020B0604020202020204" pitchFamily="34" charset="0"/>
              <a:buChar char="•"/>
            </a:pPr>
            <a:r>
              <a:rPr lang="en-US" sz="1600" dirty="0"/>
              <a:t>Assesses the CMHSPs’ business practices around Delegated Managed Care Functions in the areas of:</a:t>
            </a:r>
          </a:p>
          <a:p>
            <a:pPr marL="1200150" lvl="2" indent="-285750">
              <a:buFont typeface="Arial" panose="020B0604020202020204" pitchFamily="34" charset="0"/>
              <a:buChar char="•"/>
            </a:pPr>
            <a:r>
              <a:rPr lang="en-US" sz="1600" dirty="0"/>
              <a:t>Utilization Management, Customer Services, Grievance and Appeals, Quality Management/Information Technology, Claims Management, and Provider Network.</a:t>
            </a:r>
          </a:p>
          <a:p>
            <a:pPr marL="742950" lvl="1" indent="-285750">
              <a:buFont typeface="Arial" panose="020B0604020202020204" pitchFamily="34" charset="0"/>
              <a:buChar char="•"/>
            </a:pPr>
            <a:r>
              <a:rPr lang="en-US" sz="1600" dirty="0"/>
              <a:t>Failure to meet PIHP, DHHS, and/or federal requirements could eventually result in revocation of a delegated function.</a:t>
            </a:r>
          </a:p>
        </p:txBody>
      </p:sp>
    </p:spTree>
    <p:extLst>
      <p:ext uri="{BB962C8B-B14F-4D97-AF65-F5344CB8AC3E}">
        <p14:creationId xmlns:p14="http://schemas.microsoft.com/office/powerpoint/2010/main" val="4179424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 y="0"/>
            <a:ext cx="7620000" cy="1143000"/>
          </a:xfrm>
        </p:spPr>
        <p:txBody>
          <a:bodyPr/>
          <a:lstStyle/>
          <a:p>
            <a:r>
              <a:rPr lang="en-US" sz="3600" dirty="0"/>
              <a:t>SWMBH Audit &amp; Monitoring</a:t>
            </a:r>
          </a:p>
        </p:txBody>
      </p:sp>
      <p:sp>
        <p:nvSpPr>
          <p:cNvPr id="4" name="Slide Number Placeholder 3"/>
          <p:cNvSpPr>
            <a:spLocks noGrp="1"/>
          </p:cNvSpPr>
          <p:nvPr>
            <p:ph type="sldNum" sz="quarter" idx="12"/>
          </p:nvPr>
        </p:nvSpPr>
        <p:spPr/>
        <p:txBody>
          <a:bodyPr/>
          <a:lstStyle/>
          <a:p>
            <a:fld id="{486CDD3C-8BF5-47F3-9F8D-5081172585B0}" type="slidenum">
              <a:rPr lang="en-US" smtClean="0"/>
              <a:t>37</a:t>
            </a:fld>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24800" y="133482"/>
            <a:ext cx="1155627" cy="1009518"/>
          </a:xfrm>
        </p:spPr>
      </p:pic>
      <p:sp>
        <p:nvSpPr>
          <p:cNvPr id="3" name="Rectangle 2"/>
          <p:cNvSpPr/>
          <p:nvPr/>
        </p:nvSpPr>
        <p:spPr>
          <a:xfrm>
            <a:off x="535577" y="1600200"/>
            <a:ext cx="6781800" cy="2092881"/>
          </a:xfrm>
          <a:prstGeom prst="rect">
            <a:avLst/>
          </a:prstGeom>
        </p:spPr>
        <p:txBody>
          <a:bodyPr wrap="square">
            <a:spAutoFit/>
          </a:bodyPr>
          <a:lstStyle/>
          <a:p>
            <a:r>
              <a:rPr lang="en-US" b="1" u="sng" dirty="0">
                <a:solidFill>
                  <a:schemeClr val="accent1"/>
                </a:solidFill>
              </a:rPr>
              <a:t>SUD &amp; Prevention</a:t>
            </a:r>
          </a:p>
          <a:p>
            <a:pPr marL="285750" indent="-285750">
              <a:buFont typeface="Arial" panose="020B0604020202020204" pitchFamily="34" charset="0"/>
              <a:buChar char="•"/>
            </a:pPr>
            <a:r>
              <a:rPr lang="en-US" sz="1600" dirty="0"/>
              <a:t>Prevention Reviews</a:t>
            </a:r>
          </a:p>
          <a:p>
            <a:pPr marL="742950" lvl="1" indent="-285750">
              <a:buFont typeface="Arial" panose="020B0604020202020204" pitchFamily="34" charset="0"/>
              <a:buChar char="•"/>
            </a:pPr>
            <a:r>
              <a:rPr lang="en-US" sz="1600" dirty="0"/>
              <a:t>Annual review of each Prevention contractor to monitor if contractual outcomes are met</a:t>
            </a:r>
          </a:p>
          <a:p>
            <a:pPr marL="742950" lvl="1" indent="-285750">
              <a:buFont typeface="Arial" panose="020B0604020202020204" pitchFamily="34" charset="0"/>
              <a:buChar char="•"/>
            </a:pPr>
            <a:r>
              <a:rPr lang="en-US" sz="1600" dirty="0"/>
              <a:t>Monitors prevention activities entered in to State database</a:t>
            </a:r>
          </a:p>
          <a:p>
            <a:pPr marL="285750" indent="-285750">
              <a:buFont typeface="Arial" panose="020B0604020202020204" pitchFamily="34" charset="0"/>
              <a:buChar char="•"/>
            </a:pPr>
            <a:r>
              <a:rPr lang="en-US" sz="1600" dirty="0"/>
              <a:t>P.A. 2 Work Plans and Block Grant Net-Cost Contracts</a:t>
            </a:r>
          </a:p>
          <a:p>
            <a:pPr marL="742950" lvl="1" indent="-285750">
              <a:buFont typeface="Arial" panose="020B0604020202020204" pitchFamily="34" charset="0"/>
              <a:buChar char="•"/>
            </a:pPr>
            <a:r>
              <a:rPr lang="en-US" sz="1600" dirty="0"/>
              <a:t>Contractually prescribed goals and outcomes</a:t>
            </a:r>
          </a:p>
          <a:p>
            <a:pPr marL="742950" lvl="1" indent="-285750">
              <a:buFont typeface="Arial" panose="020B0604020202020204" pitchFamily="34" charset="0"/>
              <a:buChar char="•"/>
            </a:pPr>
            <a:r>
              <a:rPr lang="en-US" sz="1600" dirty="0"/>
              <a:t>P.A. 2 providers report outcomes measures twice per year</a:t>
            </a:r>
          </a:p>
        </p:txBody>
      </p:sp>
    </p:spTree>
    <p:extLst>
      <p:ext uri="{BB962C8B-B14F-4D97-AF65-F5344CB8AC3E}">
        <p14:creationId xmlns:p14="http://schemas.microsoft.com/office/powerpoint/2010/main" val="17812940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62200"/>
            <a:ext cx="7619999" cy="1524000"/>
          </a:xfrm>
        </p:spPr>
        <p:txBody>
          <a:bodyPr/>
          <a:lstStyle/>
          <a:p>
            <a:pPr algn="ctr"/>
            <a:r>
              <a:rPr lang="en-US" sz="4400" dirty="0"/>
              <a:t>Population Health and Integrated Care</a:t>
            </a:r>
          </a:p>
        </p:txBody>
      </p:sp>
      <p:sp>
        <p:nvSpPr>
          <p:cNvPr id="3" name="Slide Number Placeholder 2"/>
          <p:cNvSpPr>
            <a:spLocks noGrp="1"/>
          </p:cNvSpPr>
          <p:nvPr>
            <p:ph type="sldNum" sz="quarter" idx="12"/>
          </p:nvPr>
        </p:nvSpPr>
        <p:spPr/>
        <p:txBody>
          <a:bodyPr/>
          <a:lstStyle/>
          <a:p>
            <a:fld id="{486CDD3C-8BF5-47F3-9F8D-5081172585B0}" type="slidenum">
              <a:rPr lang="en-US" smtClean="0"/>
              <a:t>38</a:t>
            </a:fld>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391400" y="133482"/>
            <a:ext cx="1689027" cy="1619118"/>
          </a:xfrm>
        </p:spPr>
      </p:pic>
    </p:spTree>
    <p:extLst>
      <p:ext uri="{BB962C8B-B14F-4D97-AF65-F5344CB8AC3E}">
        <p14:creationId xmlns:p14="http://schemas.microsoft.com/office/powerpoint/2010/main" val="10874532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6" y="-4354"/>
            <a:ext cx="6400800" cy="990600"/>
          </a:xfrm>
        </p:spPr>
        <p:txBody>
          <a:bodyPr/>
          <a:lstStyle/>
          <a:p>
            <a:r>
              <a:rPr lang="en-US" sz="3600" dirty="0"/>
              <a:t>What is Population Health?</a:t>
            </a:r>
          </a:p>
        </p:txBody>
      </p:sp>
      <p:sp>
        <p:nvSpPr>
          <p:cNvPr id="3" name="Slide Number Placeholder 2"/>
          <p:cNvSpPr>
            <a:spLocks noGrp="1"/>
          </p:cNvSpPr>
          <p:nvPr>
            <p:ph type="sldNum" sz="quarter" idx="12"/>
          </p:nvPr>
        </p:nvSpPr>
        <p:spPr/>
        <p:txBody>
          <a:bodyPr/>
          <a:lstStyle/>
          <a:p>
            <a:fld id="{486CDD3C-8BF5-47F3-9F8D-5081172585B0}" type="slidenum">
              <a:rPr lang="en-US" smtClean="0"/>
              <a:t>39</a:t>
            </a:fld>
            <a:endParaRPr lang="en-US" dirty="0"/>
          </a:p>
        </p:txBody>
      </p:sp>
      <p:sp>
        <p:nvSpPr>
          <p:cNvPr id="4" name="TextBox 3"/>
          <p:cNvSpPr txBox="1"/>
          <p:nvPr/>
        </p:nvSpPr>
        <p:spPr>
          <a:xfrm>
            <a:off x="152400" y="1115158"/>
            <a:ext cx="7848600" cy="4370427"/>
          </a:xfrm>
          <a:prstGeom prst="rect">
            <a:avLst/>
          </a:prstGeom>
          <a:noFill/>
        </p:spPr>
        <p:txBody>
          <a:bodyPr wrap="square" rtlCol="0">
            <a:spAutoFit/>
          </a:bodyPr>
          <a:lstStyle/>
          <a:p>
            <a:r>
              <a:rPr lang="en-US" b="1" u="sng" cap="all" dirty="0"/>
              <a:t>Population Health</a:t>
            </a:r>
            <a:endParaRPr lang="en-US" b="1" cap="all" dirty="0"/>
          </a:p>
          <a:p>
            <a:r>
              <a:rPr lang="en-US" sz="2000" b="1" dirty="0"/>
              <a:t>Population health </a:t>
            </a:r>
            <a:r>
              <a:rPr lang="en-US" sz="2000" dirty="0"/>
              <a:t>is defined as the health outcomes of a group of individuals, including the distribution of such outcomes within the group. It represents a change from individual-level focus of most mainstream medicine, and seeks to complement traditional efforts of public health agencies by addressing a broader range of factors shown to impact the health of different populations.  </a:t>
            </a:r>
          </a:p>
          <a:p>
            <a:endParaRPr lang="en-US" sz="2000" dirty="0"/>
          </a:p>
          <a:p>
            <a:r>
              <a:rPr lang="en-US" sz="2000" dirty="0"/>
              <a:t>From a population health perspective, health has been defined not simply as a state free from disease but as "the capacity of people to adapt to, respond to, or control life's challenges and changes." The </a:t>
            </a:r>
            <a:r>
              <a:rPr lang="en-US" sz="2000" u="sng" dirty="0">
                <a:hlinkClick r:id="rId2" tooltip="World Health Organization"/>
              </a:rPr>
              <a:t>World Health Organization</a:t>
            </a:r>
            <a:r>
              <a:rPr lang="en-US" sz="2000" dirty="0"/>
              <a:t> (WHO) defined health in its broader sense in 1946 as "a state of complete physical, mental, and social </a:t>
            </a:r>
            <a:r>
              <a:rPr lang="en-US" sz="2000" u="sng" dirty="0">
                <a:hlinkClick r:id="rId3" tooltip="Well-being"/>
              </a:rPr>
              <a:t>well-being</a:t>
            </a:r>
            <a:r>
              <a:rPr lang="en-US" sz="2000" dirty="0"/>
              <a:t> and not merely the absence of disease or infirmity.”</a:t>
            </a:r>
          </a:p>
        </p:txBody>
      </p:sp>
      <p:pic>
        <p:nvPicPr>
          <p:cNvPr id="5" name="Content Placeholder 5"/>
          <p:cNvPicPr>
            <a:picLocks noGrp="1"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3593" y="108283"/>
            <a:ext cx="1193177" cy="1006875"/>
          </a:xfrm>
          <a:prstGeom prst="rect">
            <a:avLst/>
          </a:prstGeom>
        </p:spPr>
      </p:pic>
    </p:spTree>
    <p:extLst>
      <p:ext uri="{BB962C8B-B14F-4D97-AF65-F5344CB8AC3E}">
        <p14:creationId xmlns:p14="http://schemas.microsoft.com/office/powerpoint/2010/main" val="3598331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D63C3-5858-454C-8B0C-09BFCC3D2E9C}"/>
              </a:ext>
            </a:extLst>
          </p:cNvPr>
          <p:cNvSpPr>
            <a:spLocks noGrp="1"/>
          </p:cNvSpPr>
          <p:nvPr>
            <p:ph type="title"/>
          </p:nvPr>
        </p:nvSpPr>
        <p:spPr/>
        <p:txBody>
          <a:bodyPr/>
          <a:lstStyle/>
          <a:p>
            <a:r>
              <a:rPr lang="en-US" dirty="0"/>
              <a:t>Our People</a:t>
            </a:r>
          </a:p>
        </p:txBody>
      </p:sp>
      <p:sp>
        <p:nvSpPr>
          <p:cNvPr id="3" name="Content Placeholder 2">
            <a:extLst>
              <a:ext uri="{FF2B5EF4-FFF2-40B4-BE49-F238E27FC236}">
                <a16:creationId xmlns:a16="http://schemas.microsoft.com/office/drawing/2014/main" id="{B25C9176-0567-4997-BDFD-71D5CB0C79FE}"/>
              </a:ext>
            </a:extLst>
          </p:cNvPr>
          <p:cNvSpPr>
            <a:spLocks noGrp="1"/>
          </p:cNvSpPr>
          <p:nvPr>
            <p:ph idx="1"/>
          </p:nvPr>
        </p:nvSpPr>
        <p:spPr/>
        <p:txBody>
          <a:bodyPr/>
          <a:lstStyle/>
          <a:p>
            <a:r>
              <a:rPr lang="en-US" dirty="0"/>
              <a:t>Dedicated Board and Board Alternates</a:t>
            </a:r>
          </a:p>
          <a:p>
            <a:r>
              <a:rPr lang="en-US" dirty="0"/>
              <a:t>Dedicated Substance Use Disorder Oversight Policy Board</a:t>
            </a:r>
          </a:p>
          <a:p>
            <a:r>
              <a:rPr lang="en-US" dirty="0"/>
              <a:t>Highly competent and committed CMH CEOs and management teams</a:t>
            </a:r>
          </a:p>
          <a:p>
            <a:r>
              <a:rPr lang="en-US" dirty="0"/>
              <a:t>A Senior Leader group second to none</a:t>
            </a:r>
          </a:p>
          <a:p>
            <a:r>
              <a:rPr lang="en-US" dirty="0"/>
              <a:t>A staff group second to none</a:t>
            </a:r>
          </a:p>
          <a:p>
            <a:r>
              <a:rPr lang="en-US" dirty="0"/>
              <a:t>A Consumer Advisory Council second to none</a:t>
            </a:r>
          </a:p>
          <a:p>
            <a:r>
              <a:rPr lang="en-US" dirty="0"/>
              <a:t>Ongoing human capital management and development</a:t>
            </a:r>
          </a:p>
          <a:p>
            <a:pPr lvl="1"/>
            <a:r>
              <a:rPr lang="en-US" dirty="0"/>
              <a:t>Agency Workplace Culture Objectives and Feedback</a:t>
            </a:r>
          </a:p>
        </p:txBody>
      </p:sp>
      <p:sp>
        <p:nvSpPr>
          <p:cNvPr id="4" name="Slide Number Placeholder 3">
            <a:extLst>
              <a:ext uri="{FF2B5EF4-FFF2-40B4-BE49-F238E27FC236}">
                <a16:creationId xmlns:a16="http://schemas.microsoft.com/office/drawing/2014/main" id="{54CD1B3F-6C4A-4128-BD05-3905EF510486}"/>
              </a:ext>
            </a:extLst>
          </p:cNvPr>
          <p:cNvSpPr>
            <a:spLocks noGrp="1"/>
          </p:cNvSpPr>
          <p:nvPr>
            <p:ph type="sldNum" sz="quarter" idx="12"/>
          </p:nvPr>
        </p:nvSpPr>
        <p:spPr/>
        <p:txBody>
          <a:bodyPr/>
          <a:lstStyle/>
          <a:p>
            <a:fld id="{486CDD3C-8BF5-47F3-9F8D-5081172585B0}" type="slidenum">
              <a:rPr lang="en-US" smtClean="0"/>
              <a:t>4</a:t>
            </a:fld>
            <a:endParaRPr lang="en-US"/>
          </a:p>
        </p:txBody>
      </p:sp>
    </p:spTree>
    <p:extLst>
      <p:ext uri="{BB962C8B-B14F-4D97-AF65-F5344CB8AC3E}">
        <p14:creationId xmlns:p14="http://schemas.microsoft.com/office/powerpoint/2010/main" val="26333844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7867651" cy="4824412"/>
          </a:xfrm>
          <a:prstGeom prst="rect">
            <a:avLst/>
          </a:prstGeom>
          <a:noFill/>
          <a:ln>
            <a:noFill/>
          </a:ln>
        </p:spPr>
      </p:pic>
      <p:sp>
        <p:nvSpPr>
          <p:cNvPr id="5" name="TextBox 4"/>
          <p:cNvSpPr txBox="1"/>
          <p:nvPr/>
        </p:nvSpPr>
        <p:spPr>
          <a:xfrm>
            <a:off x="914400" y="381000"/>
            <a:ext cx="6786563" cy="923330"/>
          </a:xfrm>
          <a:prstGeom prst="rect">
            <a:avLst/>
          </a:prstGeom>
          <a:noFill/>
        </p:spPr>
        <p:txBody>
          <a:bodyPr wrap="square" rtlCol="0">
            <a:spAutoFit/>
          </a:bodyPr>
          <a:lstStyle/>
          <a:p>
            <a:r>
              <a:rPr lang="en-US" sz="1350" b="1" cap="all" dirty="0"/>
              <a:t>population health management – comprehensive approach </a:t>
            </a:r>
          </a:p>
          <a:p>
            <a:r>
              <a:rPr lang="en-US" sz="1350" dirty="0"/>
              <a:t>The graphic below identifies the spectrum of population, from the healthy to catastrophic with recommended initiatives for each sub-population with particular emphasis on the 15% of members driving 85% of costs. </a:t>
            </a:r>
          </a:p>
        </p:txBody>
      </p:sp>
      <p:sp>
        <p:nvSpPr>
          <p:cNvPr id="2" name="TextBox 1"/>
          <p:cNvSpPr txBox="1"/>
          <p:nvPr/>
        </p:nvSpPr>
        <p:spPr>
          <a:xfrm>
            <a:off x="8534400" y="5638800"/>
            <a:ext cx="609600" cy="369332"/>
          </a:xfrm>
          <a:prstGeom prst="rect">
            <a:avLst/>
          </a:prstGeom>
          <a:noFill/>
        </p:spPr>
        <p:txBody>
          <a:bodyPr wrap="square" rtlCol="0">
            <a:spAutoFit/>
          </a:bodyPr>
          <a:lstStyle/>
          <a:p>
            <a:r>
              <a:rPr lang="en-US" dirty="0">
                <a:solidFill>
                  <a:schemeClr val="bg1"/>
                </a:solidFill>
              </a:rPr>
              <a:t>( 37)</a:t>
            </a:r>
          </a:p>
        </p:txBody>
      </p:sp>
      <p:pic>
        <p:nvPicPr>
          <p:cNvPr id="6" name="Content Placeholder 5"/>
          <p:cNvPicPr>
            <a:picLocks noGrp="1"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3593" y="108283"/>
            <a:ext cx="1193177" cy="1006875"/>
          </a:xfrm>
          <a:prstGeom prst="rect">
            <a:avLst/>
          </a:prstGeom>
        </p:spPr>
      </p:pic>
    </p:spTree>
    <p:extLst>
      <p:ext uri="{BB962C8B-B14F-4D97-AF65-F5344CB8AC3E}">
        <p14:creationId xmlns:p14="http://schemas.microsoft.com/office/powerpoint/2010/main" val="14704636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01649" y="5685234"/>
            <a:ext cx="396587" cy="273844"/>
          </a:xfrm>
        </p:spPr>
        <p:txBody>
          <a:bodyPr/>
          <a:lstStyle/>
          <a:p>
            <a:fld id="{486CDD3C-8BF5-47F3-9F8D-5081172585B0}" type="slidenum">
              <a:rPr lang="en-US" smtClean="0">
                <a:solidFill>
                  <a:schemeClr val="bg1"/>
                </a:solidFill>
              </a:rPr>
              <a:t>41</a:t>
            </a:fld>
            <a:endParaRPr lang="en-US" dirty="0">
              <a:solidFill>
                <a:schemeClr val="bg1"/>
              </a:solidFill>
            </a:endParaRPr>
          </a:p>
        </p:txBody>
      </p:sp>
      <p:pic>
        <p:nvPicPr>
          <p:cNvPr id="7"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0" y="156985"/>
            <a:ext cx="1247721" cy="1130659"/>
          </a:xfrm>
          <a:prstGeom prst="rect">
            <a:avLst/>
          </a:prstGeom>
        </p:spPr>
      </p:pic>
      <p:sp>
        <p:nvSpPr>
          <p:cNvPr id="6" name="Title 4"/>
          <p:cNvSpPr>
            <a:spLocks noGrp="1"/>
          </p:cNvSpPr>
          <p:nvPr>
            <p:ph type="title"/>
          </p:nvPr>
        </p:nvSpPr>
        <p:spPr>
          <a:xfrm>
            <a:off x="86256" y="304800"/>
            <a:ext cx="7705464" cy="489777"/>
          </a:xfrm>
        </p:spPr>
        <p:txBody>
          <a:bodyPr>
            <a:normAutofit fontScale="90000"/>
          </a:bodyPr>
          <a:lstStyle/>
          <a:p>
            <a:pPr algn="ctr"/>
            <a:r>
              <a:rPr lang="en-US" sz="3000" b="1" dirty="0">
                <a:cs typeface="Calibri Light"/>
              </a:rPr>
              <a:t>Opioid Health Home Program</a:t>
            </a:r>
          </a:p>
        </p:txBody>
      </p:sp>
      <p:pic>
        <p:nvPicPr>
          <p:cNvPr id="3" name="Picture 4" descr="Text&#10;&#10;Description automatically generated">
            <a:extLst>
              <a:ext uri="{FF2B5EF4-FFF2-40B4-BE49-F238E27FC236}">
                <a16:creationId xmlns:a16="http://schemas.microsoft.com/office/drawing/2014/main" id="{AB070C14-F206-40AA-8FF5-9361547CCA29}"/>
              </a:ext>
            </a:extLst>
          </p:cNvPr>
          <p:cNvPicPr>
            <a:picLocks noChangeAspect="1"/>
          </p:cNvPicPr>
          <p:nvPr/>
        </p:nvPicPr>
        <p:blipFill>
          <a:blip r:embed="rId3"/>
          <a:stretch>
            <a:fillRect/>
          </a:stretch>
        </p:blipFill>
        <p:spPr>
          <a:xfrm>
            <a:off x="243858" y="1747616"/>
            <a:ext cx="3891130" cy="4242719"/>
          </a:xfrm>
          <a:prstGeom prst="rect">
            <a:avLst/>
          </a:prstGeom>
          <a:solidFill>
            <a:schemeClr val="tx1"/>
          </a:solidFill>
          <a:ln>
            <a:solidFill>
              <a:schemeClr val="tx1"/>
            </a:solidFill>
          </a:ln>
        </p:spPr>
      </p:pic>
      <p:pic>
        <p:nvPicPr>
          <p:cNvPr id="5" name="Picture 7" descr="A picture containing text&#10;&#10;Description automatically generated">
            <a:extLst>
              <a:ext uri="{FF2B5EF4-FFF2-40B4-BE49-F238E27FC236}">
                <a16:creationId xmlns:a16="http://schemas.microsoft.com/office/drawing/2014/main" id="{F85B15F5-E715-4E7D-A11A-169567410D9B}"/>
              </a:ext>
            </a:extLst>
          </p:cNvPr>
          <p:cNvPicPr>
            <a:picLocks noChangeAspect="1"/>
          </p:cNvPicPr>
          <p:nvPr/>
        </p:nvPicPr>
        <p:blipFill>
          <a:blip r:embed="rId4"/>
          <a:stretch>
            <a:fillRect/>
          </a:stretch>
        </p:blipFill>
        <p:spPr>
          <a:xfrm>
            <a:off x="4352729" y="1747616"/>
            <a:ext cx="3891131" cy="4242718"/>
          </a:xfrm>
          <a:prstGeom prst="rect">
            <a:avLst/>
          </a:prstGeom>
          <a:ln>
            <a:solidFill>
              <a:schemeClr val="tx1"/>
            </a:solidFill>
          </a:ln>
        </p:spPr>
      </p:pic>
    </p:spTree>
    <p:extLst>
      <p:ext uri="{BB962C8B-B14F-4D97-AF65-F5344CB8AC3E}">
        <p14:creationId xmlns:p14="http://schemas.microsoft.com/office/powerpoint/2010/main" val="2308504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a:t>39</a:t>
            </a:r>
          </a:p>
        </p:txBody>
      </p:sp>
      <p:pic>
        <p:nvPicPr>
          <p:cNvPr id="33794" name="Picture 2" descr="C:\Users\Colorado Dyer\OneDrive\Pictures\Team\diabetes depres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143000"/>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105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020762"/>
          </a:xfrm>
        </p:spPr>
        <p:txBody>
          <a:bodyPr/>
          <a:lstStyle/>
          <a:p>
            <a:r>
              <a:rPr lang="en-US" dirty="0"/>
              <a:t>Our Values</a:t>
            </a:r>
          </a:p>
        </p:txBody>
      </p:sp>
      <p:sp>
        <p:nvSpPr>
          <p:cNvPr id="3" name="Content Placeholder 2"/>
          <p:cNvSpPr>
            <a:spLocks noGrp="1"/>
          </p:cNvSpPr>
          <p:nvPr>
            <p:ph idx="1"/>
          </p:nvPr>
        </p:nvSpPr>
        <p:spPr>
          <a:xfrm>
            <a:off x="457200" y="1066800"/>
            <a:ext cx="7086600" cy="5638800"/>
          </a:xfrm>
        </p:spPr>
        <p:txBody>
          <a:bodyPr>
            <a:normAutofit fontScale="92500" lnSpcReduction="20000"/>
          </a:bodyPr>
          <a:lstStyle/>
          <a:p>
            <a:pPr marL="114300" indent="0">
              <a:buNone/>
            </a:pPr>
            <a:endParaRPr lang="en-US" dirty="0"/>
          </a:p>
          <a:p>
            <a:pPr lvl="2">
              <a:buFont typeface="Wingdings" panose="05000000000000000000" pitchFamily="2" charset="2"/>
              <a:buChar char="ü"/>
            </a:pPr>
            <a:r>
              <a:rPr lang="en-US" sz="2200" dirty="0"/>
              <a:t>Customer Driven      </a:t>
            </a:r>
          </a:p>
          <a:p>
            <a:pPr lvl="2">
              <a:buFont typeface="Wingdings" panose="05000000000000000000" pitchFamily="2" charset="2"/>
              <a:buChar char="ü"/>
            </a:pPr>
            <a:r>
              <a:rPr lang="en-US" sz="2200" dirty="0"/>
              <a:t>Person-Centered</a:t>
            </a:r>
          </a:p>
          <a:p>
            <a:pPr lvl="2">
              <a:buFont typeface="Wingdings" panose="05000000000000000000" pitchFamily="2" charset="2"/>
              <a:buChar char="ü"/>
            </a:pPr>
            <a:r>
              <a:rPr lang="en-US" sz="2200" dirty="0"/>
              <a:t>Recovery Oriented</a:t>
            </a:r>
          </a:p>
          <a:p>
            <a:pPr lvl="2">
              <a:buFont typeface="Wingdings" panose="05000000000000000000" pitchFamily="2" charset="2"/>
              <a:buChar char="ü"/>
            </a:pPr>
            <a:r>
              <a:rPr lang="en-US" sz="2200" dirty="0"/>
              <a:t>Evidenced-Based</a:t>
            </a:r>
          </a:p>
          <a:p>
            <a:pPr lvl="2">
              <a:buFont typeface="Wingdings" panose="05000000000000000000" pitchFamily="2" charset="2"/>
              <a:buChar char="ü"/>
            </a:pPr>
            <a:r>
              <a:rPr lang="en-US" sz="2200" dirty="0"/>
              <a:t>Integrated Care System</a:t>
            </a:r>
          </a:p>
          <a:p>
            <a:pPr lvl="2">
              <a:buFont typeface="Wingdings" panose="05000000000000000000" pitchFamily="2" charset="2"/>
              <a:buChar char="ü"/>
            </a:pPr>
            <a:r>
              <a:rPr lang="en-US" sz="2200" dirty="0"/>
              <a:t>Trust</a:t>
            </a:r>
          </a:p>
          <a:p>
            <a:pPr lvl="2">
              <a:buFont typeface="Wingdings" panose="05000000000000000000" pitchFamily="2" charset="2"/>
              <a:buChar char="ü"/>
            </a:pPr>
            <a:r>
              <a:rPr lang="en-US" sz="2200" dirty="0"/>
              <a:t>Integrity</a:t>
            </a:r>
          </a:p>
          <a:p>
            <a:pPr lvl="2">
              <a:buFont typeface="Wingdings" panose="05000000000000000000" pitchFamily="2" charset="2"/>
              <a:buChar char="ü"/>
            </a:pPr>
            <a:r>
              <a:rPr lang="en-US" sz="2200" dirty="0"/>
              <a:t>Transparency</a:t>
            </a:r>
          </a:p>
          <a:p>
            <a:pPr lvl="2">
              <a:buFont typeface="Wingdings" panose="05000000000000000000" pitchFamily="2" charset="2"/>
              <a:buChar char="ü"/>
            </a:pPr>
            <a:r>
              <a:rPr lang="en-US" sz="2200" dirty="0"/>
              <a:t>Inclusive</a:t>
            </a:r>
          </a:p>
          <a:p>
            <a:pPr lvl="2">
              <a:buFont typeface="Wingdings" panose="05000000000000000000" pitchFamily="2" charset="2"/>
              <a:buChar char="ü"/>
            </a:pPr>
            <a:r>
              <a:rPr lang="en-US" sz="2200" dirty="0"/>
              <a:t>Accessibility</a:t>
            </a:r>
          </a:p>
          <a:p>
            <a:pPr lvl="2">
              <a:buFont typeface="Wingdings" panose="05000000000000000000" pitchFamily="2" charset="2"/>
              <a:buChar char="ü"/>
            </a:pPr>
            <a:r>
              <a:rPr lang="en-US" sz="2200" dirty="0"/>
              <a:t>Acceptability</a:t>
            </a:r>
          </a:p>
          <a:p>
            <a:pPr lvl="2">
              <a:buFont typeface="Wingdings" panose="05000000000000000000" pitchFamily="2" charset="2"/>
              <a:buChar char="ü"/>
            </a:pPr>
            <a:r>
              <a:rPr lang="en-US" sz="2200" dirty="0"/>
              <a:t> Impact</a:t>
            </a:r>
          </a:p>
          <a:p>
            <a:pPr lvl="2">
              <a:buFont typeface="Wingdings" panose="05000000000000000000" pitchFamily="2" charset="2"/>
              <a:buChar char="ü"/>
            </a:pPr>
            <a:r>
              <a:rPr lang="en-US" sz="2200" dirty="0"/>
              <a:t>Value</a:t>
            </a:r>
          </a:p>
          <a:p>
            <a:pPr lvl="2">
              <a:buFont typeface="Wingdings" panose="05000000000000000000" pitchFamily="2" charset="2"/>
              <a:buChar char="ü"/>
            </a:pPr>
            <a:r>
              <a:rPr lang="en-US" sz="2200" dirty="0"/>
              <a:t> Culturally Competent &amp; Diverse Workforce</a:t>
            </a:r>
          </a:p>
          <a:p>
            <a:pPr lvl="2">
              <a:buFont typeface="Wingdings" panose="05000000000000000000" pitchFamily="2" charset="2"/>
              <a:buChar char="ü"/>
            </a:pPr>
            <a:r>
              <a:rPr lang="en-US" sz="2200" dirty="0"/>
              <a:t>High Quality Services</a:t>
            </a:r>
          </a:p>
          <a:p>
            <a:pPr lvl="2">
              <a:buFont typeface="Wingdings" panose="05000000000000000000" pitchFamily="2" charset="2"/>
              <a:buChar char="ü"/>
            </a:pPr>
            <a:r>
              <a:rPr lang="en-US" sz="2200" dirty="0"/>
              <a:t> Risk Management</a:t>
            </a:r>
          </a:p>
          <a:p>
            <a:endParaRPr lang="en-US" dirty="0"/>
          </a:p>
        </p:txBody>
      </p:sp>
      <p:sp>
        <p:nvSpPr>
          <p:cNvPr id="4" name="Slide Number Placeholder 3"/>
          <p:cNvSpPr>
            <a:spLocks noGrp="1"/>
          </p:cNvSpPr>
          <p:nvPr>
            <p:ph type="sldNum" sz="quarter" idx="12"/>
          </p:nvPr>
        </p:nvSpPr>
        <p:spPr/>
        <p:txBody>
          <a:bodyPr/>
          <a:lstStyle/>
          <a:p>
            <a:fld id="{486CDD3C-8BF5-47F3-9F8D-5081172585B0}" type="slidenum">
              <a:rPr lang="en-US" smtClean="0"/>
              <a:t>5</a:t>
            </a:fld>
            <a:endParaRPr lang="en-US"/>
          </a:p>
        </p:txBody>
      </p:sp>
      <p:pic>
        <p:nvPicPr>
          <p:cNvPr id="5"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8584" y="445209"/>
            <a:ext cx="1297232" cy="1243181"/>
          </a:xfrm>
          <a:prstGeom prst="rect">
            <a:avLst/>
          </a:prstGeom>
        </p:spPr>
      </p:pic>
    </p:spTree>
    <p:extLst>
      <p:ext uri="{BB962C8B-B14F-4D97-AF65-F5344CB8AC3E}">
        <p14:creationId xmlns:p14="http://schemas.microsoft.com/office/powerpoint/2010/main" val="3547979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SWMBH Assures</a:t>
            </a:r>
          </a:p>
        </p:txBody>
      </p:sp>
      <p:sp>
        <p:nvSpPr>
          <p:cNvPr id="3" name="Content Placeholder 2"/>
          <p:cNvSpPr>
            <a:spLocks noGrp="1"/>
          </p:cNvSpPr>
          <p:nvPr>
            <p:ph idx="1"/>
          </p:nvPr>
        </p:nvSpPr>
        <p:spPr>
          <a:xfrm>
            <a:off x="304800" y="1025698"/>
            <a:ext cx="7620000" cy="5451302"/>
          </a:xfrm>
        </p:spPr>
        <p:txBody>
          <a:bodyPr>
            <a:normAutofit/>
          </a:bodyPr>
          <a:lstStyle/>
          <a:p>
            <a:pPr marL="114300" indent="0">
              <a:buNone/>
            </a:pPr>
            <a:endParaRPr lang="en-US" dirty="0"/>
          </a:p>
          <a:p>
            <a:pPr marL="114300" indent="0">
              <a:buNone/>
            </a:pPr>
            <a:endParaRPr lang="en-US" dirty="0"/>
          </a:p>
          <a:p>
            <a:pPr lvl="1">
              <a:buFont typeface="Wingdings" panose="05000000000000000000" pitchFamily="2" charset="2"/>
              <a:buChar char="ü"/>
            </a:pPr>
            <a:r>
              <a:rPr lang="en-US" sz="2400" dirty="0"/>
              <a:t>Access to needed care of the eligible plan members</a:t>
            </a:r>
          </a:p>
          <a:p>
            <a:pPr lvl="1">
              <a:buFont typeface="Wingdings" panose="05000000000000000000" pitchFamily="2" charset="2"/>
              <a:buChar char="ü"/>
            </a:pPr>
            <a:r>
              <a:rPr lang="en-US" sz="2400" dirty="0"/>
              <a:t>Acceptability of purchased services by consumers</a:t>
            </a:r>
          </a:p>
          <a:p>
            <a:pPr lvl="1">
              <a:buFont typeface="Wingdings" panose="05000000000000000000" pitchFamily="2" charset="2"/>
              <a:buChar char="ü"/>
            </a:pPr>
            <a:r>
              <a:rPr lang="en-US" sz="2400" dirty="0"/>
              <a:t>Impact of the care delivered</a:t>
            </a:r>
          </a:p>
          <a:p>
            <a:pPr lvl="1">
              <a:buFont typeface="Wingdings" panose="05000000000000000000" pitchFamily="2" charset="2"/>
              <a:buChar char="ü"/>
            </a:pPr>
            <a:r>
              <a:rPr lang="en-US" sz="2400" dirty="0"/>
              <a:t>Value for taxpayers</a:t>
            </a:r>
          </a:p>
          <a:p>
            <a:pPr lvl="1">
              <a:buFont typeface="Wingdings" panose="05000000000000000000" pitchFamily="2" charset="2"/>
              <a:buChar char="ü"/>
            </a:pPr>
            <a:r>
              <a:rPr lang="en-US" sz="2400" dirty="0"/>
              <a:t>Managed minimal risks for taxpayers</a:t>
            </a:r>
          </a:p>
          <a:p>
            <a:pPr lvl="1">
              <a:buFont typeface="Wingdings" panose="05000000000000000000" pitchFamily="2" charset="2"/>
              <a:buChar char="ü"/>
            </a:pPr>
            <a:r>
              <a:rPr lang="en-US" sz="2400" dirty="0"/>
              <a:t>Access to needed care of the eligible plan members</a:t>
            </a:r>
          </a:p>
          <a:p>
            <a:pPr lvl="1">
              <a:buFont typeface="Wingdings" panose="05000000000000000000" pitchFamily="2" charset="2"/>
              <a:buChar char="ü"/>
            </a:pPr>
            <a:r>
              <a:rPr lang="en-US" sz="2400" dirty="0"/>
              <a:t>Acceptability of purchased services by consumers</a:t>
            </a:r>
          </a:p>
          <a:p>
            <a:pPr lvl="1">
              <a:buFont typeface="Wingdings" panose="05000000000000000000" pitchFamily="2" charset="2"/>
              <a:buChar char="ü"/>
            </a:pPr>
            <a:r>
              <a:rPr lang="en-US" sz="2400" dirty="0"/>
              <a:t>Impact of the care delivered</a:t>
            </a:r>
          </a:p>
          <a:p>
            <a:pPr lvl="1">
              <a:buFont typeface="Wingdings" panose="05000000000000000000" pitchFamily="2" charset="2"/>
              <a:buChar char="ü"/>
            </a:pPr>
            <a:r>
              <a:rPr lang="en-US" sz="2400" dirty="0"/>
              <a:t>Managed minimal risks for taxpayers</a:t>
            </a:r>
          </a:p>
          <a:p>
            <a:pPr lvl="1">
              <a:buFont typeface="Wingdings" panose="05000000000000000000" pitchFamily="2" charset="2"/>
              <a:buChar char="ü"/>
            </a:pPr>
            <a:r>
              <a:rPr lang="en-US" sz="2400" dirty="0"/>
              <a:t>Value for taxpayers</a:t>
            </a:r>
          </a:p>
          <a:p>
            <a:endParaRPr lang="en-US" dirty="0"/>
          </a:p>
        </p:txBody>
      </p:sp>
      <p:sp>
        <p:nvSpPr>
          <p:cNvPr id="4" name="Slide Number Placeholder 3"/>
          <p:cNvSpPr>
            <a:spLocks noGrp="1"/>
          </p:cNvSpPr>
          <p:nvPr>
            <p:ph type="sldNum" sz="quarter" idx="12"/>
          </p:nvPr>
        </p:nvSpPr>
        <p:spPr/>
        <p:txBody>
          <a:bodyPr/>
          <a:lstStyle/>
          <a:p>
            <a:fld id="{486CDD3C-8BF5-47F3-9F8D-5081172585B0}" type="slidenum">
              <a:rPr lang="en-US" smtClean="0"/>
              <a:t>6</a:t>
            </a:fld>
            <a:endParaRPr lang="en-US"/>
          </a:p>
        </p:txBody>
      </p:sp>
      <p:pic>
        <p:nvPicPr>
          <p:cNvPr id="5"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8584" y="404107"/>
            <a:ext cx="1297232" cy="1243181"/>
          </a:xfrm>
          <a:prstGeom prst="rect">
            <a:avLst/>
          </a:prstGeom>
        </p:spPr>
      </p:pic>
    </p:spTree>
    <p:extLst>
      <p:ext uri="{BB962C8B-B14F-4D97-AF65-F5344CB8AC3E}">
        <p14:creationId xmlns:p14="http://schemas.microsoft.com/office/powerpoint/2010/main" val="2053716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Do….. </a:t>
            </a:r>
          </a:p>
        </p:txBody>
      </p:sp>
      <p:sp>
        <p:nvSpPr>
          <p:cNvPr id="3" name="Content Placeholder 2"/>
          <p:cNvSpPr>
            <a:spLocks noGrp="1"/>
          </p:cNvSpPr>
          <p:nvPr>
            <p:ph idx="1"/>
          </p:nvPr>
        </p:nvSpPr>
        <p:spPr>
          <a:xfrm>
            <a:off x="304800" y="1410710"/>
            <a:ext cx="7924800" cy="5066289"/>
          </a:xfrm>
        </p:spPr>
        <p:txBody>
          <a:bodyPr>
            <a:normAutofit fontScale="70000" lnSpcReduction="20000"/>
          </a:bodyPr>
          <a:lstStyle/>
          <a:p>
            <a:pPr marL="114300" indent="0">
              <a:buNone/>
            </a:pPr>
            <a:r>
              <a:rPr lang="en-US" sz="3400" b="1" dirty="0">
                <a:solidFill>
                  <a:schemeClr val="tx2">
                    <a:lumMod val="75000"/>
                  </a:schemeClr>
                </a:solidFill>
                <a:latin typeface="+mj-lt"/>
              </a:rPr>
              <a:t>What we do, is in the details:</a:t>
            </a:r>
            <a:endParaRPr lang="en-US" sz="3400" dirty="0">
              <a:solidFill>
                <a:schemeClr val="tx2">
                  <a:lumMod val="75000"/>
                </a:schemeClr>
              </a:solidFill>
              <a:latin typeface="+mj-lt"/>
            </a:endParaRPr>
          </a:p>
          <a:p>
            <a:pPr marL="114300" lvl="0" indent="0">
              <a:buNone/>
            </a:pPr>
            <a:endParaRPr lang="en-US" sz="2300" dirty="0"/>
          </a:p>
          <a:p>
            <a:pPr lvl="0"/>
            <a:r>
              <a:rPr lang="en-US" sz="2300" dirty="0">
                <a:effectLst>
                  <a:outerShdw blurRad="38100" dist="19050" dir="2700000" algn="tl">
                    <a:schemeClr val="dk1">
                      <a:alpha val="40000"/>
                    </a:schemeClr>
                  </a:outerShdw>
                </a:effectLst>
              </a:rPr>
              <a:t>Apply for, receive, and administer contracts, grants, gifts, bequests, or assistance funds</a:t>
            </a:r>
            <a:endParaRPr lang="en-US" sz="2300" dirty="0"/>
          </a:p>
          <a:p>
            <a:pPr lvl="0"/>
            <a:r>
              <a:rPr lang="en-US" sz="2300" dirty="0">
                <a:effectLst>
                  <a:outerShdw blurRad="38100" dist="19050" dir="2700000" algn="tl">
                    <a:schemeClr val="dk1">
                      <a:alpha val="40000"/>
                    </a:schemeClr>
                  </a:outerShdw>
                </a:effectLst>
              </a:rPr>
              <a:t>Assure compliance to all legal and contractual requirements </a:t>
            </a:r>
            <a:endParaRPr lang="en-US" sz="2300" dirty="0"/>
          </a:p>
          <a:p>
            <a:pPr lvl="0"/>
            <a:r>
              <a:rPr lang="en-US" sz="2300" dirty="0">
                <a:effectLst>
                  <a:outerShdw blurRad="38100" dist="19050" dir="2700000" algn="tl">
                    <a:schemeClr val="dk1">
                      <a:alpha val="40000"/>
                    </a:schemeClr>
                  </a:outerShdw>
                </a:effectLst>
              </a:rPr>
              <a:t>Construct, acquire, manage, own, use, operate, maintain, lease or sell real or personal property</a:t>
            </a:r>
            <a:endParaRPr lang="en-US" sz="2300" dirty="0"/>
          </a:p>
          <a:p>
            <a:pPr lvl="0"/>
            <a:r>
              <a:rPr lang="en-US" sz="2300" dirty="0">
                <a:effectLst>
                  <a:outerShdw blurRad="38100" dist="19050" dir="2700000" algn="tl">
                    <a:schemeClr val="dk1">
                      <a:alpha val="40000"/>
                    </a:schemeClr>
                  </a:outerShdw>
                </a:effectLst>
              </a:rPr>
              <a:t>Dispose, divide or distribute any property acquired </a:t>
            </a:r>
            <a:endParaRPr lang="en-US" sz="2300" dirty="0"/>
          </a:p>
          <a:p>
            <a:pPr lvl="0"/>
            <a:r>
              <a:rPr lang="en-US" sz="2300" dirty="0">
                <a:effectLst>
                  <a:outerShdw blurRad="38100" dist="19050" dir="2700000" algn="tl">
                    <a:schemeClr val="dk1">
                      <a:alpha val="40000"/>
                    </a:schemeClr>
                  </a:outerShdw>
                </a:effectLst>
              </a:rPr>
              <a:t>Manage all mental health, substance use disorders and intellectual disabilities funds provided to the Organization </a:t>
            </a:r>
            <a:endParaRPr lang="en-US" sz="2300" dirty="0"/>
          </a:p>
          <a:p>
            <a:pPr marL="114300" indent="0">
              <a:buNone/>
            </a:pPr>
            <a:endParaRPr lang="en-US" dirty="0"/>
          </a:p>
          <a:p>
            <a:pPr marL="114300" indent="0">
              <a:buNone/>
            </a:pPr>
            <a:r>
              <a:rPr lang="en-US" sz="3400" b="1" dirty="0">
                <a:solidFill>
                  <a:schemeClr val="tx2">
                    <a:lumMod val="75000"/>
                  </a:schemeClr>
                </a:solidFill>
                <a:latin typeface="+mj-lt"/>
              </a:rPr>
              <a:t>How we do it and our values:</a:t>
            </a:r>
            <a:endParaRPr lang="en-US" sz="3400" dirty="0">
              <a:solidFill>
                <a:schemeClr val="tx2">
                  <a:lumMod val="75000"/>
                </a:schemeClr>
              </a:solidFill>
              <a:latin typeface="+mj-lt"/>
            </a:endParaRPr>
          </a:p>
          <a:p>
            <a:pPr marL="114300" indent="0">
              <a:buNone/>
            </a:pPr>
            <a:endParaRPr lang="en-US" dirty="0"/>
          </a:p>
          <a:p>
            <a:pPr lvl="0"/>
            <a:r>
              <a:rPr lang="en-US" sz="2300" dirty="0">
                <a:effectLst>
                  <a:outerShdw blurRad="38100" dist="19050" dir="2700000" algn="tl">
                    <a:schemeClr val="dk1">
                      <a:alpha val="40000"/>
                    </a:schemeClr>
                  </a:outerShdw>
                </a:effectLst>
              </a:rPr>
              <a:t>Improve Population Health		</a:t>
            </a:r>
            <a:endParaRPr lang="en-US" sz="2300" dirty="0"/>
          </a:p>
          <a:p>
            <a:pPr lvl="0"/>
            <a:r>
              <a:rPr lang="en-US" sz="2300" dirty="0">
                <a:effectLst>
                  <a:outerShdw blurRad="38100" dist="19050" dir="2700000" algn="tl">
                    <a:schemeClr val="dk1">
                      <a:alpha val="40000"/>
                    </a:schemeClr>
                  </a:outerShdw>
                </a:effectLst>
              </a:rPr>
              <a:t>Improve the Plan Member Experience with Care</a:t>
            </a:r>
            <a:endParaRPr lang="en-US" sz="2300" dirty="0"/>
          </a:p>
          <a:p>
            <a:pPr lvl="0"/>
            <a:r>
              <a:rPr lang="en-US" sz="2300" dirty="0">
                <a:effectLst>
                  <a:outerShdw blurRad="38100" dist="19050" dir="2700000" algn="tl">
                    <a:schemeClr val="dk1">
                      <a:alpha val="40000"/>
                    </a:schemeClr>
                  </a:outerShdw>
                </a:effectLst>
              </a:rPr>
              <a:t>Reduce the per person cost of care   </a:t>
            </a:r>
            <a:endParaRPr lang="en-US" sz="2300" dirty="0"/>
          </a:p>
          <a:p>
            <a:pPr lvl="0"/>
            <a:r>
              <a:rPr lang="en-US" sz="2300" dirty="0">
                <a:effectLst>
                  <a:outerShdw blurRad="38100" dist="19050" dir="2700000" algn="tl">
                    <a:schemeClr val="dk1">
                      <a:alpha val="40000"/>
                    </a:schemeClr>
                  </a:outerShdw>
                </a:effectLst>
              </a:rPr>
              <a:t>Promote integration/coordination of physical and behavioral health care</a:t>
            </a:r>
            <a:endParaRPr lang="en-US" sz="2300" dirty="0"/>
          </a:p>
          <a:p>
            <a:pPr lvl="0"/>
            <a:r>
              <a:rPr lang="en-US" sz="2300" dirty="0">
                <a:effectLst>
                  <a:outerShdw blurRad="38100" dist="19050" dir="2700000" algn="tl">
                    <a:schemeClr val="dk1">
                      <a:alpha val="40000"/>
                    </a:schemeClr>
                  </a:outerShdw>
                </a:effectLst>
              </a:rPr>
              <a:t>Assure Plan Member access and service satisfaction </a:t>
            </a:r>
            <a:endParaRPr lang="en-US" sz="2300" dirty="0"/>
          </a:p>
          <a:p>
            <a:pPr lvl="0"/>
            <a:r>
              <a:rPr lang="en-US" sz="2300" dirty="0">
                <a:effectLst>
                  <a:outerShdw blurRad="38100" dist="19050" dir="2700000" algn="tl">
                    <a:schemeClr val="dk1">
                      <a:alpha val="40000"/>
                    </a:schemeClr>
                  </a:outerShdw>
                </a:effectLst>
              </a:rPr>
              <a:t>Assure value for taxpayer and all purchasers</a:t>
            </a:r>
            <a:endParaRPr lang="en-US" sz="2300" dirty="0"/>
          </a:p>
          <a:p>
            <a:endParaRPr lang="en-US" dirty="0"/>
          </a:p>
        </p:txBody>
      </p:sp>
      <p:sp>
        <p:nvSpPr>
          <p:cNvPr id="4" name="Slide Number Placeholder 3"/>
          <p:cNvSpPr>
            <a:spLocks noGrp="1"/>
          </p:cNvSpPr>
          <p:nvPr>
            <p:ph type="sldNum" sz="quarter" idx="12"/>
          </p:nvPr>
        </p:nvSpPr>
        <p:spPr/>
        <p:txBody>
          <a:bodyPr/>
          <a:lstStyle/>
          <a:p>
            <a:fld id="{486CDD3C-8BF5-47F3-9F8D-5081172585B0}" type="slidenum">
              <a:rPr lang="en-US" smtClean="0"/>
              <a:t>7</a:t>
            </a:fld>
            <a:endParaRPr lang="en-US"/>
          </a:p>
        </p:txBody>
      </p:sp>
      <p:pic>
        <p:nvPicPr>
          <p:cNvPr id="5"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4240" y="288493"/>
            <a:ext cx="1297232" cy="1243181"/>
          </a:xfrm>
          <a:prstGeom prst="rect">
            <a:avLst/>
          </a:prstGeom>
        </p:spPr>
      </p:pic>
    </p:spTree>
    <p:extLst>
      <p:ext uri="{BB962C8B-B14F-4D97-AF65-F5344CB8AC3E}">
        <p14:creationId xmlns:p14="http://schemas.microsoft.com/office/powerpoint/2010/main" val="722124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226048" y="685800"/>
            <a:ext cx="8196943" cy="4632960"/>
          </a:xfrm>
          <a:prstGeom prst="rect">
            <a:avLst/>
          </a:prstGeom>
        </p:spPr>
        <p:txBody>
          <a:bodyPr>
            <a:normAutofit/>
          </a:bodyPr>
          <a:lstStyle/>
          <a:p>
            <a:pPr marL="457200" lvl="1" indent="0">
              <a:buNone/>
            </a:pPr>
            <a:endParaRPr lang="en-US" sz="1800" b="1" i="0" dirty="0"/>
          </a:p>
          <a:p>
            <a:pPr>
              <a:buClr>
                <a:schemeClr val="tx2"/>
              </a:buClr>
              <a:defRPr/>
            </a:pPr>
            <a:r>
              <a:rPr lang="en-US" sz="2400" i="0" dirty="0">
                <a:cs typeface="Calibri" pitchFamily="34" charset="0"/>
              </a:rPr>
              <a:t>SWMBH has served: roughly </a:t>
            </a:r>
            <a:r>
              <a:rPr lang="en-US" sz="3200" b="1" i="0" dirty="0">
                <a:cs typeface="Calibri" pitchFamily="34" charset="0"/>
              </a:rPr>
              <a:t>29,360</a:t>
            </a:r>
            <a:r>
              <a:rPr lang="en-US" sz="2400" i="0" dirty="0">
                <a:cs typeface="Calibri" pitchFamily="34" charset="0"/>
              </a:rPr>
              <a:t> consumers from </a:t>
            </a:r>
            <a:r>
              <a:rPr lang="en-US" sz="2400" dirty="0">
                <a:cs typeface="Calibri" pitchFamily="34" charset="0"/>
              </a:rPr>
              <a:t>October</a:t>
            </a:r>
            <a:r>
              <a:rPr lang="en-US" sz="2400" i="0" dirty="0">
                <a:cs typeface="Calibri" pitchFamily="34" charset="0"/>
              </a:rPr>
              <a:t> 1, </a:t>
            </a:r>
            <a:r>
              <a:rPr lang="en-US" sz="2400" dirty="0">
                <a:cs typeface="Calibri" pitchFamily="34" charset="0"/>
              </a:rPr>
              <a:t>2021 to September 30, 2022. </a:t>
            </a:r>
            <a:endParaRPr lang="en-US" sz="2400" i="0" dirty="0">
              <a:cs typeface="Calibri" pitchFamily="34" charset="0"/>
            </a:endParaRPr>
          </a:p>
          <a:p>
            <a:pPr>
              <a:buClr>
                <a:schemeClr val="tx1"/>
              </a:buClr>
              <a:defRPr/>
            </a:pPr>
            <a:endParaRPr lang="en-US" sz="1400" dirty="0">
              <a:cs typeface="Calibri" pitchFamily="34" charset="0"/>
            </a:endParaRPr>
          </a:p>
          <a:p>
            <a:pPr marL="0" indent="0">
              <a:buClr>
                <a:schemeClr val="tx1"/>
              </a:buClr>
              <a:buNone/>
              <a:defRPr/>
            </a:pPr>
            <a:r>
              <a:rPr lang="en-US" sz="1600" i="0" dirty="0">
                <a:cs typeface="Calibri" pitchFamily="34" charset="0"/>
              </a:rPr>
              <a:t>	</a:t>
            </a:r>
          </a:p>
          <a:p>
            <a:pPr marL="171450" indent="-171450">
              <a:buClr>
                <a:schemeClr val="bg2"/>
              </a:buClr>
              <a:buFont typeface="Calibri" pitchFamily="34" charset="0"/>
              <a:buChar char="•"/>
              <a:defRPr/>
            </a:pPr>
            <a:endParaRPr lang="en-US" sz="1600" i="0" dirty="0">
              <a:cs typeface="Calibri" pitchFamily="34" charset="0"/>
            </a:endParaRPr>
          </a:p>
          <a:p>
            <a:pPr marL="457200" lvl="1" indent="0">
              <a:buNone/>
            </a:pPr>
            <a:endParaRPr lang="en-US" b="1" i="0" dirty="0"/>
          </a:p>
        </p:txBody>
      </p:sp>
      <p:sp>
        <p:nvSpPr>
          <p:cNvPr id="3" name="Title 2"/>
          <p:cNvSpPr>
            <a:spLocks noGrp="1"/>
          </p:cNvSpPr>
          <p:nvPr>
            <p:ph type="title"/>
          </p:nvPr>
        </p:nvSpPr>
        <p:spPr>
          <a:xfrm>
            <a:off x="222504" y="124148"/>
            <a:ext cx="8126838" cy="990600"/>
          </a:xfrm>
        </p:spPr>
        <p:txBody>
          <a:bodyPr>
            <a:normAutofit/>
          </a:bodyPr>
          <a:lstStyle/>
          <a:p>
            <a:r>
              <a:rPr lang="en-US" sz="4900" dirty="0">
                <a:solidFill>
                  <a:srgbClr val="1F497D"/>
                </a:solidFill>
              </a:rPr>
              <a:t>Populations Served</a:t>
            </a:r>
            <a:endParaRPr lang="en-US" sz="4400" dirty="0">
              <a:solidFill>
                <a:srgbClr val="FF0000"/>
              </a:solidFill>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029200" y="1965960"/>
            <a:ext cx="3393791" cy="4079240"/>
          </a:xfrm>
          <a:prstGeom prst="rect">
            <a:avLst/>
          </a:prstGeom>
          <a:noFill/>
        </p:spPr>
      </p:pic>
      <p:sp>
        <p:nvSpPr>
          <p:cNvPr id="5" name="TextBox 4"/>
          <p:cNvSpPr txBox="1"/>
          <p:nvPr/>
        </p:nvSpPr>
        <p:spPr>
          <a:xfrm>
            <a:off x="2286000" y="6596390"/>
            <a:ext cx="4572000" cy="261610"/>
          </a:xfrm>
          <a:prstGeom prst="rect">
            <a:avLst/>
          </a:prstGeom>
          <a:noFill/>
        </p:spPr>
        <p:txBody>
          <a:bodyPr wrap="square" rtlCol="0">
            <a:spAutoFit/>
          </a:bodyPr>
          <a:lstStyle/>
          <a:p>
            <a:pPr algn="ctr"/>
            <a:r>
              <a:rPr lang="en-US" sz="1100" i="1" dirty="0"/>
              <a:t> </a:t>
            </a:r>
          </a:p>
        </p:txBody>
      </p:sp>
      <p:sp>
        <p:nvSpPr>
          <p:cNvPr id="6" name="TextBox 5"/>
          <p:cNvSpPr txBox="1"/>
          <p:nvPr/>
        </p:nvSpPr>
        <p:spPr>
          <a:xfrm>
            <a:off x="222504" y="1963430"/>
            <a:ext cx="4648200" cy="4425827"/>
          </a:xfrm>
          <a:prstGeom prst="rect">
            <a:avLst/>
          </a:prstGeom>
          <a:noFill/>
        </p:spPr>
        <p:txBody>
          <a:bodyPr wrap="square" rtlCol="0">
            <a:spAutoFit/>
          </a:bodyPr>
          <a:lstStyle/>
          <a:p>
            <a:pPr marL="342900" lvl="0" indent="-228600">
              <a:spcBef>
                <a:spcPct val="20000"/>
              </a:spcBef>
              <a:buClr>
                <a:srgbClr val="1F497D"/>
              </a:buClr>
              <a:buFont typeface="Arial" pitchFamily="34" charset="0"/>
              <a:buChar char="•"/>
              <a:defRPr/>
            </a:pPr>
            <a:r>
              <a:rPr lang="en-US" sz="2400" dirty="0">
                <a:solidFill>
                  <a:prstClr val="black"/>
                </a:solidFill>
                <a:cs typeface="Calibri" pitchFamily="34" charset="0"/>
              </a:rPr>
              <a:t>Persons served include: </a:t>
            </a:r>
          </a:p>
          <a:p>
            <a:pPr marL="640080" lvl="1" indent="-228600">
              <a:spcBef>
                <a:spcPct val="20000"/>
              </a:spcBef>
              <a:buClr>
                <a:schemeClr val="accent2"/>
              </a:buClr>
              <a:buFont typeface="Arial" pitchFamily="34" charset="0"/>
              <a:buChar char="•"/>
              <a:defRPr/>
            </a:pPr>
            <a:r>
              <a:rPr lang="en-US" sz="2000" dirty="0">
                <a:solidFill>
                  <a:prstClr val="black"/>
                </a:solidFill>
                <a:cs typeface="Calibri" pitchFamily="34" charset="0"/>
              </a:rPr>
              <a:t>Adults with SPMI (severe persistent mental illness)</a:t>
            </a:r>
          </a:p>
          <a:p>
            <a:pPr marL="640080" lvl="1" indent="-228600">
              <a:spcBef>
                <a:spcPct val="20000"/>
              </a:spcBef>
              <a:buClr>
                <a:schemeClr val="accent2"/>
              </a:buClr>
              <a:buFont typeface="Arial" pitchFamily="34" charset="0"/>
              <a:buChar char="•"/>
              <a:defRPr/>
            </a:pPr>
            <a:r>
              <a:rPr lang="en-US" sz="2000" dirty="0">
                <a:solidFill>
                  <a:prstClr val="black"/>
                </a:solidFill>
                <a:cs typeface="Calibri" pitchFamily="34" charset="0"/>
              </a:rPr>
              <a:t>Adults with Developmental Disabilities</a:t>
            </a:r>
          </a:p>
          <a:p>
            <a:pPr marL="640080" lvl="1" indent="-228600">
              <a:spcBef>
                <a:spcPct val="20000"/>
              </a:spcBef>
              <a:buClr>
                <a:schemeClr val="accent2"/>
              </a:buClr>
              <a:buFont typeface="Arial" pitchFamily="34" charset="0"/>
              <a:buChar char="•"/>
              <a:defRPr/>
            </a:pPr>
            <a:r>
              <a:rPr lang="en-US" sz="2000" dirty="0">
                <a:solidFill>
                  <a:prstClr val="black"/>
                </a:solidFill>
                <a:cs typeface="Calibri" pitchFamily="34" charset="0"/>
              </a:rPr>
              <a:t>Adults with Substance Use Disorders</a:t>
            </a:r>
          </a:p>
          <a:p>
            <a:pPr marL="640080" lvl="1" indent="-228600">
              <a:spcBef>
                <a:spcPct val="20000"/>
              </a:spcBef>
              <a:buClr>
                <a:schemeClr val="accent2"/>
              </a:buClr>
              <a:buFont typeface="Arial" pitchFamily="34" charset="0"/>
              <a:buChar char="•"/>
              <a:defRPr/>
            </a:pPr>
            <a:r>
              <a:rPr lang="en-US" sz="2000" dirty="0">
                <a:solidFill>
                  <a:prstClr val="black"/>
                </a:solidFill>
                <a:cs typeface="Calibri" pitchFamily="34" charset="0"/>
              </a:rPr>
              <a:t>Children with SED (severe emotional disturbance)</a:t>
            </a:r>
          </a:p>
          <a:p>
            <a:pPr marL="640080" lvl="1" indent="-228600">
              <a:spcBef>
                <a:spcPct val="20000"/>
              </a:spcBef>
              <a:buClr>
                <a:schemeClr val="accent2"/>
              </a:buClr>
              <a:buFont typeface="Arial" pitchFamily="34" charset="0"/>
              <a:buChar char="•"/>
              <a:defRPr/>
            </a:pPr>
            <a:r>
              <a:rPr lang="en-US" sz="2000" dirty="0">
                <a:solidFill>
                  <a:prstClr val="black"/>
                </a:solidFill>
                <a:cs typeface="Calibri" pitchFamily="34" charset="0"/>
              </a:rPr>
              <a:t>Children with Developmental Disabilities </a:t>
            </a:r>
            <a:endParaRPr lang="en-US" sz="2400" dirty="0">
              <a:solidFill>
                <a:prstClr val="black"/>
              </a:solidFill>
              <a:cs typeface="Calibri" pitchFamily="34" charset="0"/>
            </a:endParaRPr>
          </a:p>
          <a:p>
            <a:pPr marL="342900" lvl="0" indent="-228600">
              <a:spcBef>
                <a:spcPct val="20000"/>
              </a:spcBef>
              <a:buClr>
                <a:srgbClr val="1F497D"/>
              </a:buClr>
              <a:buFont typeface="Arial" pitchFamily="34" charset="0"/>
              <a:buChar char="•"/>
              <a:defRPr/>
            </a:pPr>
            <a:r>
              <a:rPr lang="en-US" sz="2400" dirty="0">
                <a:solidFill>
                  <a:prstClr val="black"/>
                </a:solidFill>
                <a:cs typeface="Calibri" pitchFamily="34" charset="0"/>
              </a:rPr>
              <a:t>Medicaid Eligibles in region </a:t>
            </a:r>
          </a:p>
          <a:p>
            <a:pPr marL="114300" lvl="0">
              <a:spcBef>
                <a:spcPct val="20000"/>
              </a:spcBef>
              <a:buClr>
                <a:srgbClr val="1F497D"/>
              </a:buClr>
              <a:defRPr/>
            </a:pPr>
            <a:r>
              <a:rPr lang="en-US" sz="2400" dirty="0">
                <a:solidFill>
                  <a:prstClr val="black"/>
                </a:solidFill>
                <a:cs typeface="Calibri" pitchFamily="34" charset="0"/>
              </a:rPr>
              <a:t>   (FY ‘22): </a:t>
            </a:r>
            <a:r>
              <a:rPr lang="en-US" sz="2400" b="1" dirty="0">
                <a:solidFill>
                  <a:prstClr val="black"/>
                </a:solidFill>
                <a:cs typeface="Calibri" pitchFamily="34" charset="0"/>
              </a:rPr>
              <a:t>296,488</a:t>
            </a:r>
          </a:p>
        </p:txBody>
      </p:sp>
      <p:sp>
        <p:nvSpPr>
          <p:cNvPr id="8" name="Slide Number Placeholder 3"/>
          <p:cNvSpPr>
            <a:spLocks noGrp="1"/>
          </p:cNvSpPr>
          <p:nvPr>
            <p:ph type="sldNum" sz="quarter" idx="12"/>
          </p:nvPr>
        </p:nvSpPr>
        <p:spPr>
          <a:xfrm>
            <a:off x="8531788" y="5648960"/>
            <a:ext cx="548640" cy="396240"/>
          </a:xfrm>
        </p:spPr>
        <p:txBody>
          <a:bodyPr/>
          <a:lstStyle/>
          <a:p>
            <a:r>
              <a:rPr lang="en-US" dirty="0"/>
              <a:t>10</a:t>
            </a:r>
          </a:p>
        </p:txBody>
      </p:sp>
    </p:spTree>
    <p:extLst>
      <p:ext uri="{BB962C8B-B14F-4D97-AF65-F5344CB8AC3E}">
        <p14:creationId xmlns:p14="http://schemas.microsoft.com/office/powerpoint/2010/main" val="1208292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888" y="1213884"/>
            <a:ext cx="8135112" cy="4800600"/>
          </a:xfrm>
        </p:spPr>
        <p:txBody>
          <a:bodyPr>
            <a:normAutofit fontScale="92500"/>
          </a:bodyPr>
          <a:lstStyle/>
          <a:p>
            <a:r>
              <a:rPr lang="en-US" dirty="0"/>
              <a:t>An independent Board of Directors with one representative from each CMH administers the Governance Policies and directs the Executive Officer</a:t>
            </a:r>
          </a:p>
          <a:p>
            <a:r>
              <a:rPr lang="en-US" dirty="0"/>
              <a:t>An Executive Officer organizes and oversees the operations.</a:t>
            </a:r>
          </a:p>
          <a:p>
            <a:r>
              <a:rPr lang="en-US" dirty="0"/>
              <a:t>An Operations Committee composed of the CEOs of the involved eight community mental health organizations provides counsel to the CEO and Board.</a:t>
            </a:r>
          </a:p>
          <a:p>
            <a:r>
              <a:rPr lang="en-US" dirty="0"/>
              <a:t>Other Committees with representatives from the participant CMH organizations are created to maximize involvement and efficacy;</a:t>
            </a:r>
          </a:p>
          <a:p>
            <a:pPr lvl="1"/>
            <a:r>
              <a:rPr lang="en-US" dirty="0"/>
              <a:t>Finance, Quality Management, Utilization Management Clinical Practices, Provider Network Management, Information Technology, Customer Services, Compliance. </a:t>
            </a:r>
          </a:p>
          <a:p>
            <a:r>
              <a:rPr lang="en-US" dirty="0"/>
              <a:t>The Board and CEO are further aided by the Substance Use Disorder Oversight Policy Board, the Consumer Advisory Committee.</a:t>
            </a:r>
          </a:p>
        </p:txBody>
      </p:sp>
      <p:sp>
        <p:nvSpPr>
          <p:cNvPr id="4" name="Slide Number Placeholder 3"/>
          <p:cNvSpPr>
            <a:spLocks noGrp="1"/>
          </p:cNvSpPr>
          <p:nvPr>
            <p:ph type="sldNum" sz="quarter" idx="12"/>
          </p:nvPr>
        </p:nvSpPr>
        <p:spPr/>
        <p:txBody>
          <a:bodyPr/>
          <a:lstStyle/>
          <a:p>
            <a:fld id="{486CDD3C-8BF5-47F3-9F8D-5081172585B0}" type="slidenum">
              <a:rPr lang="en-US" smtClean="0"/>
              <a:t>9</a:t>
            </a:fld>
            <a:endParaRPr lang="en-US" dirty="0"/>
          </a:p>
        </p:txBody>
      </p:sp>
      <p:sp>
        <p:nvSpPr>
          <p:cNvPr id="5" name="Rectangle 2"/>
          <p:cNvSpPr>
            <a:spLocks noGrp="1" noChangeArrowheads="1"/>
          </p:cNvSpPr>
          <p:nvPr>
            <p:ph type="title"/>
          </p:nvPr>
        </p:nvSpPr>
        <p:spPr>
          <a:xfrm>
            <a:off x="246888" y="76200"/>
            <a:ext cx="8135112" cy="1143000"/>
          </a:xfrm>
        </p:spPr>
        <p:txBody>
          <a:bodyPr>
            <a:normAutofit fontScale="90000"/>
          </a:bodyPr>
          <a:lstStyle/>
          <a:p>
            <a:r>
              <a:rPr lang="en-US" altLang="en-US" sz="4900" dirty="0"/>
              <a:t>SWMBH</a:t>
            </a:r>
            <a:br>
              <a:rPr lang="en-US" altLang="en-US" sz="4000" dirty="0"/>
            </a:br>
            <a:r>
              <a:rPr lang="en-US" altLang="en-US" sz="3100" i="1" dirty="0"/>
              <a:t>-How we’re organized…</a:t>
            </a:r>
          </a:p>
        </p:txBody>
      </p:sp>
      <p:pic>
        <p:nvPicPr>
          <p:cNvPr id="6"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152401"/>
            <a:ext cx="1297232" cy="1061484"/>
          </a:xfrm>
          <a:prstGeom prst="rect">
            <a:avLst/>
          </a:prstGeom>
        </p:spPr>
      </p:pic>
    </p:spTree>
    <p:extLst>
      <p:ext uri="{BB962C8B-B14F-4D97-AF65-F5344CB8AC3E}">
        <p14:creationId xmlns:p14="http://schemas.microsoft.com/office/powerpoint/2010/main" val="32318848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26172</TotalTime>
  <Words>6054</Words>
  <Application>Microsoft Office PowerPoint</Application>
  <PresentationFormat>On-screen Show (4:3)</PresentationFormat>
  <Paragraphs>673</Paragraphs>
  <Slides>42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vt:lpstr>
      <vt:lpstr>Calibri</vt:lpstr>
      <vt:lpstr>Calibri Light</vt:lpstr>
      <vt:lpstr>Cambria</vt:lpstr>
      <vt:lpstr>Symbol</vt:lpstr>
      <vt:lpstr>Times New Roman</vt:lpstr>
      <vt:lpstr>Verdana</vt:lpstr>
      <vt:lpstr>Wingdings</vt:lpstr>
      <vt:lpstr>Adjacency</vt:lpstr>
      <vt:lpstr>PowerPoint Presentation</vt:lpstr>
      <vt:lpstr>The Big Picture</vt:lpstr>
      <vt:lpstr>Our Service Area and Partners</vt:lpstr>
      <vt:lpstr>Our People</vt:lpstr>
      <vt:lpstr>Our Values</vt:lpstr>
      <vt:lpstr>SWMBH Assures</vt:lpstr>
      <vt:lpstr>What We Do….. </vt:lpstr>
      <vt:lpstr>Populations Served</vt:lpstr>
      <vt:lpstr>SWMBH -How we’re organized…</vt:lpstr>
      <vt:lpstr>SWMBH -How we do it, our structure…</vt:lpstr>
      <vt:lpstr>PowerPoint Presentation</vt:lpstr>
      <vt:lpstr>PowerPoint Presentation</vt:lpstr>
      <vt:lpstr>2023 Regional Value Framework </vt:lpstr>
      <vt:lpstr>2023 Regional Committee Strategic Alignment  </vt:lpstr>
      <vt:lpstr>2023 Strategic Imperatives  </vt:lpstr>
      <vt:lpstr>2022 Successes  and  Accomplishments</vt:lpstr>
      <vt:lpstr>PowerPoint Presentation</vt:lpstr>
      <vt:lpstr>2023-2024 Board Ends Metrics</vt:lpstr>
      <vt:lpstr>2023-2024 Board Ends Metrics</vt:lpstr>
      <vt:lpstr>2023-2024 Board Ends Metrics</vt:lpstr>
      <vt:lpstr>2023-2024 Board Ends Metrics</vt:lpstr>
      <vt:lpstr>2023-2024 Board Ends Metrics</vt:lpstr>
      <vt:lpstr>2023-2024 Board Ends Metrics</vt:lpstr>
      <vt:lpstr>2023-2024 Board Ends Metrics</vt:lpstr>
      <vt:lpstr>2023-2024 Board Ends Metrics</vt:lpstr>
      <vt:lpstr>2023-2024 Board Ends Metrics</vt:lpstr>
      <vt:lpstr>2023-2024 Board Ends Metrics</vt:lpstr>
      <vt:lpstr>2023-2024 Board Ends Metrics</vt:lpstr>
      <vt:lpstr>2023-2024 Board Ends Metrics</vt:lpstr>
      <vt:lpstr>2023-2024 Board Ends Metrics</vt:lpstr>
      <vt:lpstr>2023-2024 Board Ends Metrics</vt:lpstr>
      <vt:lpstr>2023-2024 Board Ends Metrics</vt:lpstr>
      <vt:lpstr>Evaluation of Performance 2022 Performance Metrics</vt:lpstr>
      <vt:lpstr>Oversight and Monitoring</vt:lpstr>
      <vt:lpstr>SWMBH Audit &amp; Monitoring</vt:lpstr>
      <vt:lpstr>SWMBH Audit &amp; Monitoring</vt:lpstr>
      <vt:lpstr>SWMBH Audit &amp; Monitoring</vt:lpstr>
      <vt:lpstr>Population Health and Integrated Care</vt:lpstr>
      <vt:lpstr>What is Population Health?</vt:lpstr>
      <vt:lpstr>PowerPoint Presentation</vt:lpstr>
      <vt:lpstr>Opioid Health Home Program</vt:lpstr>
      <vt:lpstr>PowerPoint Presentation</vt:lpstr>
    </vt:vector>
  </TitlesOfParts>
  <Company>Venture Technology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Jake W. Smith</dc:creator>
  <cp:lastModifiedBy>Marissa Miller</cp:lastModifiedBy>
  <cp:revision>209</cp:revision>
  <cp:lastPrinted>2017-06-01T19:17:21Z</cp:lastPrinted>
  <dcterms:created xsi:type="dcterms:W3CDTF">2013-12-02T20:49:18Z</dcterms:created>
  <dcterms:modified xsi:type="dcterms:W3CDTF">2023-01-31T19:21:10Z</dcterms:modified>
</cp:coreProperties>
</file>